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67" r:id="rId4"/>
    <p:sldId id="262" r:id="rId5"/>
    <p:sldId id="256" r:id="rId6"/>
    <p:sldId id="258" r:id="rId7"/>
    <p:sldId id="260" r:id="rId8"/>
    <p:sldId id="263" r:id="rId9"/>
    <p:sldId id="264" r:id="rId10"/>
    <p:sldId id="265" r:id="rId11"/>
    <p:sldId id="268" r:id="rId12"/>
    <p:sldId id="259" r:id="rId13"/>
    <p:sldId id="261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64" d="100"/>
          <a:sy n="64" d="100"/>
        </p:scale>
        <p:origin x="-1482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sciencedirect.com/science/article/pii/S0735109712057130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90600" y="1600200"/>
            <a:ext cx="7162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 smtClean="0"/>
              <a:t>Anomalie della coagulazione e </a:t>
            </a:r>
            <a:r>
              <a:rPr lang="it-IT" sz="4000" b="1" dirty="0" err="1" smtClean="0"/>
              <a:t>angiodisplasie</a:t>
            </a:r>
            <a:endParaRPr lang="it-IT" sz="4000" b="1" dirty="0"/>
          </a:p>
          <a:p>
            <a:pPr algn="ctr"/>
            <a:endParaRPr lang="it-IT" sz="4000" b="1" dirty="0" smtClean="0"/>
          </a:p>
          <a:p>
            <a:pPr algn="ctr"/>
            <a:r>
              <a:rPr lang="it-IT" sz="2000" dirty="0" smtClean="0"/>
              <a:t> Domenico De Lucia, </a:t>
            </a:r>
            <a:r>
              <a:rPr lang="it-IT" sz="2000" dirty="0" err="1" smtClean="0"/>
              <a:t>Mariasanta</a:t>
            </a:r>
            <a:r>
              <a:rPr lang="it-IT" sz="2000" dirty="0" smtClean="0"/>
              <a:t> Napolitano</a:t>
            </a:r>
          </a:p>
          <a:p>
            <a:pPr algn="ctr"/>
            <a:endParaRPr lang="it-IT" sz="2000" dirty="0" smtClean="0"/>
          </a:p>
        </p:txBody>
      </p:sp>
      <p:pic>
        <p:nvPicPr>
          <p:cNvPr id="3" name="Picture 2" descr="http://portale.unipa.it/home/votalogo/Logo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 bwMode="auto">
          <a:xfrm>
            <a:off x="1000125" y="0"/>
            <a:ext cx="8143875" cy="2857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i="1" dirty="0"/>
              <a:t>Ematologia – Policlinico Universitario di Palermo</a:t>
            </a:r>
          </a:p>
        </p:txBody>
      </p:sp>
    </p:spTree>
    <p:extLst>
      <p:ext uri="{BB962C8B-B14F-4D97-AF65-F5344CB8AC3E}">
        <p14:creationId xmlns:p14="http://schemas.microsoft.com/office/powerpoint/2010/main" val="278694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90600" y="1752601"/>
            <a:ext cx="7620000" cy="41549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dirty="0" smtClean="0"/>
              <a:t>La gestione di questi pazienti è difficile a causa dei ricorrenti e severi episodi emorragici GI che di solito  incrementano con l’avanzare dell’età;</a:t>
            </a:r>
          </a:p>
          <a:p>
            <a:endParaRPr lang="it-IT" sz="2400" dirty="0" smtClean="0"/>
          </a:p>
          <a:p>
            <a:r>
              <a:rPr lang="it-IT" sz="2400" dirty="0" smtClean="0"/>
              <a:t>Il trattamento sostitutivo con concentrati plasma-derivati di FVIII ricco in </a:t>
            </a:r>
            <a:r>
              <a:rPr lang="it-IT" sz="2400" dirty="0" err="1" smtClean="0"/>
              <a:t>vWF</a:t>
            </a:r>
            <a:r>
              <a:rPr lang="it-IT" sz="2400" dirty="0" smtClean="0"/>
              <a:t> (o </a:t>
            </a:r>
            <a:r>
              <a:rPr lang="it-IT" sz="2400" dirty="0" err="1" smtClean="0"/>
              <a:t>vWF</a:t>
            </a:r>
            <a:r>
              <a:rPr lang="it-IT" sz="2400" dirty="0" smtClean="0"/>
              <a:t> di sintesi) rappresenta il caposaldo nella gestione di queste emorragie ed è di solito efficace,anche se richiede </a:t>
            </a:r>
            <a:r>
              <a:rPr lang="it-IT" sz="2400" dirty="0" err="1" smtClean="0"/>
              <a:t>schedule</a:t>
            </a:r>
            <a:r>
              <a:rPr lang="it-IT" sz="2400" dirty="0" smtClean="0"/>
              <a:t> di terapia più intensificate;</a:t>
            </a:r>
          </a:p>
          <a:p>
            <a:endParaRPr lang="it-IT" sz="2400" dirty="0" smtClean="0"/>
          </a:p>
          <a:p>
            <a:r>
              <a:rPr lang="it-IT" sz="2400" dirty="0" smtClean="0"/>
              <a:t>Opportuna la valutazione di trattamento </a:t>
            </a:r>
            <a:r>
              <a:rPr lang="it-IT" sz="2400" dirty="0" smtClean="0"/>
              <a:t>profilattico.</a:t>
            </a:r>
            <a:endParaRPr lang="en-GB" sz="2400" dirty="0" smtClean="0"/>
          </a:p>
        </p:txBody>
      </p:sp>
      <p:pic>
        <p:nvPicPr>
          <p:cNvPr id="3" name="Picture 2" descr="http://portale.unipa.it/home/votalogo/Logo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 bwMode="auto">
          <a:xfrm>
            <a:off x="1000125" y="0"/>
            <a:ext cx="8143875" cy="2857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i="1" dirty="0"/>
              <a:t>Ematologia – Policlinico Universitario di Palermo</a:t>
            </a:r>
          </a:p>
        </p:txBody>
      </p:sp>
      <p:sp>
        <p:nvSpPr>
          <p:cNvPr id="5" name="Rettangolo 4"/>
          <p:cNvSpPr/>
          <p:nvPr/>
        </p:nvSpPr>
        <p:spPr>
          <a:xfrm>
            <a:off x="990600" y="397560"/>
            <a:ext cx="76200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it-IT" sz="2800" b="1" dirty="0" smtClean="0">
                <a:solidFill>
                  <a:prstClr val="black"/>
                </a:solidFill>
              </a:rPr>
              <a:t>Gestione del </a:t>
            </a:r>
            <a:r>
              <a:rPr lang="it-IT" sz="2800" b="1" dirty="0" err="1" smtClean="0">
                <a:solidFill>
                  <a:prstClr val="black"/>
                </a:solidFill>
              </a:rPr>
              <a:t>bleeding</a:t>
            </a:r>
            <a:r>
              <a:rPr lang="it-IT" sz="2800" b="1" dirty="0" smtClean="0">
                <a:solidFill>
                  <a:prstClr val="black"/>
                </a:solidFill>
              </a:rPr>
              <a:t> GI in </a:t>
            </a:r>
            <a:r>
              <a:rPr lang="it-IT" sz="2800" b="1" dirty="0" err="1" smtClean="0">
                <a:solidFill>
                  <a:prstClr val="black"/>
                </a:solidFill>
              </a:rPr>
              <a:t>vWD</a:t>
            </a:r>
            <a:endParaRPr lang="it-IT" sz="2800" b="1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133600" y="2590800"/>
            <a:ext cx="5334000" cy="95410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err="1" smtClean="0"/>
              <a:t>Angiodisplasie</a:t>
            </a:r>
            <a:r>
              <a:rPr lang="it-IT" sz="2800" b="1" dirty="0" smtClean="0"/>
              <a:t> e </a:t>
            </a:r>
            <a:r>
              <a:rPr lang="it-IT" sz="2800" b="1" dirty="0" smtClean="0"/>
              <a:t>terapie anticoagulanti/</a:t>
            </a:r>
            <a:r>
              <a:rPr lang="it-IT" sz="2800" b="1" dirty="0" err="1" smtClean="0"/>
              <a:t>antiaggrganti</a:t>
            </a:r>
            <a:endParaRPr lang="en-GB" sz="2800" b="1" dirty="0"/>
          </a:p>
        </p:txBody>
      </p:sp>
      <p:pic>
        <p:nvPicPr>
          <p:cNvPr id="3" name="Picture 2" descr="http://portale.unipa.it/home/votalogo/Logo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 bwMode="auto">
          <a:xfrm>
            <a:off x="1000125" y="0"/>
            <a:ext cx="8143875" cy="2857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i="1" dirty="0"/>
              <a:t>Ematologia – Policlinico Universitario di Palermo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914400" y="1687354"/>
            <a:ext cx="8001000" cy="40010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GB" sz="1900" dirty="0" smtClean="0"/>
              <a:t>I </a:t>
            </a:r>
            <a:r>
              <a:rPr lang="en-GB" sz="1900" dirty="0" err="1" smtClean="0"/>
              <a:t>farmaci</a:t>
            </a:r>
            <a:r>
              <a:rPr lang="en-GB" sz="1900" dirty="0" smtClean="0"/>
              <a:t> </a:t>
            </a:r>
            <a:r>
              <a:rPr lang="en-GB" sz="1900" dirty="0" err="1" smtClean="0"/>
              <a:t>anticoagulanti</a:t>
            </a:r>
            <a:r>
              <a:rPr lang="en-GB" sz="1900" dirty="0" smtClean="0"/>
              <a:t> e </a:t>
            </a:r>
            <a:r>
              <a:rPr lang="en-GB" sz="1900" dirty="0" err="1" smtClean="0"/>
              <a:t>antiaggreganti</a:t>
            </a:r>
            <a:r>
              <a:rPr lang="en-GB" sz="1900" dirty="0" smtClean="0"/>
              <a:t> </a:t>
            </a:r>
            <a:r>
              <a:rPr lang="en-GB" sz="1900" dirty="0" err="1" smtClean="0"/>
              <a:t>piastrinici</a:t>
            </a:r>
            <a:r>
              <a:rPr lang="en-GB" sz="1900" dirty="0" smtClean="0"/>
              <a:t> </a:t>
            </a:r>
            <a:r>
              <a:rPr lang="en-GB" sz="1900" dirty="0" err="1" smtClean="0"/>
              <a:t>sono</a:t>
            </a:r>
            <a:r>
              <a:rPr lang="en-GB" sz="1900" dirty="0" smtClean="0"/>
              <a:t> </a:t>
            </a:r>
            <a:r>
              <a:rPr lang="en-GB" sz="1900" dirty="0" err="1" smtClean="0"/>
              <a:t>frequentemente</a:t>
            </a:r>
            <a:r>
              <a:rPr lang="en-GB" sz="1900" dirty="0" smtClean="0"/>
              <a:t> </a:t>
            </a:r>
          </a:p>
          <a:p>
            <a:pPr algn="just"/>
            <a:r>
              <a:rPr lang="en-GB" sz="1900" dirty="0" err="1" smtClean="0"/>
              <a:t>somministrati</a:t>
            </a:r>
            <a:r>
              <a:rPr lang="en-GB" sz="1900" dirty="0" smtClean="0"/>
              <a:t> </a:t>
            </a:r>
            <a:r>
              <a:rPr lang="en-GB" sz="1900" dirty="0" err="1" smtClean="0"/>
              <a:t>nella</a:t>
            </a:r>
            <a:r>
              <a:rPr lang="en-GB" sz="1900" dirty="0" smtClean="0"/>
              <a:t> </a:t>
            </a:r>
            <a:r>
              <a:rPr lang="en-GB" sz="1900" dirty="0" err="1" smtClean="0"/>
              <a:t>prevenzione</a:t>
            </a:r>
            <a:r>
              <a:rPr lang="en-GB" sz="1900" dirty="0" smtClean="0"/>
              <a:t> </a:t>
            </a:r>
            <a:r>
              <a:rPr lang="en-GB" sz="1900" dirty="0" err="1" smtClean="0"/>
              <a:t>primaria</a:t>
            </a:r>
            <a:r>
              <a:rPr lang="en-GB" sz="1900" dirty="0" smtClean="0"/>
              <a:t> e </a:t>
            </a:r>
            <a:r>
              <a:rPr lang="en-GB" sz="1900" dirty="0" err="1" smtClean="0"/>
              <a:t>secondaria</a:t>
            </a:r>
            <a:r>
              <a:rPr lang="en-GB" sz="1900" dirty="0" smtClean="0"/>
              <a:t> </a:t>
            </a:r>
            <a:r>
              <a:rPr lang="en-GB" sz="1900" dirty="0" err="1" smtClean="0"/>
              <a:t>di</a:t>
            </a:r>
            <a:r>
              <a:rPr lang="en-GB" sz="1900" dirty="0" smtClean="0"/>
              <a:t> </a:t>
            </a:r>
            <a:r>
              <a:rPr lang="en-GB" sz="1900" dirty="0" err="1" smtClean="0"/>
              <a:t>tromboembolismo</a:t>
            </a:r>
            <a:r>
              <a:rPr lang="en-GB" sz="1900" dirty="0" smtClean="0"/>
              <a:t>, </a:t>
            </a:r>
            <a:r>
              <a:rPr lang="en-GB" sz="1900" dirty="0" err="1" smtClean="0"/>
              <a:t>essi</a:t>
            </a:r>
            <a:r>
              <a:rPr lang="en-GB" sz="1900" dirty="0" smtClean="0"/>
              <a:t> </a:t>
            </a:r>
            <a:r>
              <a:rPr lang="en-GB" sz="1900" dirty="0" err="1" smtClean="0"/>
              <a:t>sono</a:t>
            </a:r>
            <a:r>
              <a:rPr lang="en-GB" sz="1900" dirty="0" smtClean="0"/>
              <a:t> </a:t>
            </a:r>
            <a:r>
              <a:rPr lang="en-GB" sz="1900" dirty="0" err="1" smtClean="0"/>
              <a:t>associati</a:t>
            </a:r>
            <a:r>
              <a:rPr lang="en-GB" sz="1900" dirty="0" smtClean="0"/>
              <a:t> a </a:t>
            </a:r>
            <a:r>
              <a:rPr lang="en-GB" sz="1900" dirty="0" err="1" smtClean="0"/>
              <a:t>incrementato</a:t>
            </a:r>
            <a:r>
              <a:rPr lang="en-GB" sz="1900" dirty="0" smtClean="0"/>
              <a:t> </a:t>
            </a:r>
            <a:r>
              <a:rPr lang="en-GB" sz="1900" dirty="0" err="1" smtClean="0"/>
              <a:t>rischio</a:t>
            </a:r>
            <a:r>
              <a:rPr lang="en-GB" sz="1900" dirty="0" smtClean="0"/>
              <a:t> </a:t>
            </a:r>
            <a:r>
              <a:rPr lang="en-GB" sz="1900" dirty="0" err="1" smtClean="0"/>
              <a:t>di</a:t>
            </a:r>
            <a:r>
              <a:rPr lang="en-GB" sz="1900" dirty="0" smtClean="0"/>
              <a:t> </a:t>
            </a:r>
            <a:r>
              <a:rPr lang="en-GB" sz="1900" dirty="0" err="1" smtClean="0"/>
              <a:t>sanguinamenti</a:t>
            </a:r>
            <a:r>
              <a:rPr lang="en-GB" sz="1900" dirty="0" smtClean="0"/>
              <a:t>  GI, </a:t>
            </a:r>
            <a:r>
              <a:rPr lang="en-GB" sz="1900" dirty="0" err="1" smtClean="0"/>
              <a:t>anche</a:t>
            </a:r>
            <a:r>
              <a:rPr lang="en-GB" sz="1900" dirty="0" smtClean="0"/>
              <a:t> </a:t>
            </a:r>
            <a:r>
              <a:rPr lang="en-GB" sz="1900" dirty="0" err="1" smtClean="0"/>
              <a:t>gravi</a:t>
            </a:r>
            <a:r>
              <a:rPr lang="en-GB" sz="1900" dirty="0" smtClean="0"/>
              <a:t>;</a:t>
            </a:r>
          </a:p>
          <a:p>
            <a:endParaRPr lang="en-GB" sz="1900" dirty="0" smtClean="0"/>
          </a:p>
          <a:p>
            <a:r>
              <a:rPr lang="en-GB" sz="1900" dirty="0" smtClean="0"/>
              <a:t>Un </a:t>
            </a:r>
            <a:r>
              <a:rPr lang="en-GB" sz="1900" dirty="0" err="1" smtClean="0"/>
              <a:t>recente</a:t>
            </a:r>
            <a:r>
              <a:rPr lang="en-GB" sz="1900" dirty="0" smtClean="0"/>
              <a:t> studio ha </a:t>
            </a:r>
            <a:r>
              <a:rPr lang="en-GB" sz="1900" dirty="0" err="1" smtClean="0"/>
              <a:t>ipotizzato</a:t>
            </a:r>
            <a:r>
              <a:rPr lang="en-GB" sz="1900" dirty="0" smtClean="0"/>
              <a:t> </a:t>
            </a:r>
            <a:r>
              <a:rPr lang="en-GB" sz="1900" dirty="0" err="1" smtClean="0"/>
              <a:t>che</a:t>
            </a:r>
            <a:r>
              <a:rPr lang="en-GB" sz="1900" dirty="0" smtClean="0"/>
              <a:t> in </a:t>
            </a:r>
            <a:r>
              <a:rPr lang="en-GB" sz="1900" dirty="0" err="1" smtClean="0"/>
              <a:t>pazienti</a:t>
            </a:r>
            <a:r>
              <a:rPr lang="en-GB" sz="1900" dirty="0" smtClean="0"/>
              <a:t> con </a:t>
            </a:r>
            <a:r>
              <a:rPr lang="en-GB" sz="1900" dirty="0" err="1" smtClean="0"/>
              <a:t>sanguinamento</a:t>
            </a:r>
            <a:r>
              <a:rPr lang="en-GB" sz="1900" dirty="0" smtClean="0"/>
              <a:t> GI </a:t>
            </a:r>
            <a:r>
              <a:rPr lang="en-GB" sz="1900" dirty="0" err="1" smtClean="0"/>
              <a:t>acuto</a:t>
            </a:r>
            <a:r>
              <a:rPr lang="en-GB" sz="1900" dirty="0" smtClean="0"/>
              <a:t>, </a:t>
            </a:r>
            <a:r>
              <a:rPr lang="en-GB" sz="1900" dirty="0" err="1" smtClean="0"/>
              <a:t>i</a:t>
            </a:r>
            <a:r>
              <a:rPr lang="en-GB" sz="1900" dirty="0" smtClean="0"/>
              <a:t> </a:t>
            </a:r>
            <a:r>
              <a:rPr lang="en-GB" sz="1900" dirty="0" err="1" smtClean="0"/>
              <a:t>farmaci</a:t>
            </a:r>
            <a:r>
              <a:rPr lang="en-GB" sz="1900" dirty="0" smtClean="0"/>
              <a:t> </a:t>
            </a:r>
            <a:r>
              <a:rPr lang="en-GB" sz="1900" dirty="0" err="1" smtClean="0"/>
              <a:t>noti</a:t>
            </a:r>
            <a:r>
              <a:rPr lang="en-GB" sz="1900" dirty="0" smtClean="0"/>
              <a:t> (o </a:t>
            </a:r>
            <a:r>
              <a:rPr lang="en-GB" sz="1900" dirty="0" err="1" smtClean="0"/>
              <a:t>meno</a:t>
            </a:r>
            <a:r>
              <a:rPr lang="en-GB" sz="1900" dirty="0" smtClean="0"/>
              <a:t>) come </a:t>
            </a:r>
            <a:r>
              <a:rPr lang="en-GB" sz="1900" dirty="0" err="1" smtClean="0"/>
              <a:t>capaci</a:t>
            </a:r>
            <a:r>
              <a:rPr lang="en-GB" sz="1900" dirty="0" smtClean="0"/>
              <a:t> </a:t>
            </a:r>
            <a:r>
              <a:rPr lang="en-GB" sz="1900" dirty="0" err="1" smtClean="0"/>
              <a:t>di</a:t>
            </a:r>
            <a:r>
              <a:rPr lang="en-GB" sz="1900" dirty="0" smtClean="0"/>
              <a:t> </a:t>
            </a:r>
            <a:r>
              <a:rPr lang="en-GB" sz="1900" dirty="0" err="1" smtClean="0"/>
              <a:t>influire</a:t>
            </a:r>
            <a:r>
              <a:rPr lang="en-GB" sz="1900" dirty="0" smtClean="0"/>
              <a:t> </a:t>
            </a:r>
            <a:r>
              <a:rPr lang="en-GB" sz="1900" dirty="0" err="1" smtClean="0"/>
              <a:t>sulla</a:t>
            </a:r>
            <a:r>
              <a:rPr lang="en-GB" sz="1900" dirty="0" smtClean="0"/>
              <a:t> </a:t>
            </a:r>
            <a:r>
              <a:rPr lang="en-GB" sz="1900" dirty="0" err="1" smtClean="0"/>
              <a:t>emostasi</a:t>
            </a:r>
            <a:r>
              <a:rPr lang="en-GB" sz="1900" dirty="0" smtClean="0"/>
              <a:t> </a:t>
            </a:r>
            <a:r>
              <a:rPr lang="en-GB" sz="1900" dirty="0" err="1" smtClean="0"/>
              <a:t>causassero</a:t>
            </a:r>
            <a:r>
              <a:rPr lang="en-GB" sz="1900" dirty="0" smtClean="0"/>
              <a:t> </a:t>
            </a:r>
            <a:r>
              <a:rPr lang="en-GB" sz="1900" dirty="0" err="1" smtClean="0"/>
              <a:t>una</a:t>
            </a:r>
            <a:r>
              <a:rPr lang="en-GB" sz="1900" dirty="0" smtClean="0"/>
              <a:t> </a:t>
            </a:r>
            <a:r>
              <a:rPr lang="en-GB" sz="1900" dirty="0" err="1" smtClean="0"/>
              <a:t>riduzione</a:t>
            </a:r>
            <a:r>
              <a:rPr lang="en-GB" sz="1900" dirty="0" smtClean="0"/>
              <a:t> </a:t>
            </a:r>
            <a:r>
              <a:rPr lang="en-GB" sz="1900" dirty="0" err="1" smtClean="0"/>
              <a:t>nella</a:t>
            </a:r>
            <a:r>
              <a:rPr lang="en-GB" sz="1900" dirty="0" smtClean="0"/>
              <a:t> </a:t>
            </a:r>
            <a:r>
              <a:rPr lang="en-GB" sz="1900" dirty="0" err="1" smtClean="0"/>
              <a:t>funzione</a:t>
            </a:r>
            <a:r>
              <a:rPr lang="en-GB" sz="1900" dirty="0" smtClean="0"/>
              <a:t> </a:t>
            </a:r>
            <a:r>
              <a:rPr lang="en-GB" sz="1900" dirty="0" err="1" smtClean="0"/>
              <a:t>delle</a:t>
            </a:r>
            <a:r>
              <a:rPr lang="en-GB" sz="1900" dirty="0" smtClean="0"/>
              <a:t> </a:t>
            </a:r>
            <a:r>
              <a:rPr lang="en-GB" sz="1900" dirty="0" err="1" smtClean="0"/>
              <a:t>piastrine</a:t>
            </a:r>
            <a:r>
              <a:rPr lang="en-GB" sz="1900" dirty="0" smtClean="0"/>
              <a:t> e </a:t>
            </a:r>
            <a:r>
              <a:rPr lang="en-GB" sz="1900" dirty="0" err="1" smtClean="0"/>
              <a:t>della</a:t>
            </a:r>
            <a:r>
              <a:rPr lang="en-GB" sz="1900" dirty="0" smtClean="0"/>
              <a:t> </a:t>
            </a:r>
            <a:r>
              <a:rPr lang="en-GB" sz="1900" dirty="0" err="1" smtClean="0"/>
              <a:t>capacità</a:t>
            </a:r>
            <a:r>
              <a:rPr lang="en-GB" sz="1900" dirty="0" smtClean="0"/>
              <a:t> </a:t>
            </a:r>
            <a:r>
              <a:rPr lang="en-GB" sz="1900" dirty="0" err="1" smtClean="0"/>
              <a:t>emostatica</a:t>
            </a:r>
            <a:r>
              <a:rPr lang="en-GB" sz="1900" dirty="0" smtClean="0"/>
              <a:t>;</a:t>
            </a:r>
          </a:p>
          <a:p>
            <a:endParaRPr lang="en-GB" sz="1900" dirty="0" smtClean="0"/>
          </a:p>
          <a:p>
            <a:r>
              <a:rPr lang="en-GB" sz="1900" dirty="0" err="1" smtClean="0"/>
              <a:t>Sono</a:t>
            </a:r>
            <a:r>
              <a:rPr lang="en-GB" sz="1900" dirty="0" smtClean="0"/>
              <a:t> </a:t>
            </a:r>
            <a:r>
              <a:rPr lang="en-GB" sz="1900" dirty="0" err="1" smtClean="0"/>
              <a:t>stati</a:t>
            </a:r>
            <a:r>
              <a:rPr lang="en-GB" sz="1900" dirty="0" smtClean="0"/>
              <a:t> </a:t>
            </a:r>
            <a:r>
              <a:rPr lang="en-GB" sz="1900" dirty="0" err="1" smtClean="0"/>
              <a:t>quindi</a:t>
            </a:r>
            <a:r>
              <a:rPr lang="en-GB" sz="1900" dirty="0" smtClean="0"/>
              <a:t> </a:t>
            </a:r>
            <a:r>
              <a:rPr lang="en-GB" sz="1900" dirty="0" err="1" smtClean="0"/>
              <a:t>valutate</a:t>
            </a:r>
            <a:r>
              <a:rPr lang="en-GB" sz="1900" dirty="0" smtClean="0"/>
              <a:t> la </a:t>
            </a:r>
            <a:r>
              <a:rPr lang="en-GB" sz="1900" dirty="0" err="1" smtClean="0"/>
              <a:t>funzionalità</a:t>
            </a:r>
            <a:r>
              <a:rPr lang="en-GB" sz="1900" dirty="0" smtClean="0"/>
              <a:t> </a:t>
            </a:r>
            <a:r>
              <a:rPr lang="en-GB" sz="1900" dirty="0" err="1" smtClean="0"/>
              <a:t>piastrinica</a:t>
            </a:r>
            <a:r>
              <a:rPr lang="en-GB" sz="1900" dirty="0" smtClean="0"/>
              <a:t> e </a:t>
            </a:r>
            <a:r>
              <a:rPr lang="en-GB" sz="1900" dirty="0" err="1" smtClean="0"/>
              <a:t>della</a:t>
            </a:r>
            <a:r>
              <a:rPr lang="en-GB" sz="1900" dirty="0" smtClean="0"/>
              <a:t> </a:t>
            </a:r>
            <a:r>
              <a:rPr lang="en-GB" sz="1900" dirty="0" err="1" smtClean="0"/>
              <a:t>coagulazione</a:t>
            </a:r>
            <a:r>
              <a:rPr lang="en-GB" sz="1900" dirty="0" smtClean="0"/>
              <a:t> in </a:t>
            </a:r>
            <a:r>
              <a:rPr lang="en-GB" sz="1900" dirty="0" err="1" smtClean="0"/>
              <a:t>pazienti</a:t>
            </a:r>
            <a:r>
              <a:rPr lang="en-GB" sz="1900" dirty="0" smtClean="0"/>
              <a:t> con </a:t>
            </a:r>
            <a:r>
              <a:rPr lang="en-GB" sz="1900" dirty="0" err="1" smtClean="0"/>
              <a:t>emorragia</a:t>
            </a:r>
            <a:r>
              <a:rPr lang="en-GB" sz="1900" dirty="0" smtClean="0"/>
              <a:t> GI </a:t>
            </a:r>
            <a:r>
              <a:rPr lang="en-GB" sz="1900" dirty="0" err="1" smtClean="0"/>
              <a:t>acuta</a:t>
            </a:r>
            <a:r>
              <a:rPr lang="en-GB" sz="1900" dirty="0" smtClean="0"/>
              <a:t>.</a:t>
            </a:r>
          </a:p>
          <a:p>
            <a:endParaRPr lang="it-IT" sz="1600" dirty="0" smtClean="0"/>
          </a:p>
          <a:p>
            <a:endParaRPr lang="it-IT" sz="1600" dirty="0" smtClean="0"/>
          </a:p>
          <a:p>
            <a:endParaRPr lang="it-IT" sz="1600" i="1" dirty="0" smtClean="0"/>
          </a:p>
          <a:p>
            <a:endParaRPr lang="it-IT" sz="16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990600" y="457200"/>
            <a:ext cx="7924800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Gestione di trattamento anticoagulante in pazienti con </a:t>
            </a:r>
            <a:r>
              <a:rPr lang="it-IT" sz="2800" b="1" dirty="0" err="1" smtClean="0"/>
              <a:t>angiodisplasia</a:t>
            </a:r>
            <a:r>
              <a:rPr lang="it-IT" sz="2800" b="1" dirty="0" smtClean="0"/>
              <a:t> (I)</a:t>
            </a:r>
            <a:endParaRPr lang="en-GB" sz="2800" b="1" dirty="0"/>
          </a:p>
        </p:txBody>
      </p:sp>
      <p:pic>
        <p:nvPicPr>
          <p:cNvPr id="5" name="Picture 2" descr="http://portale.unipa.it/home/votalogo/Logo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tangolo 5"/>
          <p:cNvSpPr/>
          <p:nvPr/>
        </p:nvSpPr>
        <p:spPr bwMode="auto">
          <a:xfrm>
            <a:off x="1000125" y="0"/>
            <a:ext cx="8143875" cy="2857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i="1" dirty="0"/>
              <a:t>Ematologia – Policlinico Universitario di Palermo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990600" y="624840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/>
              <a:t>Kringen</a:t>
            </a:r>
            <a:r>
              <a:rPr lang="it-IT" sz="1400" i="1" dirty="0"/>
              <a:t> M et </a:t>
            </a:r>
            <a:r>
              <a:rPr lang="it-IT" sz="1400" i="1" dirty="0" smtClean="0"/>
              <a:t>al,2010;</a:t>
            </a:r>
            <a:r>
              <a:rPr lang="en-GB" sz="1400" i="1" dirty="0" smtClean="0"/>
              <a:t>Reynolds </a:t>
            </a:r>
            <a:r>
              <a:rPr lang="en-GB" sz="1400" i="1" dirty="0"/>
              <a:t>MW et al . Chest 2004;126:1938–45.</a:t>
            </a:r>
          </a:p>
          <a:p>
            <a:r>
              <a:rPr lang="en-GB" sz="1400" i="1" dirty="0"/>
              <a:t>Antithrombotic </a:t>
            </a:r>
            <a:r>
              <a:rPr lang="en-GB" sz="1400" i="1" dirty="0" err="1"/>
              <a:t>Trialists</a:t>
            </a:r>
            <a:r>
              <a:rPr lang="en-GB" sz="1400" i="1" dirty="0"/>
              <a:t>' </a:t>
            </a:r>
            <a:r>
              <a:rPr lang="en-GB" sz="1400" i="1" dirty="0" err="1"/>
              <a:t>Collaboration.BMJ</a:t>
            </a:r>
            <a:r>
              <a:rPr lang="en-GB" sz="1400" i="1" dirty="0"/>
              <a:t> 2002;324:71–86</a:t>
            </a:r>
            <a:endParaRPr lang="en-GB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5800" y="1676400"/>
            <a:ext cx="8077200" cy="34778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000" dirty="0" smtClean="0"/>
              <a:t>La funzionalità piastrinica ( risposta ai principali agonisti all’</a:t>
            </a:r>
            <a:r>
              <a:rPr lang="it-IT" sz="2000" dirty="0" err="1" smtClean="0"/>
              <a:t>aggregometria</a:t>
            </a:r>
            <a:r>
              <a:rPr lang="it-IT" sz="2000" dirty="0" smtClean="0"/>
              <a:t> ed espressione di </a:t>
            </a:r>
            <a:r>
              <a:rPr lang="it-IT" sz="2000" dirty="0" err="1" smtClean="0"/>
              <a:t>P-selectin</a:t>
            </a:r>
            <a:r>
              <a:rPr lang="it-IT" sz="2000" dirty="0" smtClean="0"/>
              <a:t>)risulta ridotta nei pazienti con emorragia GI acuta rispetto a controlli sani;</a:t>
            </a:r>
          </a:p>
          <a:p>
            <a:endParaRPr lang="it-IT" sz="2000" dirty="0" smtClean="0"/>
          </a:p>
          <a:p>
            <a:endParaRPr lang="it-IT" sz="2000" dirty="0" smtClean="0"/>
          </a:p>
          <a:p>
            <a:r>
              <a:rPr lang="en-GB" sz="2000" dirty="0" smtClean="0"/>
              <a:t>I </a:t>
            </a:r>
            <a:r>
              <a:rPr lang="en-GB" sz="2000" dirty="0" err="1" smtClean="0"/>
              <a:t>pazienti</a:t>
            </a:r>
            <a:r>
              <a:rPr lang="en-GB" sz="2000" dirty="0" smtClean="0"/>
              <a:t> con </a:t>
            </a:r>
            <a:r>
              <a:rPr lang="en-GB" sz="2000" dirty="0" err="1" smtClean="0"/>
              <a:t>sanguinamento</a:t>
            </a:r>
            <a:r>
              <a:rPr lang="en-GB" sz="2000" dirty="0" smtClean="0"/>
              <a:t> GI in </a:t>
            </a:r>
            <a:r>
              <a:rPr lang="en-GB" sz="2000" dirty="0" err="1" smtClean="0"/>
              <a:t>terapia</a:t>
            </a:r>
            <a:r>
              <a:rPr lang="en-GB" sz="2000" dirty="0" smtClean="0"/>
              <a:t> </a:t>
            </a:r>
            <a:r>
              <a:rPr lang="en-GB" sz="2000" dirty="0" err="1" smtClean="0"/>
              <a:t>anticoagulante</a:t>
            </a:r>
            <a:r>
              <a:rPr lang="en-GB" sz="2000" dirty="0" smtClean="0"/>
              <a:t> </a:t>
            </a:r>
            <a:r>
              <a:rPr lang="en-GB" sz="2000" dirty="0" err="1" smtClean="0"/>
              <a:t>orale</a:t>
            </a:r>
            <a:r>
              <a:rPr lang="en-GB" sz="2000" dirty="0" smtClean="0"/>
              <a:t> </a:t>
            </a:r>
            <a:r>
              <a:rPr lang="en-GB" sz="2000" dirty="0" err="1" smtClean="0"/>
              <a:t>presentano</a:t>
            </a:r>
            <a:r>
              <a:rPr lang="en-GB" sz="2000" dirty="0" smtClean="0"/>
              <a:t> </a:t>
            </a:r>
            <a:r>
              <a:rPr lang="en-GB" sz="2000" dirty="0" err="1" smtClean="0"/>
              <a:t>una</a:t>
            </a:r>
            <a:r>
              <a:rPr lang="en-GB" sz="2000" dirty="0" smtClean="0"/>
              <a:t> </a:t>
            </a:r>
            <a:r>
              <a:rPr lang="en-GB" sz="2000" dirty="0" err="1" smtClean="0"/>
              <a:t>ridotta</a:t>
            </a:r>
            <a:r>
              <a:rPr lang="en-GB" sz="2000" dirty="0" smtClean="0"/>
              <a:t> thrombin generation </a:t>
            </a:r>
            <a:r>
              <a:rPr lang="en-GB" sz="2000" dirty="0" err="1" smtClean="0"/>
              <a:t>rispetto</a:t>
            </a:r>
            <a:r>
              <a:rPr lang="en-GB" sz="2000" dirty="0" smtClean="0"/>
              <a:t> </a:t>
            </a:r>
            <a:r>
              <a:rPr lang="en-GB" sz="2000" dirty="0" err="1" smtClean="0"/>
              <a:t>ai</a:t>
            </a:r>
            <a:r>
              <a:rPr lang="en-GB" sz="2000" dirty="0" smtClean="0"/>
              <a:t> </a:t>
            </a:r>
            <a:r>
              <a:rPr lang="en-GB" sz="2000" dirty="0" err="1" smtClean="0"/>
              <a:t>controlli</a:t>
            </a:r>
            <a:r>
              <a:rPr lang="en-GB" sz="2000" dirty="0" smtClean="0"/>
              <a:t> </a:t>
            </a:r>
            <a:r>
              <a:rPr lang="en-GB" sz="2000" dirty="0" err="1" smtClean="0"/>
              <a:t>sani</a:t>
            </a:r>
            <a:r>
              <a:rPr lang="en-GB" sz="2000" dirty="0" smtClean="0"/>
              <a:t>;</a:t>
            </a:r>
            <a:endParaRPr lang="en-GB" sz="2000" dirty="0" smtClean="0"/>
          </a:p>
          <a:p>
            <a:endParaRPr lang="it-IT" sz="2000" dirty="0" smtClean="0"/>
          </a:p>
          <a:p>
            <a:endParaRPr lang="it-IT" sz="2000" dirty="0" smtClean="0"/>
          </a:p>
          <a:p>
            <a:r>
              <a:rPr lang="en-GB" sz="2000" dirty="0" smtClean="0"/>
              <a:t>La </a:t>
            </a:r>
            <a:r>
              <a:rPr lang="en-GB" sz="2000" dirty="0" err="1" smtClean="0"/>
              <a:t>funzionalità</a:t>
            </a:r>
            <a:r>
              <a:rPr lang="en-GB" sz="2000" dirty="0" smtClean="0"/>
              <a:t> </a:t>
            </a:r>
            <a:r>
              <a:rPr lang="en-GB" sz="2000" dirty="0" err="1" smtClean="0"/>
              <a:t>piastrinica</a:t>
            </a:r>
            <a:r>
              <a:rPr lang="en-GB" sz="2000" dirty="0" smtClean="0"/>
              <a:t> è </a:t>
            </a:r>
            <a:r>
              <a:rPr lang="en-GB" sz="2000" dirty="0" err="1" smtClean="0"/>
              <a:t>ridotta</a:t>
            </a:r>
            <a:r>
              <a:rPr lang="en-GB" sz="2000" dirty="0" smtClean="0"/>
              <a:t> in </a:t>
            </a:r>
            <a:r>
              <a:rPr lang="en-GB" sz="2000" dirty="0" err="1" smtClean="0"/>
              <a:t>corso</a:t>
            </a:r>
            <a:r>
              <a:rPr lang="en-GB" sz="2000" dirty="0" smtClean="0"/>
              <a:t> di </a:t>
            </a:r>
            <a:r>
              <a:rPr lang="en-GB" sz="2000" dirty="0" err="1" smtClean="0"/>
              <a:t>emorragie</a:t>
            </a:r>
            <a:r>
              <a:rPr lang="en-GB" sz="2000" dirty="0" smtClean="0"/>
              <a:t> GI acute e </a:t>
            </a:r>
            <a:r>
              <a:rPr lang="en-GB" sz="2000" dirty="0" err="1" smtClean="0"/>
              <a:t>ciò</a:t>
            </a:r>
            <a:r>
              <a:rPr lang="en-GB" sz="2000" dirty="0" smtClean="0"/>
              <a:t> </a:t>
            </a:r>
            <a:r>
              <a:rPr lang="en-GB" sz="2000" dirty="0" err="1" smtClean="0"/>
              <a:t>sembra</a:t>
            </a:r>
            <a:r>
              <a:rPr lang="en-GB" sz="2000" dirty="0" smtClean="0"/>
              <a:t> </a:t>
            </a:r>
            <a:r>
              <a:rPr lang="en-GB" sz="2000" dirty="0" err="1" smtClean="0"/>
              <a:t>correlato</a:t>
            </a:r>
            <a:r>
              <a:rPr lang="en-GB" sz="2000" dirty="0" smtClean="0"/>
              <a:t> </a:t>
            </a:r>
            <a:r>
              <a:rPr lang="en-GB" sz="2000" dirty="0" smtClean="0"/>
              <a:t>,</a:t>
            </a:r>
            <a:r>
              <a:rPr lang="en-GB" sz="2000" dirty="0" err="1" smtClean="0"/>
              <a:t>nella</a:t>
            </a:r>
            <a:r>
              <a:rPr lang="en-GB" sz="2000" dirty="0" smtClean="0"/>
              <a:t> </a:t>
            </a:r>
            <a:r>
              <a:rPr lang="en-GB" sz="2000" dirty="0" err="1"/>
              <a:t>maggior</a:t>
            </a:r>
            <a:r>
              <a:rPr lang="en-GB" sz="2000" dirty="0"/>
              <a:t> parte </a:t>
            </a:r>
            <a:r>
              <a:rPr lang="en-GB" sz="2000" dirty="0" err="1"/>
              <a:t>dei</a:t>
            </a:r>
            <a:r>
              <a:rPr lang="en-GB" sz="2000" dirty="0"/>
              <a:t> </a:t>
            </a:r>
            <a:r>
              <a:rPr lang="en-GB" sz="2000" dirty="0" err="1" smtClean="0"/>
              <a:t>casi,all’uso</a:t>
            </a:r>
            <a:r>
              <a:rPr lang="en-GB" sz="2000" dirty="0" smtClean="0"/>
              <a:t> </a:t>
            </a:r>
            <a:r>
              <a:rPr lang="en-GB" sz="2000" dirty="0" smtClean="0"/>
              <a:t>di </a:t>
            </a:r>
            <a:r>
              <a:rPr lang="en-GB" sz="2000" dirty="0" err="1" smtClean="0"/>
              <a:t>farmaci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990600" y="381000"/>
            <a:ext cx="77724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Gestione di trattamento anticoagulante in pazienti con </a:t>
            </a:r>
            <a:r>
              <a:rPr lang="it-IT" sz="2400" b="1" dirty="0" err="1" smtClean="0"/>
              <a:t>angiodisplasia</a:t>
            </a:r>
            <a:r>
              <a:rPr lang="it-IT" sz="2400" b="1" dirty="0" smtClean="0"/>
              <a:t> (II)</a:t>
            </a:r>
            <a:endParaRPr lang="en-GB" sz="2400" b="1" dirty="0"/>
          </a:p>
        </p:txBody>
      </p:sp>
      <p:pic>
        <p:nvPicPr>
          <p:cNvPr id="4" name="Picture 2" descr="http://portale.unipa.it/home/votalogo/Logo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4"/>
          <p:cNvSpPr/>
          <p:nvPr/>
        </p:nvSpPr>
        <p:spPr bwMode="auto">
          <a:xfrm>
            <a:off x="1000125" y="0"/>
            <a:ext cx="8143875" cy="2857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i="1" dirty="0"/>
              <a:t>Ematologia – Policlinico Universitario di Palermo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90600" y="1447800"/>
            <a:ext cx="7848600" cy="46474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000" dirty="0" smtClean="0"/>
              <a:t>Soggetti affetti da sindrome di </a:t>
            </a:r>
            <a:r>
              <a:rPr lang="it-IT" sz="2000" dirty="0" err="1" smtClean="0"/>
              <a:t>Heyde</a:t>
            </a:r>
            <a:r>
              <a:rPr lang="it-IT" sz="2000" dirty="0" smtClean="0"/>
              <a:t> sottoposti a sostituzione valvolare aortica (anche con valvole meccaniche) sono stati trattati con terapia anticoagulante e/o antiaggregante </a:t>
            </a:r>
            <a:r>
              <a:rPr lang="it-IT" sz="2000" dirty="0" smtClean="0"/>
              <a:t>senza alcuna complicanza </a:t>
            </a:r>
            <a:r>
              <a:rPr lang="it-IT" sz="2000" dirty="0" smtClean="0"/>
              <a:t>emorragiche </a:t>
            </a:r>
            <a:r>
              <a:rPr lang="it-IT" sz="2000" dirty="0" smtClean="0"/>
              <a:t>post-procedura (f-up a 24 mesi);</a:t>
            </a:r>
            <a:endParaRPr lang="it-IT" sz="2000" dirty="0" smtClean="0"/>
          </a:p>
          <a:p>
            <a:endParaRPr lang="it-IT" sz="2000" dirty="0" smtClean="0"/>
          </a:p>
          <a:p>
            <a:r>
              <a:rPr lang="it-IT" sz="2000" dirty="0" smtClean="0"/>
              <a:t>In </a:t>
            </a:r>
            <a:r>
              <a:rPr lang="it-IT" sz="2000" dirty="0" smtClean="0"/>
              <a:t>acuto, tuttavia, farmaci </a:t>
            </a:r>
            <a:r>
              <a:rPr lang="it-IT" sz="2000" dirty="0" smtClean="0"/>
              <a:t>a lunga emivita capaci di interferire con una normale emostasi possono determinare/prolungare il </a:t>
            </a:r>
            <a:r>
              <a:rPr lang="it-IT" sz="2000" dirty="0" err="1" smtClean="0"/>
              <a:t>bleeding</a:t>
            </a:r>
            <a:r>
              <a:rPr lang="it-IT" sz="2000" dirty="0" smtClean="0"/>
              <a:t> in </a:t>
            </a:r>
            <a:r>
              <a:rPr lang="it-IT" sz="2000" dirty="0" err="1" smtClean="0"/>
              <a:t>angiodsiplasie</a:t>
            </a:r>
            <a:endParaRPr lang="it-IT" sz="2000" dirty="0" smtClean="0"/>
          </a:p>
          <a:p>
            <a:endParaRPr lang="it-IT" sz="2000" dirty="0" smtClean="0"/>
          </a:p>
          <a:p>
            <a:r>
              <a:rPr lang="it-IT" sz="2000" dirty="0" smtClean="0"/>
              <a:t>Storia di multiple lesioni e pregresse emorragie maggior impongono una scelta individualizzata del trattamento in relazione a rischio trombotico e complicanze emorragiche.</a:t>
            </a:r>
          </a:p>
          <a:p>
            <a:pPr algn="ctr"/>
            <a:endParaRPr lang="it-IT" sz="2000" dirty="0" smtClean="0"/>
          </a:p>
          <a:p>
            <a:pPr algn="ctr"/>
            <a:endParaRPr lang="it-IT" sz="2000" dirty="0" smtClean="0"/>
          </a:p>
          <a:p>
            <a:pPr algn="ctr"/>
            <a:r>
              <a:rPr lang="it-IT" sz="1600" dirty="0" smtClean="0"/>
              <a:t>JACC 61;6:686-91-2013</a:t>
            </a:r>
            <a:endParaRPr lang="en-GB" sz="1600" dirty="0"/>
          </a:p>
        </p:txBody>
      </p:sp>
      <p:pic>
        <p:nvPicPr>
          <p:cNvPr id="3" name="Picture 2" descr="http://portale.unipa.it/home/votalogo/Logo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 bwMode="auto">
          <a:xfrm>
            <a:off x="1000125" y="0"/>
            <a:ext cx="8143875" cy="2857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i="1" dirty="0"/>
              <a:t>Ematologia – Policlinico Universitario di Palermo</a:t>
            </a:r>
          </a:p>
        </p:txBody>
      </p:sp>
      <p:sp>
        <p:nvSpPr>
          <p:cNvPr id="5" name="Rettangolo 4"/>
          <p:cNvSpPr/>
          <p:nvPr/>
        </p:nvSpPr>
        <p:spPr>
          <a:xfrm>
            <a:off x="990600" y="381000"/>
            <a:ext cx="784860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2400" b="1" dirty="0" smtClean="0"/>
              <a:t>Gestione di trattamento anticoagulante in pazienti con </a:t>
            </a:r>
            <a:r>
              <a:rPr lang="it-IT" sz="2400" b="1" dirty="0" err="1" smtClean="0"/>
              <a:t>angiodisplasia</a:t>
            </a:r>
            <a:r>
              <a:rPr lang="it-IT" sz="2400" b="1" dirty="0" smtClean="0"/>
              <a:t> (III)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90600" y="1295400"/>
            <a:ext cx="7924800" cy="45243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it-IT" sz="2400" dirty="0" smtClean="0"/>
          </a:p>
          <a:p>
            <a:r>
              <a:rPr lang="it-IT" sz="2400" dirty="0" smtClean="0"/>
              <a:t>Il link tra </a:t>
            </a:r>
            <a:r>
              <a:rPr lang="it-IT" sz="2400" dirty="0" err="1" smtClean="0"/>
              <a:t>angiodisplasie</a:t>
            </a:r>
            <a:r>
              <a:rPr lang="it-IT" sz="2400" dirty="0" smtClean="0"/>
              <a:t> ,sanguinamenti GI e coagulazione è prevalentemente rappresentato da anomalie acquisite o congenite di </a:t>
            </a:r>
            <a:r>
              <a:rPr lang="it-IT" sz="2400" dirty="0" err="1" smtClean="0"/>
              <a:t>vWF</a:t>
            </a:r>
            <a:r>
              <a:rPr lang="it-IT" sz="2400" dirty="0" smtClean="0"/>
              <a:t>; </a:t>
            </a:r>
          </a:p>
          <a:p>
            <a:endParaRPr lang="it-IT" sz="2400" dirty="0" smtClean="0"/>
          </a:p>
          <a:p>
            <a:r>
              <a:rPr lang="it-IT" sz="2400" dirty="0" smtClean="0"/>
              <a:t>La correzione di anomalie dei flusso quali quelle </a:t>
            </a:r>
            <a:r>
              <a:rPr lang="it-IT" sz="2400" dirty="0" smtClean="0"/>
              <a:t>da stenosi </a:t>
            </a:r>
            <a:r>
              <a:rPr lang="it-IT" sz="2400" dirty="0" smtClean="0"/>
              <a:t>aortica si è dimostrata correlare positivamente con la risoluzione delle anomalie acquisite di </a:t>
            </a:r>
            <a:r>
              <a:rPr lang="it-IT" sz="2400" dirty="0" err="1" smtClean="0"/>
              <a:t>vWF</a:t>
            </a:r>
            <a:r>
              <a:rPr lang="it-IT" sz="2400" dirty="0" smtClean="0"/>
              <a:t>;</a:t>
            </a:r>
          </a:p>
          <a:p>
            <a:endParaRPr lang="it-IT" sz="2400" dirty="0" smtClean="0"/>
          </a:p>
          <a:p>
            <a:r>
              <a:rPr lang="it-IT" sz="2400" dirty="0" smtClean="0"/>
              <a:t>La gestione del trattamento anticoagulante e antiaggregante in corso di </a:t>
            </a:r>
            <a:r>
              <a:rPr lang="it-IT" sz="2400" dirty="0" err="1" smtClean="0"/>
              <a:t>angiodisplasie</a:t>
            </a:r>
            <a:r>
              <a:rPr lang="it-IT" sz="2400" dirty="0" smtClean="0"/>
              <a:t> deve essere individualizzata in soggetti anziani con  storia di sanguinamenti maggiori.</a:t>
            </a:r>
            <a:endParaRPr lang="en-GB" sz="2400" dirty="0"/>
          </a:p>
        </p:txBody>
      </p:sp>
      <p:pic>
        <p:nvPicPr>
          <p:cNvPr id="3" name="Picture 2" descr="http://portale.unipa.it/home/votalogo/Logo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 bwMode="auto">
          <a:xfrm>
            <a:off x="1000125" y="0"/>
            <a:ext cx="8143875" cy="2857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i="1" dirty="0"/>
              <a:t>Ematologia – Policlinico Universitario di Palermo</a:t>
            </a:r>
          </a:p>
        </p:txBody>
      </p:sp>
      <p:sp>
        <p:nvSpPr>
          <p:cNvPr id="5" name="Rettangolo 4"/>
          <p:cNvSpPr/>
          <p:nvPr/>
        </p:nvSpPr>
        <p:spPr>
          <a:xfrm>
            <a:off x="990600" y="381000"/>
            <a:ext cx="79248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sz="3600" b="1" dirty="0" smtClean="0">
                <a:solidFill>
                  <a:prstClr val="black"/>
                </a:solidFill>
              </a:rPr>
              <a:t>Conclusioni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1676400"/>
            <a:ext cx="6172200" cy="4362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35000" y="4064000"/>
            <a:ext cx="7620000" cy="317500"/>
          </a:xfrm>
          <a:prstGeom prst="rect">
            <a:avLst/>
          </a:prstGeom>
        </p:spPr>
        <p:txBody>
          <a:bodyPr/>
          <a:lstStyle/>
          <a:p>
            <a:endParaRPr lang="en-US" sz="1000" i="0" baseline="0" dirty="0" smtClean="0">
              <a:latin typeface="Arial"/>
            </a:endParaRPr>
          </a:p>
          <a:p>
            <a:endParaRPr lang="en-US" sz="1000" dirty="0" smtClean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5000" y="4889500"/>
            <a:ext cx="7620000" cy="254000"/>
          </a:xfrm>
          <a:prstGeom prst="rect">
            <a:avLst/>
          </a:prstGeom>
        </p:spPr>
        <p:txBody>
          <a:bodyPr/>
          <a:lstStyle/>
          <a:p>
            <a:endParaRPr lang="en-US" sz="1000" dirty="0"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000" y="64516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Arial"/>
              </a:rPr>
              <a:t>Thrombosis Research, Volume 118, Supplement 1, 2006, S13–S17</a:t>
            </a:r>
          </a:p>
        </p:txBody>
      </p:sp>
      <p:sp>
        <p:nvSpPr>
          <p:cNvPr id="8" name="Rettangolo 7"/>
          <p:cNvSpPr/>
          <p:nvPr/>
        </p:nvSpPr>
        <p:spPr>
          <a:xfrm>
            <a:off x="990600" y="381000"/>
            <a:ext cx="8001000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Arial"/>
              </a:rPr>
              <a:t>Association between aortic </a:t>
            </a:r>
            <a:r>
              <a:rPr lang="en-US" sz="2000" b="1" dirty="0" err="1" smtClean="0">
                <a:latin typeface="Arial"/>
              </a:rPr>
              <a:t>stenosis</a:t>
            </a:r>
            <a:r>
              <a:rPr lang="en-US" sz="2000" b="1" dirty="0" smtClean="0">
                <a:latin typeface="Arial"/>
              </a:rPr>
              <a:t>, von </a:t>
            </a:r>
            <a:r>
              <a:rPr lang="en-US" sz="2000" b="1" dirty="0" err="1" smtClean="0">
                <a:latin typeface="Arial"/>
              </a:rPr>
              <a:t>Willebrand</a:t>
            </a:r>
            <a:r>
              <a:rPr lang="en-US" sz="2000" b="1" dirty="0" smtClean="0">
                <a:latin typeface="Arial"/>
              </a:rPr>
              <a:t> disease and gastrointestinal bleeding</a:t>
            </a:r>
            <a:endParaRPr lang="en-US" sz="2000" b="1" dirty="0">
              <a:latin typeface="Arial"/>
            </a:endParaRPr>
          </a:p>
        </p:txBody>
      </p:sp>
      <p:pic>
        <p:nvPicPr>
          <p:cNvPr id="7" name="Picture 2" descr="http://portale.unipa.it/home/votalogo/Logo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42875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8"/>
          <p:cNvSpPr/>
          <p:nvPr/>
        </p:nvSpPr>
        <p:spPr bwMode="auto">
          <a:xfrm>
            <a:off x="1000125" y="0"/>
            <a:ext cx="8143875" cy="2857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i="1" dirty="0"/>
              <a:t>Ematologia – Policlinico Universitario di Palermo</a:t>
            </a:r>
          </a:p>
        </p:txBody>
      </p:sp>
    </p:spTree>
    <p:extLst>
      <p:ext uri="{BB962C8B-B14F-4D97-AF65-F5344CB8AC3E}">
        <p14:creationId xmlns:p14="http://schemas.microsoft.com/office/powerpoint/2010/main" val="422343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thogenesis of Heyd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6675" y="-5143500"/>
            <a:ext cx="1990725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thogenesis of Heyd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9075" y="-4991100"/>
            <a:ext cx="1990725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71600" y="1219200"/>
            <a:ext cx="6477000" cy="50876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3"/>
          <p:cNvSpPr txBox="1"/>
          <p:nvPr/>
        </p:nvSpPr>
        <p:spPr>
          <a:xfrm>
            <a:off x="635000" y="4889500"/>
            <a:ext cx="7620000" cy="254000"/>
          </a:xfrm>
          <a:prstGeom prst="rect">
            <a:avLst/>
          </a:prstGeom>
        </p:spPr>
        <p:txBody>
          <a:bodyPr/>
          <a:lstStyle/>
          <a:p>
            <a:endParaRPr lang="en-US" sz="1000" dirty="0">
              <a:latin typeface="Arial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635000" y="64770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Arial"/>
              </a:rPr>
              <a:t>Journal of the American College of Cardiology, Volume 61, Issue 6, 2013, 687–689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066800" y="381000"/>
            <a:ext cx="7772400" cy="52322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800" b="1" dirty="0" err="1" smtClean="0"/>
              <a:t>Angiodisplasie</a:t>
            </a:r>
            <a:r>
              <a:rPr lang="it-IT" sz="2800" b="1" dirty="0" smtClean="0"/>
              <a:t> nell’anziano</a:t>
            </a:r>
            <a:endParaRPr lang="en-GB" sz="2800" b="1" dirty="0"/>
          </a:p>
        </p:txBody>
      </p:sp>
      <p:pic>
        <p:nvPicPr>
          <p:cNvPr id="9" name="Picture 2" descr="http://portale.unipa.it/home/votalogo/Logo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142875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ttangolo 10"/>
          <p:cNvSpPr/>
          <p:nvPr/>
        </p:nvSpPr>
        <p:spPr bwMode="auto">
          <a:xfrm>
            <a:off x="1000125" y="0"/>
            <a:ext cx="8143875" cy="2857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i="1" dirty="0"/>
              <a:t>Ematologia – Policlinico Universitario di Palermo</a:t>
            </a:r>
          </a:p>
        </p:txBody>
      </p:sp>
    </p:spTree>
    <p:extLst>
      <p:ext uri="{BB962C8B-B14F-4D97-AF65-F5344CB8AC3E}">
        <p14:creationId xmlns:p14="http://schemas.microsoft.com/office/powerpoint/2010/main" val="280272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3409950" cy="5114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asellaDiTesto 2"/>
          <p:cNvSpPr txBox="1"/>
          <p:nvPr/>
        </p:nvSpPr>
        <p:spPr>
          <a:xfrm>
            <a:off x="1066800" y="457200"/>
            <a:ext cx="7772400" cy="101566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 smtClean="0"/>
              <a:t>Angiodisplasia</a:t>
            </a:r>
            <a:r>
              <a:rPr lang="it-IT" sz="2000" b="1" dirty="0" smtClean="0"/>
              <a:t> dell’ileo in un soggetto dell’età di 70 </a:t>
            </a:r>
            <a:r>
              <a:rPr lang="it-IT" sz="2000" b="1" dirty="0" err="1" smtClean="0"/>
              <a:t>aa</a:t>
            </a:r>
            <a:r>
              <a:rPr lang="it-IT" sz="2000" b="1" dirty="0" smtClean="0"/>
              <a:t> con sanguinamenti </a:t>
            </a:r>
          </a:p>
          <a:p>
            <a:pPr algn="ctr"/>
            <a:r>
              <a:rPr lang="it-IT" sz="2000" b="1" dirty="0" smtClean="0"/>
              <a:t>Gi  ricorrenti e malattia di von </a:t>
            </a:r>
            <a:r>
              <a:rPr lang="it-IT" sz="2000" b="1" dirty="0" err="1" smtClean="0"/>
              <a:t>Willebrand</a:t>
            </a:r>
            <a:r>
              <a:rPr lang="it-IT" sz="2000" b="1" dirty="0" smtClean="0"/>
              <a:t> di tipo 3</a:t>
            </a:r>
            <a:endParaRPr lang="en-GB" sz="2000" b="1" dirty="0"/>
          </a:p>
        </p:txBody>
      </p:sp>
      <p:pic>
        <p:nvPicPr>
          <p:cNvPr id="4" name="Picture 2" descr="http://portale.unipa.it/home/votalogo/Logo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42875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4"/>
          <p:cNvSpPr/>
          <p:nvPr/>
        </p:nvSpPr>
        <p:spPr bwMode="auto">
          <a:xfrm>
            <a:off x="1000125" y="0"/>
            <a:ext cx="8143875" cy="2857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i="1" dirty="0"/>
              <a:t>Ematologia – Policlinico Universitario di Palermo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524000"/>
            <a:ext cx="7162800" cy="4575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066800" y="381000"/>
            <a:ext cx="7772400" cy="8382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/>
          <a:p>
            <a:pPr algn="ctr"/>
            <a:r>
              <a:rPr lang="en-US" sz="1100" i="0" baseline="0" dirty="0">
                <a:latin typeface="Arial"/>
              </a:rPr>
              <a:t> </a:t>
            </a:r>
            <a:r>
              <a:rPr lang="en-US" sz="2400" b="1" i="0" baseline="0" dirty="0" smtClean="0">
                <a:latin typeface="Arial"/>
              </a:rPr>
              <a:t>Proposed </a:t>
            </a:r>
            <a:r>
              <a:rPr lang="en-US" sz="2400" b="1" i="0" baseline="0" dirty="0">
                <a:latin typeface="Arial"/>
              </a:rPr>
              <a:t>pathogenesis of </a:t>
            </a:r>
            <a:r>
              <a:rPr lang="en-US" sz="2400" b="1" i="0" baseline="0" dirty="0" err="1">
                <a:latin typeface="Arial"/>
              </a:rPr>
              <a:t>Heyde's</a:t>
            </a:r>
            <a:r>
              <a:rPr lang="en-US" sz="2400" b="1" i="0" baseline="0" dirty="0">
                <a:latin typeface="Arial"/>
              </a:rPr>
              <a:t> syndrome and its cure by aortic valve replacement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5000" y="6527800"/>
            <a:ext cx="7620000" cy="254000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Arial"/>
              </a:rPr>
              <a:t>Thrombosis Research, Volume 118, Supplement 1, 2006, S13–S17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5000" y="6032500"/>
            <a:ext cx="7620000" cy="254000"/>
          </a:xfrm>
          <a:prstGeom prst="rect">
            <a:avLst/>
          </a:prstGeom>
        </p:spPr>
        <p:txBody>
          <a:bodyPr/>
          <a:lstStyle/>
          <a:p>
            <a:endParaRPr lang="en-US" sz="1000" dirty="0">
              <a:latin typeface="Arial"/>
            </a:endParaRPr>
          </a:p>
        </p:txBody>
      </p:sp>
      <p:pic>
        <p:nvPicPr>
          <p:cNvPr id="8" name="Picture 2" descr="http://portale.unipa.it/home/votalogo/Logo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42875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8"/>
          <p:cNvSpPr/>
          <p:nvPr/>
        </p:nvSpPr>
        <p:spPr bwMode="auto">
          <a:xfrm>
            <a:off x="1000125" y="0"/>
            <a:ext cx="8143875" cy="2857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i="1" dirty="0"/>
              <a:t>Ematologia – Policlinico Universitario di Palermo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rcRect l="2653" t="1786" r="510" b="1786"/>
          <a:stretch>
            <a:fillRect/>
          </a:stretch>
        </p:blipFill>
        <p:spPr>
          <a:xfrm>
            <a:off x="609600" y="1905000"/>
            <a:ext cx="4944533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ttangolo 2"/>
          <p:cNvSpPr/>
          <p:nvPr/>
        </p:nvSpPr>
        <p:spPr>
          <a:xfrm>
            <a:off x="5867400" y="2116991"/>
            <a:ext cx="29718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 </a:t>
            </a:r>
            <a:r>
              <a:rPr lang="en-US" sz="1600" dirty="0" err="1"/>
              <a:t>vWF</a:t>
            </a:r>
            <a:r>
              <a:rPr lang="en-US" sz="1600" dirty="0"/>
              <a:t> normally circulates as very large, homologous </a:t>
            </a:r>
            <a:r>
              <a:rPr lang="en-US" sz="1600" dirty="0" err="1"/>
              <a:t>multimers</a:t>
            </a:r>
            <a:r>
              <a:rPr lang="en-US" sz="1600" dirty="0"/>
              <a:t> composed of 250-kDa subunits. The distribution of the </a:t>
            </a:r>
            <a:r>
              <a:rPr lang="en-US" sz="1600" dirty="0" err="1"/>
              <a:t>multimers</a:t>
            </a:r>
            <a:r>
              <a:rPr lang="en-US" sz="1600" dirty="0"/>
              <a:t> can be </a:t>
            </a:r>
            <a:r>
              <a:rPr lang="en-US" sz="1600" dirty="0" err="1"/>
              <a:t>visualised</a:t>
            </a:r>
            <a:r>
              <a:rPr lang="en-US" sz="1600" dirty="0"/>
              <a:t> by agarose gel electrophoresis and Western </a:t>
            </a:r>
            <a:r>
              <a:rPr lang="en-US" sz="1600" dirty="0" err="1" smtClean="0"/>
              <a:t>blotting</a:t>
            </a:r>
            <a:r>
              <a:rPr lang="en-US" sz="1600" dirty="0" err="1"/>
              <a:t>In</a:t>
            </a:r>
            <a:r>
              <a:rPr lang="en-US" sz="1600" dirty="0"/>
              <a:t> patients with aortic stenosis, </a:t>
            </a:r>
            <a:r>
              <a:rPr lang="en-US" sz="1600" dirty="0" err="1"/>
              <a:t>vWF</a:t>
            </a:r>
            <a:r>
              <a:rPr lang="en-US" sz="1600" dirty="0"/>
              <a:t> is subjected to high fluid shear stress as it passes through the stenotic valve, which renders the </a:t>
            </a:r>
            <a:r>
              <a:rPr lang="en-US" sz="1600" dirty="0" err="1"/>
              <a:t>multimers</a:t>
            </a:r>
            <a:r>
              <a:rPr lang="en-US" sz="1600" dirty="0"/>
              <a:t> susceptible to cleavage by ADAMTS 13.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990600" y="381000"/>
            <a:ext cx="7924800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                           </a:t>
            </a:r>
            <a:r>
              <a:rPr lang="en-US" sz="2400" b="1" dirty="0" smtClean="0"/>
              <a:t>Acquired </a:t>
            </a:r>
            <a:r>
              <a:rPr lang="en-US" sz="2400" b="1" dirty="0" err="1" smtClean="0"/>
              <a:t>vWD</a:t>
            </a:r>
            <a:r>
              <a:rPr lang="en-US" sz="2400" b="1" dirty="0" smtClean="0"/>
              <a:t> in aortic </a:t>
            </a:r>
            <a:r>
              <a:rPr lang="en-US" sz="2400" b="1" dirty="0" err="1" smtClean="0"/>
              <a:t>stenosis</a:t>
            </a:r>
            <a:endParaRPr lang="en-GB" sz="2400" b="1" dirty="0"/>
          </a:p>
        </p:txBody>
      </p:sp>
      <p:pic>
        <p:nvPicPr>
          <p:cNvPr id="5" name="Picture 2" descr="http://portale.unipa.it/home/votalogo/Logo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42875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tangolo 5"/>
          <p:cNvSpPr/>
          <p:nvPr/>
        </p:nvSpPr>
        <p:spPr bwMode="auto">
          <a:xfrm>
            <a:off x="1000125" y="0"/>
            <a:ext cx="8143875" cy="2857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i="1" dirty="0"/>
              <a:t>Ematologia – Policlinico Universitario di Palermo</a:t>
            </a:r>
          </a:p>
        </p:txBody>
      </p:sp>
    </p:spTree>
    <p:extLst>
      <p:ext uri="{BB962C8B-B14F-4D97-AF65-F5344CB8AC3E}">
        <p14:creationId xmlns:p14="http://schemas.microsoft.com/office/powerpoint/2010/main" val="326433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990600" y="2133600"/>
            <a:ext cx="7696200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dirty="0" smtClean="0"/>
              <a:t>In pazienti con sindrome di </a:t>
            </a:r>
            <a:r>
              <a:rPr lang="it-IT" sz="2400" dirty="0" err="1" smtClean="0"/>
              <a:t>Heyde</a:t>
            </a:r>
            <a:r>
              <a:rPr lang="it-IT" sz="2400" dirty="0" smtClean="0"/>
              <a:t>, la associazione tra stenosi aortica e sanguinamento gastro-intestinale sarebbe correlata ad anomalie di </a:t>
            </a:r>
            <a:r>
              <a:rPr lang="it-IT" sz="2400" dirty="0" err="1" smtClean="0"/>
              <a:t>vWF</a:t>
            </a:r>
            <a:r>
              <a:rPr lang="it-IT" sz="2400" dirty="0" smtClean="0"/>
              <a:t> acquisite in relazione all’alto share del flusso ematico in corrispondenza della stenosi,i p  </a:t>
            </a:r>
            <a:r>
              <a:rPr lang="it-IT" sz="2400" dirty="0" err="1" smtClean="0"/>
              <a:t>multimeri</a:t>
            </a:r>
            <a:r>
              <a:rPr lang="it-IT" sz="2400" dirty="0" smtClean="0"/>
              <a:t> di </a:t>
            </a:r>
            <a:r>
              <a:rPr lang="en-GB" sz="2400" dirty="0" smtClean="0"/>
              <a:t>VWF e PFA-100 </a:t>
            </a:r>
            <a:r>
              <a:rPr lang="en-GB" sz="2400" dirty="0" err="1" smtClean="0"/>
              <a:t>sono</a:t>
            </a:r>
            <a:r>
              <a:rPr lang="en-GB" sz="2400" dirty="0" smtClean="0"/>
              <a:t> </a:t>
            </a:r>
            <a:r>
              <a:rPr lang="en-GB" sz="2400" dirty="0" err="1" smtClean="0"/>
              <a:t>risultati</a:t>
            </a:r>
            <a:r>
              <a:rPr lang="en-GB" sz="2400" dirty="0" smtClean="0"/>
              <a:t> </a:t>
            </a:r>
            <a:r>
              <a:rPr lang="en-GB" sz="2400" dirty="0" err="1" smtClean="0"/>
              <a:t>anomali</a:t>
            </a:r>
            <a:r>
              <a:rPr lang="en-GB" sz="2400" dirty="0" smtClean="0"/>
              <a:t> in </a:t>
            </a:r>
            <a:r>
              <a:rPr lang="en-GB" sz="2400" dirty="0" err="1" smtClean="0"/>
              <a:t>uno</a:t>
            </a:r>
            <a:r>
              <a:rPr lang="en-GB" sz="2400" dirty="0" smtClean="0"/>
              <a:t> studio </a:t>
            </a:r>
            <a:r>
              <a:rPr lang="en-GB" sz="2400" dirty="0" err="1" smtClean="0"/>
              <a:t>prospettico</a:t>
            </a:r>
            <a:r>
              <a:rPr lang="en-GB" sz="2400" dirty="0" smtClean="0"/>
              <a:t> </a:t>
            </a:r>
            <a:r>
              <a:rPr lang="en-GB" sz="2400" dirty="0" err="1" smtClean="0"/>
              <a:t>su</a:t>
            </a:r>
            <a:r>
              <a:rPr lang="en-GB" sz="2400" dirty="0" smtClean="0"/>
              <a:t> 42 </a:t>
            </a:r>
            <a:r>
              <a:rPr lang="en-GB" sz="2400" dirty="0" err="1" smtClean="0"/>
              <a:t>pazienti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pic>
        <p:nvPicPr>
          <p:cNvPr id="4" name="Picture 2" descr="http://portale.unipa.it/home/votalogo/Logo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4"/>
          <p:cNvSpPr/>
          <p:nvPr/>
        </p:nvSpPr>
        <p:spPr bwMode="auto">
          <a:xfrm>
            <a:off x="1000125" y="0"/>
            <a:ext cx="8143875" cy="2857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i="1" dirty="0"/>
              <a:t>Ematologia – Policlinico Universitario di Palermo</a:t>
            </a:r>
          </a:p>
        </p:txBody>
      </p:sp>
      <p:sp>
        <p:nvSpPr>
          <p:cNvPr id="6" name="Rettangolo 5"/>
          <p:cNvSpPr/>
          <p:nvPr/>
        </p:nvSpPr>
        <p:spPr>
          <a:xfrm>
            <a:off x="990600" y="457200"/>
            <a:ext cx="7696200" cy="954107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it-IT" sz="2800" b="1" dirty="0" smtClean="0">
                <a:solidFill>
                  <a:prstClr val="black"/>
                </a:solidFill>
              </a:rPr>
              <a:t>Malattia di Von </a:t>
            </a:r>
            <a:r>
              <a:rPr lang="it-IT" sz="2800" b="1" dirty="0" err="1" smtClean="0">
                <a:solidFill>
                  <a:prstClr val="black"/>
                </a:solidFill>
              </a:rPr>
              <a:t>Willebrand</a:t>
            </a:r>
            <a:r>
              <a:rPr lang="it-IT" sz="2800" b="1" dirty="0" smtClean="0">
                <a:solidFill>
                  <a:prstClr val="black"/>
                </a:solidFill>
              </a:rPr>
              <a:t> acquisita e </a:t>
            </a:r>
            <a:r>
              <a:rPr lang="it-IT" sz="2800" b="1" dirty="0" err="1" smtClean="0">
                <a:solidFill>
                  <a:prstClr val="black"/>
                </a:solidFill>
              </a:rPr>
              <a:t>angiodisplasie</a:t>
            </a:r>
            <a:endParaRPr lang="it-IT" sz="2800" b="1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199" y="1219200"/>
            <a:ext cx="6490137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>
            <a:off x="457200" y="4419600"/>
            <a:ext cx="838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 model explaining how von Willebrand factor (VWF) may control the angiopoietin-Tie-2 pathway and angiogenesis. </a:t>
            </a:r>
          </a:p>
          <a:p>
            <a:r>
              <a:rPr lang="en-GB" sz="1400" dirty="0" smtClean="0"/>
              <a:t>In stable, mature blood vessels, angiopoietin-1 (Ang-1) is produced by mural cell signals through the Tie-2 receptors and promotes stability of the endothelial cell (EC) monolayer and its quiescence. </a:t>
            </a:r>
          </a:p>
          <a:p>
            <a:r>
              <a:rPr lang="en-GB" sz="1400" dirty="0" smtClean="0"/>
              <a:t>Ang-2 can antagonize Ang-1 signalling and promote destabilization of junctions and angiogenesis. </a:t>
            </a:r>
          </a:p>
          <a:p>
            <a:endParaRPr lang="en-GB" sz="1400" dirty="0" smtClean="0"/>
          </a:p>
          <a:p>
            <a:r>
              <a:rPr lang="en-GB" sz="1400" dirty="0" smtClean="0"/>
              <a:t>Ang-2 is normally stored in </a:t>
            </a:r>
            <a:r>
              <a:rPr lang="en-GB" sz="1400" dirty="0" err="1" smtClean="0"/>
              <a:t>Weibel</a:t>
            </a:r>
            <a:r>
              <a:rPr lang="en-GB" sz="1400" dirty="0" smtClean="0"/>
              <a:t> Palade Bodies (WPB), together with VWF and several other components. </a:t>
            </a:r>
          </a:p>
          <a:p>
            <a:r>
              <a:rPr lang="en-GB" sz="1400" dirty="0" smtClean="0"/>
              <a:t>Because VWF is required for WPB assembly, a decrease in VWF levels in EC results in released depletion of Ang-2 from the </a:t>
            </a:r>
            <a:r>
              <a:rPr lang="en-GB" sz="1400" dirty="0" err="1" smtClean="0"/>
              <a:t>EC,which</a:t>
            </a:r>
            <a:r>
              <a:rPr lang="en-GB" sz="1400" dirty="0" smtClean="0"/>
              <a:t> can then bind to the Tie-2 receptor and antagonise the effects of Ang-1.</a:t>
            </a:r>
            <a:endParaRPr lang="en-GB" sz="1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990600" y="381000"/>
            <a:ext cx="784860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3200" b="1" dirty="0" err="1" smtClean="0"/>
              <a:t>vWF</a:t>
            </a:r>
            <a:r>
              <a:rPr lang="it-IT" sz="3200" b="1" dirty="0" smtClean="0"/>
              <a:t> e angiogenesi (I)</a:t>
            </a:r>
            <a:endParaRPr lang="en-GB" sz="3200" b="1" dirty="0"/>
          </a:p>
        </p:txBody>
      </p:sp>
      <p:pic>
        <p:nvPicPr>
          <p:cNvPr id="6" name="Picture 2" descr="http://portale.unipa.it/home/votalogo/Logo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42875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tangolo 6"/>
          <p:cNvSpPr/>
          <p:nvPr/>
        </p:nvSpPr>
        <p:spPr bwMode="auto">
          <a:xfrm>
            <a:off x="1000125" y="0"/>
            <a:ext cx="8143875" cy="2857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i="1" dirty="0"/>
              <a:t>Ematologia – Policlinico Universitario di Palermo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43000" y="1828800"/>
            <a:ext cx="7620000" cy="34163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2400" dirty="0" smtClean="0"/>
          </a:p>
          <a:p>
            <a:r>
              <a:rPr lang="en-GB" sz="2400" dirty="0" err="1" smtClean="0"/>
              <a:t>Riduzioni</a:t>
            </a:r>
            <a:r>
              <a:rPr lang="en-GB" sz="2400" dirty="0" smtClean="0"/>
              <a:t> o </a:t>
            </a:r>
            <a:r>
              <a:rPr lang="en-GB" sz="2400" dirty="0" err="1" smtClean="0"/>
              <a:t>disfunzioni</a:t>
            </a:r>
            <a:r>
              <a:rPr lang="en-GB" sz="2400" dirty="0" smtClean="0"/>
              <a:t> </a:t>
            </a:r>
            <a:r>
              <a:rPr lang="en-GB" sz="2400" dirty="0" err="1" smtClean="0"/>
              <a:t>di</a:t>
            </a:r>
            <a:r>
              <a:rPr lang="en-GB" sz="2400" dirty="0" smtClean="0"/>
              <a:t> VWF  </a:t>
            </a:r>
            <a:r>
              <a:rPr lang="en-GB" sz="2400" dirty="0" err="1" smtClean="0"/>
              <a:t>sono</a:t>
            </a:r>
            <a:r>
              <a:rPr lang="en-GB" sz="2400" dirty="0" smtClean="0"/>
              <a:t> </a:t>
            </a:r>
            <a:r>
              <a:rPr lang="en-GB" sz="2400" dirty="0" err="1" smtClean="0"/>
              <a:t>responsabili</a:t>
            </a:r>
            <a:r>
              <a:rPr lang="en-GB" sz="2400" dirty="0" smtClean="0"/>
              <a:t> </a:t>
            </a:r>
            <a:r>
              <a:rPr lang="en-GB" sz="2400" dirty="0" err="1" smtClean="0"/>
              <a:t>di</a:t>
            </a:r>
            <a:r>
              <a:rPr lang="en-GB" sz="2400" dirty="0" smtClean="0"/>
              <a:t> :</a:t>
            </a:r>
          </a:p>
          <a:p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	</a:t>
            </a:r>
            <a:r>
              <a:rPr lang="en-GB" sz="2400" dirty="0" err="1" smtClean="0"/>
              <a:t>Incrementata</a:t>
            </a:r>
            <a:r>
              <a:rPr lang="en-GB" sz="2400" dirty="0" smtClean="0"/>
              <a:t> </a:t>
            </a:r>
            <a:r>
              <a:rPr lang="en-GB" sz="2400" dirty="0" err="1" smtClean="0"/>
              <a:t>proliferazione</a:t>
            </a:r>
            <a:r>
              <a:rPr lang="en-GB" sz="2400" dirty="0" smtClean="0"/>
              <a:t> </a:t>
            </a:r>
            <a:r>
              <a:rPr lang="en-GB" sz="2400" dirty="0" err="1" smtClean="0"/>
              <a:t>cellulare</a:t>
            </a:r>
            <a:r>
              <a:rPr lang="en-GB" sz="2400" dirty="0" smtClean="0"/>
              <a:t> 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	</a:t>
            </a:r>
            <a:r>
              <a:rPr lang="en-GB" sz="2400" dirty="0" err="1" smtClean="0"/>
              <a:t>Sviluppo</a:t>
            </a:r>
            <a:r>
              <a:rPr lang="en-GB" sz="2400" dirty="0" smtClean="0"/>
              <a:t> </a:t>
            </a:r>
            <a:r>
              <a:rPr lang="en-GB" sz="2400" dirty="0" err="1" smtClean="0"/>
              <a:t>di</a:t>
            </a:r>
            <a:r>
              <a:rPr lang="en-GB" sz="2400" dirty="0" smtClean="0"/>
              <a:t> </a:t>
            </a:r>
            <a:r>
              <a:rPr lang="en-GB" sz="2400" dirty="0" err="1" smtClean="0"/>
              <a:t>neoangiogenesi</a:t>
            </a:r>
            <a:r>
              <a:rPr lang="en-GB" sz="2400" dirty="0" smtClean="0"/>
              <a:t> 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	</a:t>
            </a:r>
            <a:r>
              <a:rPr lang="en-GB" sz="2400" dirty="0" err="1" smtClean="0"/>
              <a:t>Malformazioni</a:t>
            </a:r>
            <a:r>
              <a:rPr lang="en-GB" sz="2400" dirty="0" smtClean="0"/>
              <a:t> </a:t>
            </a:r>
            <a:r>
              <a:rPr lang="en-GB" sz="2400" dirty="0" err="1" smtClean="0"/>
              <a:t>vascolari</a:t>
            </a:r>
            <a:r>
              <a:rPr lang="en-GB" sz="2400" dirty="0" smtClean="0"/>
              <a:t> </a:t>
            </a:r>
            <a:r>
              <a:rPr lang="en-GB" sz="2400" dirty="0" err="1" smtClean="0"/>
              <a:t>tipiche</a:t>
            </a:r>
            <a:r>
              <a:rPr lang="en-GB" sz="2400" dirty="0" smtClean="0"/>
              <a:t> </a:t>
            </a:r>
            <a:r>
              <a:rPr lang="en-GB" sz="2400" dirty="0" err="1" smtClean="0"/>
              <a:t>delle</a:t>
            </a:r>
            <a:r>
              <a:rPr lang="en-GB" sz="2400" dirty="0" smtClean="0"/>
              <a:t> </a:t>
            </a:r>
            <a:r>
              <a:rPr lang="en-GB" sz="2400" dirty="0" err="1" smtClean="0"/>
              <a:t>angiodisplasie</a:t>
            </a: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066800" y="381000"/>
            <a:ext cx="7848600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800" b="1" dirty="0" err="1" smtClean="0"/>
              <a:t>vWF</a:t>
            </a:r>
            <a:r>
              <a:rPr lang="it-IT" sz="2800" b="1" dirty="0" smtClean="0"/>
              <a:t> e angiogenesi (II)</a:t>
            </a:r>
            <a:endParaRPr lang="en-GB" sz="2800" b="1" dirty="0"/>
          </a:p>
        </p:txBody>
      </p:sp>
      <p:pic>
        <p:nvPicPr>
          <p:cNvPr id="4" name="Picture 2" descr="http://portale.unipa.it/home/votalogo/Logo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4"/>
          <p:cNvSpPr/>
          <p:nvPr/>
        </p:nvSpPr>
        <p:spPr bwMode="auto">
          <a:xfrm>
            <a:off x="1000125" y="0"/>
            <a:ext cx="8143875" cy="2857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i="1" dirty="0"/>
              <a:t>Ematologia – Policlinico Universitario di Palermo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894</Words>
  <Application>Microsoft Office PowerPoint</Application>
  <PresentationFormat>Presentazione su schermo (4:3)</PresentationFormat>
  <Paragraphs>88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specializzandi_2</dc:creator>
  <cp:lastModifiedBy>Free</cp:lastModifiedBy>
  <cp:revision>74</cp:revision>
  <dcterms:created xsi:type="dcterms:W3CDTF">2006-08-16T00:00:00Z</dcterms:created>
  <dcterms:modified xsi:type="dcterms:W3CDTF">2015-11-12T15:10:36Z</dcterms:modified>
</cp:coreProperties>
</file>