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
  </p:notesMasterIdLst>
  <p:handoutMasterIdLst>
    <p:handoutMasterId r:id="rId4"/>
  </p:handoutMasterIdLst>
  <p:sldIdLst>
    <p:sldId id="256" r:id="rId2"/>
  </p:sldIdLst>
  <p:sldSz cx="25201563" cy="36009263"/>
  <p:notesSz cx="6805613" cy="9939338"/>
  <p:defaultTextStyle>
    <a:defPPr>
      <a:defRPr lang="it-IT"/>
    </a:defPPr>
    <a:lvl1pPr algn="l" rtl="0" fontAlgn="base">
      <a:spcBef>
        <a:spcPct val="0"/>
      </a:spcBef>
      <a:spcAft>
        <a:spcPct val="0"/>
      </a:spcAft>
      <a:defRPr sz="5500" kern="1200">
        <a:solidFill>
          <a:schemeClr val="tx1"/>
        </a:solidFill>
        <a:latin typeface="Arial" charset="0"/>
        <a:ea typeface="ＭＳ Ｐゴシック"/>
        <a:cs typeface="ＭＳ Ｐゴシック"/>
      </a:defRPr>
    </a:lvl1pPr>
    <a:lvl2pPr marL="319088" indent="134938" algn="l" rtl="0" fontAlgn="base">
      <a:spcBef>
        <a:spcPct val="0"/>
      </a:spcBef>
      <a:spcAft>
        <a:spcPct val="0"/>
      </a:spcAft>
      <a:defRPr sz="5500" kern="1200">
        <a:solidFill>
          <a:schemeClr val="tx1"/>
        </a:solidFill>
        <a:latin typeface="Arial" charset="0"/>
        <a:ea typeface="ＭＳ Ｐゴシック"/>
        <a:cs typeface="ＭＳ Ｐゴシック"/>
      </a:defRPr>
    </a:lvl2pPr>
    <a:lvl3pPr marL="639763" indent="271463" algn="l" rtl="0" fontAlgn="base">
      <a:spcBef>
        <a:spcPct val="0"/>
      </a:spcBef>
      <a:spcAft>
        <a:spcPct val="0"/>
      </a:spcAft>
      <a:defRPr sz="5500" kern="1200">
        <a:solidFill>
          <a:schemeClr val="tx1"/>
        </a:solidFill>
        <a:latin typeface="Arial" charset="0"/>
        <a:ea typeface="ＭＳ Ｐゴシック"/>
        <a:cs typeface="ＭＳ Ｐゴシック"/>
      </a:defRPr>
    </a:lvl3pPr>
    <a:lvl4pPr marL="960438" indent="407988" algn="l" rtl="0" fontAlgn="base">
      <a:spcBef>
        <a:spcPct val="0"/>
      </a:spcBef>
      <a:spcAft>
        <a:spcPct val="0"/>
      </a:spcAft>
      <a:defRPr sz="5500" kern="1200">
        <a:solidFill>
          <a:schemeClr val="tx1"/>
        </a:solidFill>
        <a:latin typeface="Arial" charset="0"/>
        <a:ea typeface="ＭＳ Ｐゴシック"/>
        <a:cs typeface="ＭＳ Ｐゴシック"/>
      </a:defRPr>
    </a:lvl4pPr>
    <a:lvl5pPr marL="1281113" indent="544513" algn="l" rtl="0" fontAlgn="base">
      <a:spcBef>
        <a:spcPct val="0"/>
      </a:spcBef>
      <a:spcAft>
        <a:spcPct val="0"/>
      </a:spcAft>
      <a:defRPr sz="5500" kern="1200">
        <a:solidFill>
          <a:schemeClr val="tx1"/>
        </a:solidFill>
        <a:latin typeface="Arial" charset="0"/>
        <a:ea typeface="ＭＳ Ｐゴシック"/>
        <a:cs typeface="ＭＳ Ｐゴシック"/>
      </a:defRPr>
    </a:lvl5pPr>
    <a:lvl6pPr marL="2286000" algn="l" defTabSz="914400" rtl="0" eaLnBrk="1" latinLnBrk="0" hangingPunct="1">
      <a:defRPr sz="5500" kern="1200">
        <a:solidFill>
          <a:schemeClr val="tx1"/>
        </a:solidFill>
        <a:latin typeface="Arial" charset="0"/>
        <a:ea typeface="ＭＳ Ｐゴシック"/>
        <a:cs typeface="ＭＳ Ｐゴシック"/>
      </a:defRPr>
    </a:lvl6pPr>
    <a:lvl7pPr marL="2743200" algn="l" defTabSz="914400" rtl="0" eaLnBrk="1" latinLnBrk="0" hangingPunct="1">
      <a:defRPr sz="5500" kern="1200">
        <a:solidFill>
          <a:schemeClr val="tx1"/>
        </a:solidFill>
        <a:latin typeface="Arial" charset="0"/>
        <a:ea typeface="ＭＳ Ｐゴシック"/>
        <a:cs typeface="ＭＳ Ｐゴシック"/>
      </a:defRPr>
    </a:lvl7pPr>
    <a:lvl8pPr marL="3200400" algn="l" defTabSz="914400" rtl="0" eaLnBrk="1" latinLnBrk="0" hangingPunct="1">
      <a:defRPr sz="5500" kern="1200">
        <a:solidFill>
          <a:schemeClr val="tx1"/>
        </a:solidFill>
        <a:latin typeface="Arial" charset="0"/>
        <a:ea typeface="ＭＳ Ｐゴシック"/>
        <a:cs typeface="ＭＳ Ｐゴシック"/>
      </a:defRPr>
    </a:lvl8pPr>
    <a:lvl9pPr marL="3657600" algn="l" defTabSz="914400" rtl="0" eaLnBrk="1" latinLnBrk="0" hangingPunct="1">
      <a:defRPr sz="55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6284"/>
    <a:srgbClr val="DEFFB2"/>
    <a:srgbClr val="3D130C"/>
    <a:srgbClr val="00C000"/>
    <a:srgbClr val="00B400"/>
    <a:srgbClr val="F3B837"/>
    <a:srgbClr val="C1EB87"/>
    <a:srgbClr val="FFFFFF"/>
  </p:clrMru>
</p:presentationPr>
</file>

<file path=ppt/tableStyles.xml><?xml version="1.0" encoding="utf-8"?>
<a:tblStyleLst xmlns:a="http://schemas.openxmlformats.org/drawingml/2006/main" def="{5C22544A-7EE6-4342-B048-85BDC9FD1C3A}">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72" y="384"/>
      </p:cViewPr>
      <p:guideLst>
        <p:guide orient="horz" pos="11345"/>
        <p:guide pos="7938"/>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7988" cy="495300"/>
          </a:xfrm>
          <a:prstGeom prst="rect">
            <a:avLst/>
          </a:prstGeom>
          <a:noFill/>
          <a:ln>
            <a:noFill/>
          </a:ln>
          <a:effectLst/>
          <a:extLst/>
        </p:spPr>
        <p:txBody>
          <a:bodyPr vert="horz" wrap="square" lIns="91115" tIns="45557" rIns="91115" bIns="45557" numCol="1" anchor="t" anchorCtr="0" compatLnSpc="1">
            <a:prstTxWarp prst="textNoShape">
              <a:avLst/>
            </a:prstTxWarp>
          </a:bodyPr>
          <a:lstStyle>
            <a:lvl1pPr defTabSz="911819">
              <a:defRPr sz="1200">
                <a:latin typeface="Arial" charset="0"/>
                <a:ea typeface="ＭＳ Ｐゴシック" charset="0"/>
                <a:cs typeface="+mn-cs"/>
              </a:defRPr>
            </a:lvl1pPr>
          </a:lstStyle>
          <a:p>
            <a:pPr>
              <a:defRPr/>
            </a:pPr>
            <a:endParaRPr lang="it-IT"/>
          </a:p>
        </p:txBody>
      </p:sp>
      <p:sp>
        <p:nvSpPr>
          <p:cNvPr id="3075" name="Rectangle 3"/>
          <p:cNvSpPr>
            <a:spLocks noGrp="1" noChangeArrowheads="1"/>
          </p:cNvSpPr>
          <p:nvPr>
            <p:ph type="dt" sz="quarter" idx="1"/>
          </p:nvPr>
        </p:nvSpPr>
        <p:spPr bwMode="auto">
          <a:xfrm>
            <a:off x="3856038" y="0"/>
            <a:ext cx="2947987" cy="495300"/>
          </a:xfrm>
          <a:prstGeom prst="rect">
            <a:avLst/>
          </a:prstGeom>
          <a:noFill/>
          <a:ln>
            <a:noFill/>
          </a:ln>
          <a:effectLst/>
          <a:extLst/>
        </p:spPr>
        <p:txBody>
          <a:bodyPr vert="horz" wrap="square" lIns="91115" tIns="45557" rIns="91115" bIns="45557" numCol="1" anchor="t" anchorCtr="0" compatLnSpc="1">
            <a:prstTxWarp prst="textNoShape">
              <a:avLst/>
            </a:prstTxWarp>
          </a:bodyPr>
          <a:lstStyle>
            <a:lvl1pPr algn="r" defTabSz="911819">
              <a:defRPr sz="1200">
                <a:latin typeface="Arial" charset="0"/>
                <a:ea typeface="ＭＳ Ｐゴシック" charset="0"/>
                <a:cs typeface="+mn-cs"/>
              </a:defRPr>
            </a:lvl1pPr>
          </a:lstStyle>
          <a:p>
            <a:pPr>
              <a:defRPr/>
            </a:pPr>
            <a:endParaRPr lang="it-IT"/>
          </a:p>
        </p:txBody>
      </p:sp>
      <p:sp>
        <p:nvSpPr>
          <p:cNvPr id="3076" name="Rectangle 4"/>
          <p:cNvSpPr>
            <a:spLocks noGrp="1" noChangeArrowheads="1"/>
          </p:cNvSpPr>
          <p:nvPr>
            <p:ph type="ftr" sz="quarter" idx="2"/>
          </p:nvPr>
        </p:nvSpPr>
        <p:spPr bwMode="auto">
          <a:xfrm>
            <a:off x="0" y="9442450"/>
            <a:ext cx="2947988" cy="495300"/>
          </a:xfrm>
          <a:prstGeom prst="rect">
            <a:avLst/>
          </a:prstGeom>
          <a:noFill/>
          <a:ln>
            <a:noFill/>
          </a:ln>
          <a:effectLst/>
          <a:extLst/>
        </p:spPr>
        <p:txBody>
          <a:bodyPr vert="horz" wrap="square" lIns="91115" tIns="45557" rIns="91115" bIns="45557" numCol="1" anchor="b" anchorCtr="0" compatLnSpc="1">
            <a:prstTxWarp prst="textNoShape">
              <a:avLst/>
            </a:prstTxWarp>
          </a:bodyPr>
          <a:lstStyle>
            <a:lvl1pPr defTabSz="911819">
              <a:defRPr sz="1200">
                <a:latin typeface="Arial" charset="0"/>
                <a:ea typeface="ＭＳ Ｐゴシック" charset="0"/>
                <a:cs typeface="+mn-cs"/>
              </a:defRPr>
            </a:lvl1pPr>
          </a:lstStyle>
          <a:p>
            <a:pPr>
              <a:defRPr/>
            </a:pPr>
            <a:endParaRPr lang="it-IT"/>
          </a:p>
        </p:txBody>
      </p:sp>
      <p:sp>
        <p:nvSpPr>
          <p:cNvPr id="3077" name="Rectangle 5"/>
          <p:cNvSpPr>
            <a:spLocks noGrp="1" noChangeArrowheads="1"/>
          </p:cNvSpPr>
          <p:nvPr>
            <p:ph type="sldNum" sz="quarter" idx="3"/>
          </p:nvPr>
        </p:nvSpPr>
        <p:spPr bwMode="auto">
          <a:xfrm>
            <a:off x="3856038" y="9442450"/>
            <a:ext cx="2947987" cy="495300"/>
          </a:xfrm>
          <a:prstGeom prst="rect">
            <a:avLst/>
          </a:prstGeom>
          <a:noFill/>
          <a:ln>
            <a:noFill/>
          </a:ln>
          <a:effectLst/>
          <a:extLst/>
        </p:spPr>
        <p:txBody>
          <a:bodyPr vert="horz" wrap="square" lIns="91115" tIns="45557" rIns="91115" bIns="45557" numCol="1" anchor="b" anchorCtr="0" compatLnSpc="1">
            <a:prstTxWarp prst="textNoShape">
              <a:avLst/>
            </a:prstTxWarp>
          </a:bodyPr>
          <a:lstStyle>
            <a:lvl1pPr algn="r" defTabSz="910247">
              <a:defRPr sz="1200">
                <a:latin typeface="Arial" pitchFamily="34" charset="0"/>
                <a:ea typeface="ＭＳ Ｐゴシック" pitchFamily="-84" charset="-128"/>
                <a:cs typeface="+mn-cs"/>
              </a:defRPr>
            </a:lvl1pPr>
          </a:lstStyle>
          <a:p>
            <a:pPr>
              <a:defRPr/>
            </a:pPr>
            <a:fld id="{98FB103C-E66C-4E98-B663-0EC91D297922}" type="slidenum">
              <a:rPr lang="it-IT"/>
              <a:pPr>
                <a:defRPr/>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7988" cy="495300"/>
          </a:xfrm>
          <a:prstGeom prst="rect">
            <a:avLst/>
          </a:prstGeom>
          <a:noFill/>
          <a:ln>
            <a:noFill/>
          </a:ln>
          <a:effectLst/>
          <a:extLst/>
        </p:spPr>
        <p:txBody>
          <a:bodyPr vert="horz" wrap="square" lIns="91115" tIns="45557" rIns="91115" bIns="45557" numCol="1" anchor="t" anchorCtr="0" compatLnSpc="1">
            <a:prstTxWarp prst="textNoShape">
              <a:avLst/>
            </a:prstTxWarp>
          </a:bodyPr>
          <a:lstStyle>
            <a:lvl1pPr defTabSz="911819">
              <a:defRPr sz="1200">
                <a:latin typeface="Arial" charset="0"/>
                <a:ea typeface="ＭＳ Ｐゴシック" charset="0"/>
                <a:cs typeface="+mn-cs"/>
              </a:defRPr>
            </a:lvl1pPr>
          </a:lstStyle>
          <a:p>
            <a:pPr>
              <a:defRPr/>
            </a:pPr>
            <a:endParaRPr lang="it-IT"/>
          </a:p>
        </p:txBody>
      </p:sp>
      <p:sp>
        <p:nvSpPr>
          <p:cNvPr id="29699" name="Rectangle 3"/>
          <p:cNvSpPr>
            <a:spLocks noGrp="1" noChangeArrowheads="1"/>
          </p:cNvSpPr>
          <p:nvPr>
            <p:ph type="dt" idx="1"/>
          </p:nvPr>
        </p:nvSpPr>
        <p:spPr bwMode="auto">
          <a:xfrm>
            <a:off x="3856038" y="0"/>
            <a:ext cx="2947987" cy="495300"/>
          </a:xfrm>
          <a:prstGeom prst="rect">
            <a:avLst/>
          </a:prstGeom>
          <a:noFill/>
          <a:ln>
            <a:noFill/>
          </a:ln>
          <a:effectLst/>
          <a:extLst/>
        </p:spPr>
        <p:txBody>
          <a:bodyPr vert="horz" wrap="square" lIns="91115" tIns="45557" rIns="91115" bIns="45557" numCol="1" anchor="t" anchorCtr="0" compatLnSpc="1">
            <a:prstTxWarp prst="textNoShape">
              <a:avLst/>
            </a:prstTxWarp>
          </a:bodyPr>
          <a:lstStyle>
            <a:lvl1pPr algn="r" defTabSz="911819">
              <a:defRPr sz="1200">
                <a:latin typeface="Arial" charset="0"/>
                <a:ea typeface="ＭＳ Ｐゴシック" charset="0"/>
                <a:cs typeface="+mn-cs"/>
              </a:defRPr>
            </a:lvl1pPr>
          </a:lstStyle>
          <a:p>
            <a:pPr>
              <a:defRPr/>
            </a:pPr>
            <a:endParaRPr lang="it-IT"/>
          </a:p>
        </p:txBody>
      </p:sp>
      <p:sp>
        <p:nvSpPr>
          <p:cNvPr id="13316" name="Rectangle 4"/>
          <p:cNvSpPr>
            <a:spLocks noGrp="1" noRot="1" noChangeAspect="1" noChangeArrowheads="1" noTextEdit="1"/>
          </p:cNvSpPr>
          <p:nvPr>
            <p:ph type="sldImg" idx="2"/>
          </p:nvPr>
        </p:nvSpPr>
        <p:spPr bwMode="auto">
          <a:xfrm>
            <a:off x="2100263" y="746125"/>
            <a:ext cx="2606675" cy="3725863"/>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1038" y="4721225"/>
            <a:ext cx="5443537" cy="4471988"/>
          </a:xfrm>
          <a:prstGeom prst="rect">
            <a:avLst/>
          </a:prstGeom>
          <a:noFill/>
          <a:ln>
            <a:noFill/>
          </a:ln>
          <a:effectLst/>
          <a:extLst/>
        </p:spPr>
        <p:txBody>
          <a:bodyPr vert="horz" wrap="square" lIns="91115" tIns="45557" rIns="91115" bIns="45557"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29702" name="Rectangle 6"/>
          <p:cNvSpPr>
            <a:spLocks noGrp="1" noChangeArrowheads="1"/>
          </p:cNvSpPr>
          <p:nvPr>
            <p:ph type="ftr" sz="quarter" idx="4"/>
          </p:nvPr>
        </p:nvSpPr>
        <p:spPr bwMode="auto">
          <a:xfrm>
            <a:off x="0" y="9442450"/>
            <a:ext cx="2947988" cy="495300"/>
          </a:xfrm>
          <a:prstGeom prst="rect">
            <a:avLst/>
          </a:prstGeom>
          <a:noFill/>
          <a:ln>
            <a:noFill/>
          </a:ln>
          <a:effectLst/>
          <a:extLst/>
        </p:spPr>
        <p:txBody>
          <a:bodyPr vert="horz" wrap="square" lIns="91115" tIns="45557" rIns="91115" bIns="45557" numCol="1" anchor="b" anchorCtr="0" compatLnSpc="1">
            <a:prstTxWarp prst="textNoShape">
              <a:avLst/>
            </a:prstTxWarp>
          </a:bodyPr>
          <a:lstStyle>
            <a:lvl1pPr defTabSz="911819">
              <a:defRPr sz="1200">
                <a:latin typeface="Arial" charset="0"/>
                <a:ea typeface="ＭＳ Ｐゴシック" charset="0"/>
                <a:cs typeface="+mn-cs"/>
              </a:defRPr>
            </a:lvl1pPr>
          </a:lstStyle>
          <a:p>
            <a:pPr>
              <a:defRPr/>
            </a:pPr>
            <a:endParaRPr lang="it-IT"/>
          </a:p>
        </p:txBody>
      </p:sp>
      <p:sp>
        <p:nvSpPr>
          <p:cNvPr id="29703" name="Rectangle 7"/>
          <p:cNvSpPr>
            <a:spLocks noGrp="1" noChangeArrowheads="1"/>
          </p:cNvSpPr>
          <p:nvPr>
            <p:ph type="sldNum" sz="quarter" idx="5"/>
          </p:nvPr>
        </p:nvSpPr>
        <p:spPr bwMode="auto">
          <a:xfrm>
            <a:off x="3856038" y="9442450"/>
            <a:ext cx="2947987" cy="495300"/>
          </a:xfrm>
          <a:prstGeom prst="rect">
            <a:avLst/>
          </a:prstGeom>
          <a:noFill/>
          <a:ln>
            <a:noFill/>
          </a:ln>
          <a:effectLst/>
          <a:extLst/>
        </p:spPr>
        <p:txBody>
          <a:bodyPr vert="horz" wrap="square" lIns="91115" tIns="45557" rIns="91115" bIns="45557" numCol="1" anchor="b" anchorCtr="0" compatLnSpc="1">
            <a:prstTxWarp prst="textNoShape">
              <a:avLst/>
            </a:prstTxWarp>
          </a:bodyPr>
          <a:lstStyle>
            <a:lvl1pPr algn="r" defTabSz="910247">
              <a:defRPr sz="1200">
                <a:latin typeface="Arial" pitchFamily="34" charset="0"/>
                <a:ea typeface="ＭＳ Ｐゴシック" pitchFamily="-84" charset="-128"/>
                <a:cs typeface="+mn-cs"/>
              </a:defRPr>
            </a:lvl1pPr>
          </a:lstStyle>
          <a:p>
            <a:pPr>
              <a:defRPr/>
            </a:pPr>
            <a:fld id="{FCF4EDB3-64E7-4B20-9ACB-81B1C0451C4D}"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800" kern="1200">
        <a:solidFill>
          <a:schemeClr val="tx1"/>
        </a:solidFill>
        <a:latin typeface="Arial" charset="0"/>
        <a:ea typeface="ＭＳ Ｐゴシック" charset="0"/>
        <a:cs typeface="ＭＳ Ｐゴシック" charset="0"/>
      </a:defRPr>
    </a:lvl1pPr>
    <a:lvl2pPr marL="319088" algn="l" defTabSz="912813" rtl="0" eaLnBrk="0" fontAlgn="base" hangingPunct="0">
      <a:spcBef>
        <a:spcPct val="30000"/>
      </a:spcBef>
      <a:spcAft>
        <a:spcPct val="0"/>
      </a:spcAft>
      <a:defRPr sz="800" kern="1200">
        <a:solidFill>
          <a:schemeClr val="tx1"/>
        </a:solidFill>
        <a:latin typeface="Arial" charset="0"/>
        <a:ea typeface="ＭＳ Ｐゴシック" charset="0"/>
        <a:cs typeface="ＭＳ Ｐゴシック"/>
      </a:defRPr>
    </a:lvl2pPr>
    <a:lvl3pPr marL="639763" algn="l" defTabSz="912813" rtl="0" eaLnBrk="0" fontAlgn="base" hangingPunct="0">
      <a:spcBef>
        <a:spcPct val="30000"/>
      </a:spcBef>
      <a:spcAft>
        <a:spcPct val="0"/>
      </a:spcAft>
      <a:defRPr sz="800" kern="1200">
        <a:solidFill>
          <a:schemeClr val="tx1"/>
        </a:solidFill>
        <a:latin typeface="Arial" charset="0"/>
        <a:ea typeface="ＭＳ Ｐゴシック" charset="0"/>
        <a:cs typeface="ＭＳ Ｐゴシック"/>
      </a:defRPr>
    </a:lvl3pPr>
    <a:lvl4pPr marL="960438" algn="l" defTabSz="912813" rtl="0" eaLnBrk="0" fontAlgn="base" hangingPunct="0">
      <a:spcBef>
        <a:spcPct val="30000"/>
      </a:spcBef>
      <a:spcAft>
        <a:spcPct val="0"/>
      </a:spcAft>
      <a:defRPr sz="800" kern="1200">
        <a:solidFill>
          <a:schemeClr val="tx1"/>
        </a:solidFill>
        <a:latin typeface="Arial" charset="0"/>
        <a:ea typeface="ＭＳ Ｐゴシック" charset="0"/>
        <a:cs typeface="ＭＳ Ｐゴシック"/>
      </a:defRPr>
    </a:lvl4pPr>
    <a:lvl5pPr marL="1281113" algn="l" defTabSz="912813" rtl="0" eaLnBrk="0" fontAlgn="base" hangingPunct="0">
      <a:spcBef>
        <a:spcPct val="30000"/>
      </a:spcBef>
      <a:spcAft>
        <a:spcPct val="0"/>
      </a:spcAft>
      <a:defRPr sz="800" kern="1200">
        <a:solidFill>
          <a:schemeClr val="tx1"/>
        </a:solidFill>
        <a:latin typeface="Arial" charset="0"/>
        <a:ea typeface="ＭＳ Ｐゴシック" charset="0"/>
        <a:cs typeface="ＭＳ Ｐゴシック"/>
      </a:defRPr>
    </a:lvl5pPr>
    <a:lvl6pPr marL="1604315" algn="l" defTabSz="320863" rtl="0" eaLnBrk="1" latinLnBrk="0" hangingPunct="1">
      <a:defRPr sz="800" kern="1200">
        <a:solidFill>
          <a:schemeClr val="tx1"/>
        </a:solidFill>
        <a:latin typeface="+mn-lt"/>
        <a:ea typeface="+mn-ea"/>
        <a:cs typeface="+mn-cs"/>
      </a:defRPr>
    </a:lvl6pPr>
    <a:lvl7pPr marL="1925178" algn="l" defTabSz="320863" rtl="0" eaLnBrk="1" latinLnBrk="0" hangingPunct="1">
      <a:defRPr sz="800" kern="1200">
        <a:solidFill>
          <a:schemeClr val="tx1"/>
        </a:solidFill>
        <a:latin typeface="+mn-lt"/>
        <a:ea typeface="+mn-ea"/>
        <a:cs typeface="+mn-cs"/>
      </a:defRPr>
    </a:lvl7pPr>
    <a:lvl8pPr marL="2246041" algn="l" defTabSz="320863" rtl="0" eaLnBrk="1" latinLnBrk="0" hangingPunct="1">
      <a:defRPr sz="800" kern="1200">
        <a:solidFill>
          <a:schemeClr val="tx1"/>
        </a:solidFill>
        <a:latin typeface="+mn-lt"/>
        <a:ea typeface="+mn-ea"/>
        <a:cs typeface="+mn-cs"/>
      </a:defRPr>
    </a:lvl8pPr>
    <a:lvl9pPr marL="2566904" algn="l" defTabSz="320863"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a:ln>
            <a:miter lim="800000"/>
            <a:headEnd/>
            <a:tailEnd/>
          </a:ln>
        </p:spPr>
        <p:txBody>
          <a:bodyPr/>
          <a:lstStyle/>
          <a:p>
            <a:pPr defTabSz="909638"/>
            <a:fld id="{E7E4BC69-925F-46A5-BEF5-4561B6BF19CE}" type="slidenum">
              <a:rPr lang="it-IT" smtClean="0">
                <a:latin typeface="Arial" charset="0"/>
                <a:ea typeface="ＭＳ Ｐゴシック"/>
                <a:cs typeface="ＭＳ Ｐゴシック"/>
              </a:rPr>
              <a:pPr defTabSz="909638"/>
              <a:t>1</a:t>
            </a:fld>
            <a:endParaRPr lang="it-IT" smtClean="0">
              <a:latin typeface="Arial" charset="0"/>
              <a:ea typeface="ＭＳ Ｐゴシック"/>
              <a:cs typeface="ＭＳ Ｐゴシック"/>
            </a:endParaRPr>
          </a:p>
        </p:txBody>
      </p:sp>
      <p:sp>
        <p:nvSpPr>
          <p:cNvPr id="16386"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pPr defTabSz="905530" eaLnBrk="1" hangingPunct="1">
              <a:defRPr/>
            </a:pPr>
            <a:endParaRPr lang="it-IT" dirty="0"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890117" y="11186219"/>
            <a:ext cx="21421329" cy="7718652"/>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3780235" y="20405249"/>
            <a:ext cx="17641094" cy="9202367"/>
          </a:xfrm>
        </p:spPr>
        <p:txBody>
          <a:bodyPr/>
          <a:lstStyle>
            <a:lvl1pPr marL="0" indent="0" algn="ctr">
              <a:buNone/>
              <a:defRPr>
                <a:solidFill>
                  <a:schemeClr val="tx1">
                    <a:tint val="75000"/>
                  </a:schemeClr>
                </a:solidFill>
              </a:defRPr>
            </a:lvl1pPr>
            <a:lvl2pPr marL="1748629" indent="0" algn="ctr">
              <a:buNone/>
              <a:defRPr>
                <a:solidFill>
                  <a:schemeClr val="tx1">
                    <a:tint val="75000"/>
                  </a:schemeClr>
                </a:solidFill>
              </a:defRPr>
            </a:lvl2pPr>
            <a:lvl3pPr marL="3497255" indent="0" algn="ctr">
              <a:buNone/>
              <a:defRPr>
                <a:solidFill>
                  <a:schemeClr val="tx1">
                    <a:tint val="75000"/>
                  </a:schemeClr>
                </a:solidFill>
              </a:defRPr>
            </a:lvl3pPr>
            <a:lvl4pPr marL="5245884" indent="0" algn="ctr">
              <a:buNone/>
              <a:defRPr>
                <a:solidFill>
                  <a:schemeClr val="tx1">
                    <a:tint val="75000"/>
                  </a:schemeClr>
                </a:solidFill>
              </a:defRPr>
            </a:lvl4pPr>
            <a:lvl5pPr marL="6994513" indent="0" algn="ctr">
              <a:buNone/>
              <a:defRPr>
                <a:solidFill>
                  <a:schemeClr val="tx1">
                    <a:tint val="75000"/>
                  </a:schemeClr>
                </a:solidFill>
              </a:defRPr>
            </a:lvl5pPr>
            <a:lvl6pPr marL="8743138" indent="0" algn="ctr">
              <a:buNone/>
              <a:defRPr>
                <a:solidFill>
                  <a:schemeClr val="tx1">
                    <a:tint val="75000"/>
                  </a:schemeClr>
                </a:solidFill>
              </a:defRPr>
            </a:lvl6pPr>
            <a:lvl7pPr marL="10491767" indent="0" algn="ctr">
              <a:buNone/>
              <a:defRPr>
                <a:solidFill>
                  <a:schemeClr val="tx1">
                    <a:tint val="75000"/>
                  </a:schemeClr>
                </a:solidFill>
              </a:defRPr>
            </a:lvl7pPr>
            <a:lvl8pPr marL="12240397" indent="0" algn="ctr">
              <a:buNone/>
              <a:defRPr>
                <a:solidFill>
                  <a:schemeClr val="tx1">
                    <a:tint val="75000"/>
                  </a:schemeClr>
                </a:solidFill>
              </a:defRPr>
            </a:lvl8pPr>
            <a:lvl9pPr marL="13989022"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446C96E-2A61-4B3A-A16D-FF080077656C}"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5FACEE44-1F83-45D5-A61A-38F242A118A4}"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18271133" y="1442048"/>
            <a:ext cx="5670352" cy="3072457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260078" y="1442048"/>
            <a:ext cx="16591029" cy="3072457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80CE4C8-BC64-4370-ADDE-AE8E8436171B}"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3566CB7-9D7F-4D7E-A503-9772DBA776D2}"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990750" y="23139288"/>
            <a:ext cx="21421329" cy="7151840"/>
          </a:xfrm>
        </p:spPr>
        <p:txBody>
          <a:bodyPr anchor="t"/>
          <a:lstStyle>
            <a:lvl1pPr algn="l">
              <a:defRPr sz="153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1990750" y="15262264"/>
            <a:ext cx="21421329" cy="7877024"/>
          </a:xfrm>
        </p:spPr>
        <p:txBody>
          <a:bodyPr anchor="b"/>
          <a:lstStyle>
            <a:lvl1pPr marL="0" indent="0">
              <a:buNone/>
              <a:defRPr sz="7700">
                <a:solidFill>
                  <a:schemeClr val="tx1">
                    <a:tint val="75000"/>
                  </a:schemeClr>
                </a:solidFill>
              </a:defRPr>
            </a:lvl1pPr>
            <a:lvl2pPr marL="1748629" indent="0">
              <a:buNone/>
              <a:defRPr sz="6900">
                <a:solidFill>
                  <a:schemeClr val="tx1">
                    <a:tint val="75000"/>
                  </a:schemeClr>
                </a:solidFill>
              </a:defRPr>
            </a:lvl2pPr>
            <a:lvl3pPr marL="3497255" indent="0">
              <a:buNone/>
              <a:defRPr sz="6100">
                <a:solidFill>
                  <a:schemeClr val="tx1">
                    <a:tint val="75000"/>
                  </a:schemeClr>
                </a:solidFill>
              </a:defRPr>
            </a:lvl3pPr>
            <a:lvl4pPr marL="5245884" indent="0">
              <a:buNone/>
              <a:defRPr sz="5400">
                <a:solidFill>
                  <a:schemeClr val="tx1">
                    <a:tint val="75000"/>
                  </a:schemeClr>
                </a:solidFill>
              </a:defRPr>
            </a:lvl4pPr>
            <a:lvl5pPr marL="6994513" indent="0">
              <a:buNone/>
              <a:defRPr sz="5400">
                <a:solidFill>
                  <a:schemeClr val="tx1">
                    <a:tint val="75000"/>
                  </a:schemeClr>
                </a:solidFill>
              </a:defRPr>
            </a:lvl5pPr>
            <a:lvl6pPr marL="8743138" indent="0">
              <a:buNone/>
              <a:defRPr sz="5400">
                <a:solidFill>
                  <a:schemeClr val="tx1">
                    <a:tint val="75000"/>
                  </a:schemeClr>
                </a:solidFill>
              </a:defRPr>
            </a:lvl6pPr>
            <a:lvl7pPr marL="10491767" indent="0">
              <a:buNone/>
              <a:defRPr sz="5400">
                <a:solidFill>
                  <a:schemeClr val="tx1">
                    <a:tint val="75000"/>
                  </a:schemeClr>
                </a:solidFill>
              </a:defRPr>
            </a:lvl7pPr>
            <a:lvl8pPr marL="12240397" indent="0">
              <a:buNone/>
              <a:defRPr sz="5400">
                <a:solidFill>
                  <a:schemeClr val="tx1">
                    <a:tint val="75000"/>
                  </a:schemeClr>
                </a:solidFill>
              </a:defRPr>
            </a:lvl8pPr>
            <a:lvl9pPr marL="13989022" indent="0">
              <a:buNone/>
              <a:defRPr sz="5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466B8AE2-D53A-4C23-AC06-B72C8C851EB9}"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260078" y="8402169"/>
            <a:ext cx="11130690" cy="23764449"/>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12810795" y="8402169"/>
            <a:ext cx="11130690" cy="23764449"/>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AD15DABE-BFFF-432A-BB87-52322BAAC247}"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1260078" y="8060409"/>
            <a:ext cx="11135067" cy="3359195"/>
          </a:xfrm>
        </p:spPr>
        <p:txBody>
          <a:bodyPr anchor="b"/>
          <a:lstStyle>
            <a:lvl1pPr marL="0" indent="0">
              <a:buNone/>
              <a:defRPr sz="9200" b="1"/>
            </a:lvl1pPr>
            <a:lvl2pPr marL="1748629" indent="0">
              <a:buNone/>
              <a:defRPr sz="7700" b="1"/>
            </a:lvl2pPr>
            <a:lvl3pPr marL="3497255" indent="0">
              <a:buNone/>
              <a:defRPr sz="6900" b="1"/>
            </a:lvl3pPr>
            <a:lvl4pPr marL="5245884" indent="0">
              <a:buNone/>
              <a:defRPr sz="6100" b="1"/>
            </a:lvl4pPr>
            <a:lvl5pPr marL="6994513" indent="0">
              <a:buNone/>
              <a:defRPr sz="6100" b="1"/>
            </a:lvl5pPr>
            <a:lvl6pPr marL="8743138" indent="0">
              <a:buNone/>
              <a:defRPr sz="6100" b="1"/>
            </a:lvl6pPr>
            <a:lvl7pPr marL="10491767" indent="0">
              <a:buNone/>
              <a:defRPr sz="6100" b="1"/>
            </a:lvl7pPr>
            <a:lvl8pPr marL="12240397" indent="0">
              <a:buNone/>
              <a:defRPr sz="6100" b="1"/>
            </a:lvl8pPr>
            <a:lvl9pPr marL="13989022" indent="0">
              <a:buNone/>
              <a:defRPr sz="6100" b="1"/>
            </a:lvl9pPr>
          </a:lstStyle>
          <a:p>
            <a:pPr lvl="0"/>
            <a:r>
              <a:rPr lang="it-IT" smtClean="0"/>
              <a:t>Fare clic per modificare stili del testo dello schema</a:t>
            </a:r>
          </a:p>
        </p:txBody>
      </p:sp>
      <p:sp>
        <p:nvSpPr>
          <p:cNvPr id="4" name="Segnaposto contenuto 3"/>
          <p:cNvSpPr>
            <a:spLocks noGrp="1"/>
          </p:cNvSpPr>
          <p:nvPr>
            <p:ph sz="half" idx="2"/>
          </p:nvPr>
        </p:nvSpPr>
        <p:spPr>
          <a:xfrm>
            <a:off x="1260078" y="11419604"/>
            <a:ext cx="11135067" cy="20747006"/>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12802048" y="8060409"/>
            <a:ext cx="11139441" cy="3359195"/>
          </a:xfrm>
        </p:spPr>
        <p:txBody>
          <a:bodyPr anchor="b"/>
          <a:lstStyle>
            <a:lvl1pPr marL="0" indent="0">
              <a:buNone/>
              <a:defRPr sz="9200" b="1"/>
            </a:lvl1pPr>
            <a:lvl2pPr marL="1748629" indent="0">
              <a:buNone/>
              <a:defRPr sz="7700" b="1"/>
            </a:lvl2pPr>
            <a:lvl3pPr marL="3497255" indent="0">
              <a:buNone/>
              <a:defRPr sz="6900" b="1"/>
            </a:lvl3pPr>
            <a:lvl4pPr marL="5245884" indent="0">
              <a:buNone/>
              <a:defRPr sz="6100" b="1"/>
            </a:lvl4pPr>
            <a:lvl5pPr marL="6994513" indent="0">
              <a:buNone/>
              <a:defRPr sz="6100" b="1"/>
            </a:lvl5pPr>
            <a:lvl6pPr marL="8743138" indent="0">
              <a:buNone/>
              <a:defRPr sz="6100" b="1"/>
            </a:lvl6pPr>
            <a:lvl7pPr marL="10491767" indent="0">
              <a:buNone/>
              <a:defRPr sz="6100" b="1"/>
            </a:lvl7pPr>
            <a:lvl8pPr marL="12240397" indent="0">
              <a:buNone/>
              <a:defRPr sz="6100" b="1"/>
            </a:lvl8pPr>
            <a:lvl9pPr marL="13989022" indent="0">
              <a:buNone/>
              <a:defRPr sz="61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12802048" y="11419604"/>
            <a:ext cx="11139441" cy="20747006"/>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6EC03637-C949-4F11-8F81-EBE2700D7465}"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C6AE3078-2560-4E25-9347-94C98C386CD9}"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6FB07633-59B0-4AA6-B93F-C85108AA0B19}"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260082" y="1433702"/>
            <a:ext cx="8291141" cy="6101570"/>
          </a:xfrm>
        </p:spPr>
        <p:txBody>
          <a:bodyPr anchor="b"/>
          <a:lstStyle>
            <a:lvl1pPr algn="l">
              <a:defRPr sz="7700" b="1"/>
            </a:lvl1pPr>
          </a:lstStyle>
          <a:p>
            <a:r>
              <a:rPr lang="it-IT" smtClean="0"/>
              <a:t>Fare clic per modificare lo stile del titolo</a:t>
            </a:r>
            <a:endParaRPr lang="it-IT"/>
          </a:p>
        </p:txBody>
      </p:sp>
      <p:sp>
        <p:nvSpPr>
          <p:cNvPr id="3" name="Segnaposto contenuto 2"/>
          <p:cNvSpPr>
            <a:spLocks noGrp="1"/>
          </p:cNvSpPr>
          <p:nvPr>
            <p:ph idx="1"/>
          </p:nvPr>
        </p:nvSpPr>
        <p:spPr>
          <a:xfrm>
            <a:off x="9853111" y="1433710"/>
            <a:ext cx="14088374" cy="30732908"/>
          </a:xfrm>
        </p:spPr>
        <p:txBody>
          <a:bodyPr/>
          <a:lstStyle>
            <a:lvl1pPr>
              <a:defRPr sz="12200"/>
            </a:lvl1pPr>
            <a:lvl2pPr>
              <a:defRPr sz="10700"/>
            </a:lvl2pPr>
            <a:lvl3pPr>
              <a:defRPr sz="9200"/>
            </a:lvl3pPr>
            <a:lvl4pPr>
              <a:defRPr sz="7700"/>
            </a:lvl4pPr>
            <a:lvl5pPr>
              <a:defRPr sz="7700"/>
            </a:lvl5pPr>
            <a:lvl6pPr>
              <a:defRPr sz="7700"/>
            </a:lvl6pPr>
            <a:lvl7pPr>
              <a:defRPr sz="7700"/>
            </a:lvl7pPr>
            <a:lvl8pPr>
              <a:defRPr sz="7700"/>
            </a:lvl8pPr>
            <a:lvl9pPr>
              <a:defRPr sz="77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1260082" y="7535279"/>
            <a:ext cx="8291141" cy="24631339"/>
          </a:xfrm>
        </p:spPr>
        <p:txBody>
          <a:bodyPr/>
          <a:lstStyle>
            <a:lvl1pPr marL="0" indent="0">
              <a:buNone/>
              <a:defRPr sz="5400"/>
            </a:lvl1pPr>
            <a:lvl2pPr marL="1748629" indent="0">
              <a:buNone/>
              <a:defRPr sz="4600"/>
            </a:lvl2pPr>
            <a:lvl3pPr marL="3497255" indent="0">
              <a:buNone/>
              <a:defRPr sz="3800"/>
            </a:lvl3pPr>
            <a:lvl4pPr marL="5245884" indent="0">
              <a:buNone/>
              <a:defRPr sz="3400"/>
            </a:lvl4pPr>
            <a:lvl5pPr marL="6994513" indent="0">
              <a:buNone/>
              <a:defRPr sz="3400"/>
            </a:lvl5pPr>
            <a:lvl6pPr marL="8743138" indent="0">
              <a:buNone/>
              <a:defRPr sz="3400"/>
            </a:lvl6pPr>
            <a:lvl7pPr marL="10491767" indent="0">
              <a:buNone/>
              <a:defRPr sz="3400"/>
            </a:lvl7pPr>
            <a:lvl8pPr marL="12240397" indent="0">
              <a:buNone/>
              <a:defRPr sz="3400"/>
            </a:lvl8pPr>
            <a:lvl9pPr marL="13989022" indent="0">
              <a:buNone/>
              <a:defRPr sz="34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C6176EFC-4053-4842-AF00-46F82880D5B8}"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939683" y="25206484"/>
            <a:ext cx="15120938" cy="2975768"/>
          </a:xfrm>
        </p:spPr>
        <p:txBody>
          <a:bodyPr anchor="b"/>
          <a:lstStyle>
            <a:lvl1pPr algn="l">
              <a:defRPr sz="77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4939683" y="3217494"/>
            <a:ext cx="15120938" cy="21605558"/>
          </a:xfrm>
        </p:spPr>
        <p:txBody>
          <a:bodyPr rtlCol="0">
            <a:normAutofit/>
          </a:bodyPr>
          <a:lstStyle>
            <a:lvl1pPr marL="0" indent="0">
              <a:buNone/>
              <a:defRPr sz="12200"/>
            </a:lvl1pPr>
            <a:lvl2pPr marL="1748629" indent="0">
              <a:buNone/>
              <a:defRPr sz="10700"/>
            </a:lvl2pPr>
            <a:lvl3pPr marL="3497255" indent="0">
              <a:buNone/>
              <a:defRPr sz="9200"/>
            </a:lvl3pPr>
            <a:lvl4pPr marL="5245884" indent="0">
              <a:buNone/>
              <a:defRPr sz="7700"/>
            </a:lvl4pPr>
            <a:lvl5pPr marL="6994513" indent="0">
              <a:buNone/>
              <a:defRPr sz="7700"/>
            </a:lvl5pPr>
            <a:lvl6pPr marL="8743138" indent="0">
              <a:buNone/>
              <a:defRPr sz="7700"/>
            </a:lvl6pPr>
            <a:lvl7pPr marL="10491767" indent="0">
              <a:buNone/>
              <a:defRPr sz="7700"/>
            </a:lvl7pPr>
            <a:lvl8pPr marL="12240397" indent="0">
              <a:buNone/>
              <a:defRPr sz="7700"/>
            </a:lvl8pPr>
            <a:lvl9pPr marL="13989022" indent="0">
              <a:buNone/>
              <a:defRPr sz="7700"/>
            </a:lvl9pPr>
          </a:lstStyle>
          <a:p>
            <a:pPr lvl="0"/>
            <a:endParaRPr lang="it-IT" noProof="0"/>
          </a:p>
        </p:txBody>
      </p:sp>
      <p:sp>
        <p:nvSpPr>
          <p:cNvPr id="4" name="Segnaposto testo 3"/>
          <p:cNvSpPr>
            <a:spLocks noGrp="1"/>
          </p:cNvSpPr>
          <p:nvPr>
            <p:ph type="body" sz="half" idx="2"/>
          </p:nvPr>
        </p:nvSpPr>
        <p:spPr>
          <a:xfrm>
            <a:off x="4939683" y="28182252"/>
            <a:ext cx="15120938" cy="4226084"/>
          </a:xfrm>
        </p:spPr>
        <p:txBody>
          <a:bodyPr/>
          <a:lstStyle>
            <a:lvl1pPr marL="0" indent="0">
              <a:buNone/>
              <a:defRPr sz="5400"/>
            </a:lvl1pPr>
            <a:lvl2pPr marL="1748629" indent="0">
              <a:buNone/>
              <a:defRPr sz="4600"/>
            </a:lvl2pPr>
            <a:lvl3pPr marL="3497255" indent="0">
              <a:buNone/>
              <a:defRPr sz="3800"/>
            </a:lvl3pPr>
            <a:lvl4pPr marL="5245884" indent="0">
              <a:buNone/>
              <a:defRPr sz="3400"/>
            </a:lvl4pPr>
            <a:lvl5pPr marL="6994513" indent="0">
              <a:buNone/>
              <a:defRPr sz="3400"/>
            </a:lvl5pPr>
            <a:lvl6pPr marL="8743138" indent="0">
              <a:buNone/>
              <a:defRPr sz="3400"/>
            </a:lvl6pPr>
            <a:lvl7pPr marL="10491767" indent="0">
              <a:buNone/>
              <a:defRPr sz="3400"/>
            </a:lvl7pPr>
            <a:lvl8pPr marL="12240397" indent="0">
              <a:buNone/>
              <a:defRPr sz="3400"/>
            </a:lvl8pPr>
            <a:lvl9pPr marL="13989022" indent="0">
              <a:buNone/>
              <a:defRPr sz="34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2E4B588F-5998-4AAF-AD74-8D819FA8A91D}"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1260475" y="1441450"/>
            <a:ext cx="22680613" cy="6002338"/>
          </a:xfrm>
          <a:prstGeom prst="rect">
            <a:avLst/>
          </a:prstGeom>
          <a:noFill/>
          <a:ln w="9525">
            <a:noFill/>
            <a:miter lim="800000"/>
            <a:headEnd/>
            <a:tailEnd/>
          </a:ln>
        </p:spPr>
        <p:txBody>
          <a:bodyPr vert="horz" wrap="square" lIns="349725" tIns="174864" rIns="349725" bIns="174864"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1260475" y="8402638"/>
            <a:ext cx="22680613" cy="23763287"/>
          </a:xfrm>
          <a:prstGeom prst="rect">
            <a:avLst/>
          </a:prstGeom>
          <a:noFill/>
          <a:ln w="9525">
            <a:noFill/>
            <a:miter lim="800000"/>
            <a:headEnd/>
            <a:tailEnd/>
          </a:ln>
        </p:spPr>
        <p:txBody>
          <a:bodyPr vert="horz" wrap="square" lIns="349725" tIns="174864" rIns="349725" bIns="174864"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1260475" y="33375600"/>
            <a:ext cx="5880100" cy="1916113"/>
          </a:xfrm>
          <a:prstGeom prst="rect">
            <a:avLst/>
          </a:prstGeom>
        </p:spPr>
        <p:txBody>
          <a:bodyPr vert="horz" lIns="349725" tIns="174864" rIns="349725" bIns="174864" rtlCol="0" anchor="ctr"/>
          <a:lstStyle>
            <a:lvl1pPr algn="l">
              <a:defRPr sz="4600">
                <a:solidFill>
                  <a:schemeClr val="tx1">
                    <a:tint val="75000"/>
                  </a:schemeClr>
                </a:solidFill>
                <a:latin typeface="Arial" pitchFamily="34" charset="0"/>
                <a:ea typeface="ＭＳ Ｐゴシック" pitchFamily="-84" charset="-128"/>
                <a:cs typeface="+mn-cs"/>
              </a:defRPr>
            </a:lvl1pPr>
          </a:lstStyle>
          <a:p>
            <a:pPr>
              <a:defRPr/>
            </a:pPr>
            <a:endParaRPr lang="it-IT"/>
          </a:p>
        </p:txBody>
      </p:sp>
      <p:sp>
        <p:nvSpPr>
          <p:cNvPr id="5" name="Segnaposto piè di pagina 4"/>
          <p:cNvSpPr>
            <a:spLocks noGrp="1"/>
          </p:cNvSpPr>
          <p:nvPr>
            <p:ph type="ftr" sz="quarter" idx="3"/>
          </p:nvPr>
        </p:nvSpPr>
        <p:spPr>
          <a:xfrm>
            <a:off x="8610600" y="33375600"/>
            <a:ext cx="7980363" cy="1916113"/>
          </a:xfrm>
          <a:prstGeom prst="rect">
            <a:avLst/>
          </a:prstGeom>
        </p:spPr>
        <p:txBody>
          <a:bodyPr vert="horz" lIns="349725" tIns="174864" rIns="349725" bIns="174864" rtlCol="0" anchor="ctr"/>
          <a:lstStyle>
            <a:lvl1pPr algn="ctr">
              <a:defRPr sz="4600">
                <a:solidFill>
                  <a:schemeClr val="tx1">
                    <a:tint val="75000"/>
                  </a:schemeClr>
                </a:solidFill>
                <a:latin typeface="Arial" pitchFamily="34" charset="0"/>
                <a:ea typeface="ＭＳ Ｐゴシック" pitchFamily="-84" charset="-128"/>
                <a:cs typeface="+mn-cs"/>
              </a:defRPr>
            </a:lvl1pPr>
          </a:lstStyle>
          <a:p>
            <a:pPr>
              <a:defRPr/>
            </a:pPr>
            <a:endParaRPr lang="it-IT"/>
          </a:p>
        </p:txBody>
      </p:sp>
      <p:sp>
        <p:nvSpPr>
          <p:cNvPr id="6" name="Segnaposto numero diapositiva 5"/>
          <p:cNvSpPr>
            <a:spLocks noGrp="1"/>
          </p:cNvSpPr>
          <p:nvPr>
            <p:ph type="sldNum" sz="quarter" idx="4"/>
          </p:nvPr>
        </p:nvSpPr>
        <p:spPr>
          <a:xfrm>
            <a:off x="18060988" y="33375600"/>
            <a:ext cx="5880100" cy="1916113"/>
          </a:xfrm>
          <a:prstGeom prst="rect">
            <a:avLst/>
          </a:prstGeom>
        </p:spPr>
        <p:txBody>
          <a:bodyPr vert="horz" lIns="349725" tIns="174864" rIns="349725" bIns="174864" rtlCol="0" anchor="ctr"/>
          <a:lstStyle>
            <a:lvl1pPr algn="r">
              <a:defRPr sz="4600" smtClean="0">
                <a:solidFill>
                  <a:schemeClr val="tx1">
                    <a:tint val="75000"/>
                  </a:schemeClr>
                </a:solidFill>
                <a:latin typeface="Arial" pitchFamily="34" charset="0"/>
                <a:ea typeface="ＭＳ Ｐゴシック" pitchFamily="-84" charset="-128"/>
                <a:cs typeface="+mn-cs"/>
              </a:defRPr>
            </a:lvl1pPr>
          </a:lstStyle>
          <a:p>
            <a:pPr>
              <a:defRPr/>
            </a:pPr>
            <a:fld id="{9C325065-314A-4C41-8B99-B1DBEB711FDB}"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707" r:id="rId1"/>
    <p:sldLayoutId id="2147483706" r:id="rId2"/>
    <p:sldLayoutId id="2147483705" r:id="rId3"/>
    <p:sldLayoutId id="2147483704" r:id="rId4"/>
    <p:sldLayoutId id="2147483703" r:id="rId5"/>
    <p:sldLayoutId id="2147483702" r:id="rId6"/>
    <p:sldLayoutId id="2147483701" r:id="rId7"/>
    <p:sldLayoutId id="2147483700" r:id="rId8"/>
    <p:sldLayoutId id="2147483699" r:id="rId9"/>
    <p:sldLayoutId id="2147483698" r:id="rId10"/>
    <p:sldLayoutId id="2147483697" r:id="rId11"/>
  </p:sldLayoutIdLst>
  <p:txStyles>
    <p:titleStyle>
      <a:lvl1pPr algn="ctr" defTabSz="3495675" rtl="0" fontAlgn="base">
        <a:spcBef>
          <a:spcPct val="0"/>
        </a:spcBef>
        <a:spcAft>
          <a:spcPct val="0"/>
        </a:spcAft>
        <a:defRPr sz="16800" kern="1200">
          <a:solidFill>
            <a:schemeClr val="tx1"/>
          </a:solidFill>
          <a:latin typeface="+mj-lt"/>
          <a:ea typeface="+mj-ea"/>
          <a:cs typeface="+mj-cs"/>
        </a:defRPr>
      </a:lvl1pPr>
      <a:lvl2pPr algn="ctr" defTabSz="3495675" rtl="0" fontAlgn="base">
        <a:spcBef>
          <a:spcPct val="0"/>
        </a:spcBef>
        <a:spcAft>
          <a:spcPct val="0"/>
        </a:spcAft>
        <a:defRPr sz="16800">
          <a:solidFill>
            <a:schemeClr val="tx1"/>
          </a:solidFill>
          <a:latin typeface="Calibri" pitchFamily="34" charset="0"/>
        </a:defRPr>
      </a:lvl2pPr>
      <a:lvl3pPr algn="ctr" defTabSz="3495675" rtl="0" fontAlgn="base">
        <a:spcBef>
          <a:spcPct val="0"/>
        </a:spcBef>
        <a:spcAft>
          <a:spcPct val="0"/>
        </a:spcAft>
        <a:defRPr sz="16800">
          <a:solidFill>
            <a:schemeClr val="tx1"/>
          </a:solidFill>
          <a:latin typeface="Calibri" pitchFamily="34" charset="0"/>
        </a:defRPr>
      </a:lvl3pPr>
      <a:lvl4pPr algn="ctr" defTabSz="3495675" rtl="0" fontAlgn="base">
        <a:spcBef>
          <a:spcPct val="0"/>
        </a:spcBef>
        <a:spcAft>
          <a:spcPct val="0"/>
        </a:spcAft>
        <a:defRPr sz="16800">
          <a:solidFill>
            <a:schemeClr val="tx1"/>
          </a:solidFill>
          <a:latin typeface="Calibri" pitchFamily="34" charset="0"/>
        </a:defRPr>
      </a:lvl4pPr>
      <a:lvl5pPr algn="ctr" defTabSz="3495675" rtl="0" fontAlgn="base">
        <a:spcBef>
          <a:spcPct val="0"/>
        </a:spcBef>
        <a:spcAft>
          <a:spcPct val="0"/>
        </a:spcAft>
        <a:defRPr sz="16800">
          <a:solidFill>
            <a:schemeClr val="tx1"/>
          </a:solidFill>
          <a:latin typeface="Calibri" pitchFamily="34" charset="0"/>
        </a:defRPr>
      </a:lvl5pPr>
      <a:lvl6pPr marL="457200" algn="ctr" defTabSz="3495675" rtl="0" fontAlgn="base">
        <a:spcBef>
          <a:spcPct val="0"/>
        </a:spcBef>
        <a:spcAft>
          <a:spcPct val="0"/>
        </a:spcAft>
        <a:defRPr sz="16800">
          <a:solidFill>
            <a:schemeClr val="tx1"/>
          </a:solidFill>
          <a:latin typeface="Calibri" pitchFamily="34" charset="0"/>
        </a:defRPr>
      </a:lvl6pPr>
      <a:lvl7pPr marL="914400" algn="ctr" defTabSz="3495675" rtl="0" fontAlgn="base">
        <a:spcBef>
          <a:spcPct val="0"/>
        </a:spcBef>
        <a:spcAft>
          <a:spcPct val="0"/>
        </a:spcAft>
        <a:defRPr sz="16800">
          <a:solidFill>
            <a:schemeClr val="tx1"/>
          </a:solidFill>
          <a:latin typeface="Calibri" pitchFamily="34" charset="0"/>
        </a:defRPr>
      </a:lvl7pPr>
      <a:lvl8pPr marL="1371600" algn="ctr" defTabSz="3495675" rtl="0" fontAlgn="base">
        <a:spcBef>
          <a:spcPct val="0"/>
        </a:spcBef>
        <a:spcAft>
          <a:spcPct val="0"/>
        </a:spcAft>
        <a:defRPr sz="16800">
          <a:solidFill>
            <a:schemeClr val="tx1"/>
          </a:solidFill>
          <a:latin typeface="Calibri" pitchFamily="34" charset="0"/>
        </a:defRPr>
      </a:lvl8pPr>
      <a:lvl9pPr marL="1828800" algn="ctr" defTabSz="3495675" rtl="0" fontAlgn="base">
        <a:spcBef>
          <a:spcPct val="0"/>
        </a:spcBef>
        <a:spcAft>
          <a:spcPct val="0"/>
        </a:spcAft>
        <a:defRPr sz="16800">
          <a:solidFill>
            <a:schemeClr val="tx1"/>
          </a:solidFill>
          <a:latin typeface="Calibri" pitchFamily="34" charset="0"/>
        </a:defRPr>
      </a:lvl9pPr>
    </p:titleStyle>
    <p:bodyStyle>
      <a:lvl1pPr marL="1311275" indent="-1311275" algn="l" defTabSz="3495675" rtl="0" fontAlgn="base">
        <a:spcBef>
          <a:spcPct val="20000"/>
        </a:spcBef>
        <a:spcAft>
          <a:spcPct val="0"/>
        </a:spcAft>
        <a:buFont typeface="Arial" charset="0"/>
        <a:buChar char="•"/>
        <a:defRPr sz="12200" kern="1200">
          <a:solidFill>
            <a:schemeClr val="tx1"/>
          </a:solidFill>
          <a:latin typeface="+mn-lt"/>
          <a:ea typeface="+mn-ea"/>
          <a:cs typeface="+mn-cs"/>
        </a:defRPr>
      </a:lvl1pPr>
      <a:lvl2pPr marL="2840038" indent="-1092200" algn="l" defTabSz="3495675" rtl="0" fontAlgn="base">
        <a:spcBef>
          <a:spcPct val="20000"/>
        </a:spcBef>
        <a:spcAft>
          <a:spcPct val="0"/>
        </a:spcAft>
        <a:buFont typeface="Arial" charset="0"/>
        <a:buChar char="–"/>
        <a:defRPr sz="10700" kern="1200">
          <a:solidFill>
            <a:schemeClr val="tx1"/>
          </a:solidFill>
          <a:latin typeface="+mn-lt"/>
          <a:ea typeface="+mn-ea"/>
          <a:cs typeface="+mn-cs"/>
        </a:defRPr>
      </a:lvl2pPr>
      <a:lvl3pPr marL="4370388" indent="-873125" algn="l" defTabSz="3495675" rtl="0" fontAlgn="base">
        <a:spcBef>
          <a:spcPct val="20000"/>
        </a:spcBef>
        <a:spcAft>
          <a:spcPct val="0"/>
        </a:spcAft>
        <a:buFont typeface="Arial" charset="0"/>
        <a:buChar char="•"/>
        <a:defRPr sz="9200" kern="1200">
          <a:solidFill>
            <a:schemeClr val="tx1"/>
          </a:solidFill>
          <a:latin typeface="+mn-lt"/>
          <a:ea typeface="+mn-ea"/>
          <a:cs typeface="+mn-cs"/>
        </a:defRPr>
      </a:lvl3pPr>
      <a:lvl4pPr marL="6119813" indent="-873125" algn="l" defTabSz="3495675" rtl="0" fontAlgn="base">
        <a:spcBef>
          <a:spcPct val="20000"/>
        </a:spcBef>
        <a:spcAft>
          <a:spcPct val="0"/>
        </a:spcAft>
        <a:buFont typeface="Arial" charset="0"/>
        <a:buChar char="–"/>
        <a:defRPr sz="7700" kern="1200">
          <a:solidFill>
            <a:schemeClr val="tx1"/>
          </a:solidFill>
          <a:latin typeface="+mn-lt"/>
          <a:ea typeface="+mn-ea"/>
          <a:cs typeface="+mn-cs"/>
        </a:defRPr>
      </a:lvl4pPr>
      <a:lvl5pPr marL="7867650" indent="-873125" algn="l" defTabSz="3495675" rtl="0" fontAlgn="base">
        <a:spcBef>
          <a:spcPct val="20000"/>
        </a:spcBef>
        <a:spcAft>
          <a:spcPct val="0"/>
        </a:spcAft>
        <a:buFont typeface="Arial" charset="0"/>
        <a:buChar char="»"/>
        <a:defRPr sz="7700" kern="1200">
          <a:solidFill>
            <a:schemeClr val="tx1"/>
          </a:solidFill>
          <a:latin typeface="+mn-lt"/>
          <a:ea typeface="+mn-ea"/>
          <a:cs typeface="+mn-cs"/>
        </a:defRPr>
      </a:lvl5pPr>
      <a:lvl6pPr marL="9617453" indent="-874315" algn="l" defTabSz="3497255" rtl="0" eaLnBrk="1" latinLnBrk="0" hangingPunct="1">
        <a:spcBef>
          <a:spcPct val="20000"/>
        </a:spcBef>
        <a:buFont typeface="Arial" pitchFamily="34" charset="0"/>
        <a:buChar char="•"/>
        <a:defRPr sz="7700" kern="1200">
          <a:solidFill>
            <a:schemeClr val="tx1"/>
          </a:solidFill>
          <a:latin typeface="+mn-lt"/>
          <a:ea typeface="+mn-ea"/>
          <a:cs typeface="+mn-cs"/>
        </a:defRPr>
      </a:lvl6pPr>
      <a:lvl7pPr marL="11366082" indent="-874315" algn="l" defTabSz="3497255" rtl="0" eaLnBrk="1" latinLnBrk="0" hangingPunct="1">
        <a:spcBef>
          <a:spcPct val="20000"/>
        </a:spcBef>
        <a:buFont typeface="Arial" pitchFamily="34" charset="0"/>
        <a:buChar char="•"/>
        <a:defRPr sz="7700" kern="1200">
          <a:solidFill>
            <a:schemeClr val="tx1"/>
          </a:solidFill>
          <a:latin typeface="+mn-lt"/>
          <a:ea typeface="+mn-ea"/>
          <a:cs typeface="+mn-cs"/>
        </a:defRPr>
      </a:lvl7pPr>
      <a:lvl8pPr marL="13114707" indent="-874315" algn="l" defTabSz="3497255" rtl="0" eaLnBrk="1" latinLnBrk="0" hangingPunct="1">
        <a:spcBef>
          <a:spcPct val="20000"/>
        </a:spcBef>
        <a:buFont typeface="Arial" pitchFamily="34" charset="0"/>
        <a:buChar char="•"/>
        <a:defRPr sz="7700" kern="1200">
          <a:solidFill>
            <a:schemeClr val="tx1"/>
          </a:solidFill>
          <a:latin typeface="+mn-lt"/>
          <a:ea typeface="+mn-ea"/>
          <a:cs typeface="+mn-cs"/>
        </a:defRPr>
      </a:lvl8pPr>
      <a:lvl9pPr marL="14863336" indent="-874315" algn="l" defTabSz="3497255" rtl="0" eaLnBrk="1" latinLnBrk="0" hangingPunct="1">
        <a:spcBef>
          <a:spcPct val="20000"/>
        </a:spcBef>
        <a:buFont typeface="Arial" pitchFamily="34" charset="0"/>
        <a:buChar char="•"/>
        <a:defRPr sz="7700" kern="1200">
          <a:solidFill>
            <a:schemeClr val="tx1"/>
          </a:solidFill>
          <a:latin typeface="+mn-lt"/>
          <a:ea typeface="+mn-ea"/>
          <a:cs typeface="+mn-cs"/>
        </a:defRPr>
      </a:lvl9pPr>
    </p:bodyStyle>
    <p:otherStyle>
      <a:defPPr>
        <a:defRPr lang="it-IT"/>
      </a:defPPr>
      <a:lvl1pPr marL="0" algn="l" defTabSz="3497255" rtl="0" eaLnBrk="1" latinLnBrk="0" hangingPunct="1">
        <a:defRPr sz="6900" kern="1200">
          <a:solidFill>
            <a:schemeClr val="tx1"/>
          </a:solidFill>
          <a:latin typeface="+mn-lt"/>
          <a:ea typeface="+mn-ea"/>
          <a:cs typeface="+mn-cs"/>
        </a:defRPr>
      </a:lvl1pPr>
      <a:lvl2pPr marL="1748629" algn="l" defTabSz="3497255" rtl="0" eaLnBrk="1" latinLnBrk="0" hangingPunct="1">
        <a:defRPr sz="6900" kern="1200">
          <a:solidFill>
            <a:schemeClr val="tx1"/>
          </a:solidFill>
          <a:latin typeface="+mn-lt"/>
          <a:ea typeface="+mn-ea"/>
          <a:cs typeface="+mn-cs"/>
        </a:defRPr>
      </a:lvl2pPr>
      <a:lvl3pPr marL="3497255" algn="l" defTabSz="3497255" rtl="0" eaLnBrk="1" latinLnBrk="0" hangingPunct="1">
        <a:defRPr sz="6900" kern="1200">
          <a:solidFill>
            <a:schemeClr val="tx1"/>
          </a:solidFill>
          <a:latin typeface="+mn-lt"/>
          <a:ea typeface="+mn-ea"/>
          <a:cs typeface="+mn-cs"/>
        </a:defRPr>
      </a:lvl3pPr>
      <a:lvl4pPr marL="5245884" algn="l" defTabSz="3497255" rtl="0" eaLnBrk="1" latinLnBrk="0" hangingPunct="1">
        <a:defRPr sz="6900" kern="1200">
          <a:solidFill>
            <a:schemeClr val="tx1"/>
          </a:solidFill>
          <a:latin typeface="+mn-lt"/>
          <a:ea typeface="+mn-ea"/>
          <a:cs typeface="+mn-cs"/>
        </a:defRPr>
      </a:lvl4pPr>
      <a:lvl5pPr marL="6994513" algn="l" defTabSz="3497255" rtl="0" eaLnBrk="1" latinLnBrk="0" hangingPunct="1">
        <a:defRPr sz="6900" kern="1200">
          <a:solidFill>
            <a:schemeClr val="tx1"/>
          </a:solidFill>
          <a:latin typeface="+mn-lt"/>
          <a:ea typeface="+mn-ea"/>
          <a:cs typeface="+mn-cs"/>
        </a:defRPr>
      </a:lvl5pPr>
      <a:lvl6pPr marL="8743138" algn="l" defTabSz="3497255" rtl="0" eaLnBrk="1" latinLnBrk="0" hangingPunct="1">
        <a:defRPr sz="6900" kern="1200">
          <a:solidFill>
            <a:schemeClr val="tx1"/>
          </a:solidFill>
          <a:latin typeface="+mn-lt"/>
          <a:ea typeface="+mn-ea"/>
          <a:cs typeface="+mn-cs"/>
        </a:defRPr>
      </a:lvl6pPr>
      <a:lvl7pPr marL="10491767" algn="l" defTabSz="3497255" rtl="0" eaLnBrk="1" latinLnBrk="0" hangingPunct="1">
        <a:defRPr sz="6900" kern="1200">
          <a:solidFill>
            <a:schemeClr val="tx1"/>
          </a:solidFill>
          <a:latin typeface="+mn-lt"/>
          <a:ea typeface="+mn-ea"/>
          <a:cs typeface="+mn-cs"/>
        </a:defRPr>
      </a:lvl7pPr>
      <a:lvl8pPr marL="12240397" algn="l" defTabSz="3497255" rtl="0" eaLnBrk="1" latinLnBrk="0" hangingPunct="1">
        <a:defRPr sz="6900" kern="1200">
          <a:solidFill>
            <a:schemeClr val="tx1"/>
          </a:solidFill>
          <a:latin typeface="+mn-lt"/>
          <a:ea typeface="+mn-ea"/>
          <a:cs typeface="+mn-cs"/>
        </a:defRPr>
      </a:lvl8pPr>
      <a:lvl9pPr marL="13989022" algn="l" defTabSz="3497255" rtl="0" eaLnBrk="1" latinLnBrk="0" hangingPunct="1">
        <a:defRPr sz="6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subTitle" idx="1"/>
          </p:nvPr>
        </p:nvSpPr>
        <p:spPr>
          <a:xfrm>
            <a:off x="1008063" y="2144713"/>
            <a:ext cx="22629812" cy="1498600"/>
          </a:xfrm>
        </p:spPr>
        <p:txBody>
          <a:bodyPr/>
          <a:lstStyle/>
          <a:p>
            <a:r>
              <a:rPr lang="it-IT" sz="1800" smtClean="0">
                <a:solidFill>
                  <a:schemeClr val="tx1"/>
                </a:solidFill>
              </a:rPr>
              <a:t>Simona Bacarella, Luca Altamore, Veronica Valdesi, Marzia Ingrassia</a:t>
            </a:r>
          </a:p>
          <a:p>
            <a:r>
              <a:rPr lang="it-IT" sz="1800" smtClean="0">
                <a:solidFill>
                  <a:schemeClr val="tx1"/>
                </a:solidFill>
              </a:rPr>
              <a:t>Dipartimento di Scienze Agrarie e Forestali (SAF), </a:t>
            </a:r>
          </a:p>
          <a:p>
            <a:r>
              <a:rPr lang="it-IT" sz="1800" smtClean="0">
                <a:solidFill>
                  <a:schemeClr val="tx1"/>
                </a:solidFill>
              </a:rPr>
              <a:t>Università degli Studi di Palermo</a:t>
            </a:r>
          </a:p>
          <a:p>
            <a:r>
              <a:rPr lang="it-IT" sz="1800" i="1" smtClean="0">
                <a:solidFill>
                  <a:schemeClr val="tx1"/>
                </a:solidFill>
              </a:rPr>
              <a:t>luca.altamore@unipa.it</a:t>
            </a:r>
            <a:endParaRPr lang="it-IT" sz="1800" smtClean="0">
              <a:solidFill>
                <a:schemeClr val="tx1"/>
              </a:solidFill>
            </a:endParaRPr>
          </a:p>
        </p:txBody>
      </p:sp>
      <p:sp>
        <p:nvSpPr>
          <p:cNvPr id="15362" name="Rettangolo 10"/>
          <p:cNvSpPr>
            <a:spLocks noChangeArrowheads="1"/>
          </p:cNvSpPr>
          <p:nvPr/>
        </p:nvSpPr>
        <p:spPr bwMode="auto">
          <a:xfrm>
            <a:off x="2303463" y="434975"/>
            <a:ext cx="20378737" cy="1784350"/>
          </a:xfrm>
          <a:prstGeom prst="rect">
            <a:avLst/>
          </a:prstGeom>
          <a:noFill/>
          <a:ln w="9525">
            <a:noFill/>
            <a:miter lim="800000"/>
            <a:headEnd/>
            <a:tailEnd/>
          </a:ln>
        </p:spPr>
        <p:txBody>
          <a:bodyPr>
            <a:spAutoFit/>
          </a:bodyPr>
          <a:lstStyle/>
          <a:p>
            <a:pPr algn="ctr"/>
            <a:r>
              <a:rPr lang="it-IT" b="1"/>
              <a:t>L’etichettatura dei prodotti agroalimentari nella percezione della qualità secondo i consumatori</a:t>
            </a:r>
            <a:endParaRPr lang="it-IT"/>
          </a:p>
        </p:txBody>
      </p:sp>
      <p:pic>
        <p:nvPicPr>
          <p:cNvPr id="15363" name="Immagine 18"/>
          <p:cNvPicPr>
            <a:picLocks noChangeAspect="1"/>
          </p:cNvPicPr>
          <p:nvPr/>
        </p:nvPicPr>
        <p:blipFill>
          <a:blip r:embed="rId3"/>
          <a:srcRect/>
          <a:stretch>
            <a:fillRect/>
          </a:stretch>
        </p:blipFill>
        <p:spPr bwMode="auto">
          <a:xfrm>
            <a:off x="10020300" y="17678400"/>
            <a:ext cx="5156200" cy="647700"/>
          </a:xfrm>
          <a:prstGeom prst="rect">
            <a:avLst/>
          </a:prstGeom>
          <a:noFill/>
          <a:ln w="9525">
            <a:noFill/>
            <a:miter lim="800000"/>
            <a:headEnd/>
            <a:tailEnd/>
          </a:ln>
        </p:spPr>
      </p:pic>
      <p:sp>
        <p:nvSpPr>
          <p:cNvPr id="15369" name="Rettangolo 24"/>
          <p:cNvSpPr>
            <a:spLocks noChangeArrowheads="1"/>
          </p:cNvSpPr>
          <p:nvPr/>
        </p:nvSpPr>
        <p:spPr bwMode="auto">
          <a:xfrm>
            <a:off x="884238" y="8574088"/>
            <a:ext cx="23504525" cy="1570037"/>
          </a:xfrm>
          <a:prstGeom prst="rect">
            <a:avLst/>
          </a:prstGeom>
          <a:solidFill>
            <a:schemeClr val="accent2">
              <a:lumMod val="20000"/>
              <a:lumOff val="80000"/>
            </a:schemeClr>
          </a:solidFill>
          <a:ln w="9525">
            <a:noFill/>
            <a:miter lim="800000"/>
            <a:headEnd/>
            <a:tailEnd/>
          </a:ln>
        </p:spPr>
        <p:txBody>
          <a:bodyPr>
            <a:spAutoFit/>
          </a:bodyPr>
          <a:lstStyle/>
          <a:p>
            <a:pPr algn="just">
              <a:defRPr/>
            </a:pPr>
            <a:r>
              <a:rPr lang="it-IT" sz="2400" b="1" dirty="0">
                <a:latin typeface="Arial" pitchFamily="34" charset="0"/>
                <a:ea typeface="ＭＳ Ｐゴシック" pitchFamily="-84" charset="-128"/>
                <a:cs typeface="+mn-cs"/>
              </a:rPr>
              <a:t>OBIETTIVO</a:t>
            </a:r>
            <a:endParaRPr lang="it-IT" sz="2400" dirty="0">
              <a:latin typeface="Arial" pitchFamily="34" charset="0"/>
              <a:ea typeface="ＭＳ Ｐゴシック" pitchFamily="-84" charset="-128"/>
              <a:cs typeface="+mn-cs"/>
            </a:endParaRPr>
          </a:p>
          <a:p>
            <a:pPr algn="just">
              <a:defRPr/>
            </a:pPr>
            <a:r>
              <a:rPr lang="it-IT" sz="2400" dirty="0">
                <a:latin typeface="Arial" pitchFamily="34" charset="0"/>
                <a:ea typeface="ＭＳ Ｐゴシック" pitchFamily="-84" charset="-128"/>
                <a:cs typeface="+mn-cs"/>
              </a:rPr>
              <a:t>L’obiettivo di questa indagine è conoscere in che misura la tracciabilità e le informazioni dei prodotti alimentari, rivelate ai consumatori attraverso le etichette, possano essere considerate un elemento rappresentativo della qualità e della sicurezza. Ossia, se vi sono alcuni segmenti di mercato, rappresentati da specifiche tipologie di consumatori, per i quali la rintracciabilità è sinonimo di qualità risultandone, per taluni prodotti, anche elemento discriminante nelle scelte di acquisto.</a:t>
            </a:r>
            <a:endParaRPr lang="it-IT" sz="2400" dirty="0">
              <a:latin typeface="Arial" pitchFamily="34" charset="0"/>
              <a:ea typeface="ＭＳ Ｐゴシック" pitchFamily="-84" charset="-128"/>
              <a:cs typeface="+mn-cs"/>
            </a:endParaRPr>
          </a:p>
        </p:txBody>
      </p:sp>
      <p:sp>
        <p:nvSpPr>
          <p:cNvPr id="4109" name="Rettangolo 25"/>
          <p:cNvSpPr>
            <a:spLocks noChangeArrowheads="1"/>
          </p:cNvSpPr>
          <p:nvPr/>
        </p:nvSpPr>
        <p:spPr bwMode="auto">
          <a:xfrm>
            <a:off x="8640763" y="26789063"/>
            <a:ext cx="16002000" cy="7029450"/>
          </a:xfrm>
          <a:prstGeom prst="rect">
            <a:avLst/>
          </a:prstGeom>
          <a:solidFill>
            <a:schemeClr val="accent5">
              <a:lumMod val="20000"/>
              <a:lumOff val="80000"/>
            </a:schemeClr>
          </a:solidFill>
          <a:ln>
            <a:noFill/>
          </a:ln>
          <a:extLst/>
        </p:spPr>
        <p:txBody>
          <a:bodyPr>
            <a:spAutoFit/>
          </a:bodyPr>
          <a:lstStyle/>
          <a:p>
            <a:pPr algn="just"/>
            <a:r>
              <a:rPr lang="it-IT" sz="2400" b="1"/>
              <a:t>CONCLUSIONI</a:t>
            </a:r>
            <a:endParaRPr lang="it-IT" sz="2400"/>
          </a:p>
          <a:p>
            <a:pPr algn="just"/>
            <a:r>
              <a:rPr lang="it-IT" sz="2400"/>
              <a:t>Dall’applicazione dello Scaling multidimensionale emergono </a:t>
            </a:r>
            <a:r>
              <a:rPr lang="it-IT" sz="2400" b="1"/>
              <a:t>otto profili specifici di consumatori </a:t>
            </a:r>
            <a:r>
              <a:rPr lang="it-IT" sz="2400"/>
              <a:t>con diverse abitudini d’acquisto di cui 4 più generali. In particolare, esiste un profilo di consumatori per i quali qualità e sicurezza alimentare appaiono fondamentali e vengono veicolate da elementi quali: la tracciabilità, le certificazioni di qualità, le certificazioni BIO, ecc.. Inoltre, </a:t>
            </a:r>
            <a:r>
              <a:rPr lang="it-IT" sz="2400" b="1"/>
              <a:t>tre profili appaiono particolarmente interessanti</a:t>
            </a:r>
            <a:r>
              <a:rPr lang="it-IT" sz="2400"/>
              <a:t>: </a:t>
            </a:r>
            <a:r>
              <a:rPr lang="it-IT" sz="2400" b="1"/>
              <a:t>(1) un Profilo Innovative-Extra</a:t>
            </a:r>
            <a:r>
              <a:rPr lang="it-IT" sz="2400"/>
              <a:t>, che identifica un consumatore caratterizzato da un concetto più nuovo della qualità di un prodotto, nel quale si mescolano attributi organolettici, etici, sanitari insieme alla consapevolezza che le informazioni sulla tracciabilità possono essere veicolate  mediante certificazioni o, ancor più,  mediante l’uso di particolari elementi come il QR Code; </a:t>
            </a:r>
            <a:r>
              <a:rPr lang="it-IT" sz="2400" b="1"/>
              <a:t>(2) un Profilo Innovative-Base</a:t>
            </a:r>
            <a:r>
              <a:rPr lang="it-IT" sz="2400"/>
              <a:t>, che identifica  un consumatore per il quale gli aspetti nutrizionali assumono importanza nella scelta di acquisto, congiuntamente alla zona di produzione e/o di origine del prodotto, tanto da diventarne spesso elemento discriminante; </a:t>
            </a:r>
            <a:r>
              <a:rPr lang="it-IT" sz="2400" b="1"/>
              <a:t>(3) un Profilo Prime  </a:t>
            </a:r>
            <a:r>
              <a:rPr lang="it-IT" sz="2400"/>
              <a:t>che identifica un consumatore che ricerca sempre gli elementi primari della qualità di un prodotto (data scadenza, ingredienti, Paese d’origine) pur essendo potenzialmente aperto ed interessato a quelle caratteristiche, consolidate o moderne, che possono avere effetti benefici per la salute quali, ad esempio, i metodi di produzione tradizionali, ed i cibi probiotici. L’analisi evidenzia che i consumatori appartenenti ai tre profili di cui sopra sono contraddistinti, inoltre, da elementi socio-economici simili, quali il reddito medio-alto o alto ed il titolo di studio elevato (laurea o licenza media superiore). Tali segmenti appaiono quelli verso cui le imprese agroalimentari dovrebbero puntare per veicolare messaggi specifici anche attraverso l’utilizzo del </a:t>
            </a:r>
            <a:r>
              <a:rPr lang="it-IT" sz="2400" b="1"/>
              <a:t>QR Mobile Marketing</a:t>
            </a:r>
            <a:r>
              <a:rPr lang="it-IT" sz="2400"/>
              <a:t> che attraverso le sue innumerevoli possibilità di applicazione, può rappresentare per il produttore un nuovo modo di interagire con il consumatore, monitorandone l'interesse.</a:t>
            </a:r>
          </a:p>
        </p:txBody>
      </p:sp>
      <p:sp>
        <p:nvSpPr>
          <p:cNvPr id="15366" name="Rettangolo 25"/>
          <p:cNvSpPr>
            <a:spLocks noChangeArrowheads="1"/>
          </p:cNvSpPr>
          <p:nvPr/>
        </p:nvSpPr>
        <p:spPr bwMode="auto">
          <a:xfrm>
            <a:off x="8640763" y="33793113"/>
            <a:ext cx="14501812" cy="2122487"/>
          </a:xfrm>
          <a:prstGeom prst="rect">
            <a:avLst/>
          </a:prstGeom>
          <a:noFill/>
          <a:ln w="9525">
            <a:noFill/>
            <a:miter lim="800000"/>
            <a:headEnd/>
            <a:tailEnd/>
          </a:ln>
        </p:spPr>
        <p:txBody>
          <a:bodyPr>
            <a:spAutoFit/>
          </a:bodyPr>
          <a:lstStyle/>
          <a:p>
            <a:pPr algn="just" defTabSz="912813"/>
            <a:r>
              <a:rPr lang="it-IT" sz="1100" b="1">
                <a:solidFill>
                  <a:srgbClr val="3E3D2D"/>
                </a:solidFill>
              </a:rPr>
              <a:t>Letteratura citata</a:t>
            </a:r>
          </a:p>
          <a:p>
            <a:pPr algn="just" defTabSz="912813"/>
            <a:r>
              <a:rPr lang="it-IT" sz="1100"/>
              <a:t>Aprile M.C., Annunziata A., 2006, </a:t>
            </a:r>
            <a:r>
              <a:rPr lang="it-IT" sz="1100" i="1"/>
              <a:t>Informazione, etichettatura e comportamento del consumatore: un’analisi sull’uso delle etichette alimentari</a:t>
            </a:r>
            <a:r>
              <a:rPr lang="it-IT" sz="1100"/>
              <a:t>, Rivista di Economia Agroalimentare, N. 2</a:t>
            </a:r>
          </a:p>
          <a:p>
            <a:pPr algn="just" defTabSz="912813"/>
            <a:r>
              <a:rPr lang="it-IT" sz="1100"/>
              <a:t>Cavicchi A., 2008, </a:t>
            </a:r>
            <a:r>
              <a:rPr lang="it-IT" sz="1100" i="1"/>
              <a:t>Qualità alimentare e percezione del consumatore</a:t>
            </a:r>
            <a:r>
              <a:rPr lang="it-IT" sz="1100"/>
              <a:t>, Agriregionieuropa, Anno 4 - N. 15, Italia.</a:t>
            </a:r>
          </a:p>
          <a:p>
            <a:pPr algn="just" defTabSz="912813"/>
            <a:r>
              <a:rPr lang="it-IT" sz="1100"/>
              <a:t>Cicia G., Cembalo L., Del Giudice T., Verneau F., 2012, </a:t>
            </a:r>
            <a:r>
              <a:rPr lang="it-IT" sz="1100" i="1"/>
              <a:t>Il sistema agroalimentare ed il consumatore postmoderno: nuove sfide per la ricerca e pere il mercato</a:t>
            </a:r>
            <a:r>
              <a:rPr lang="it-IT" sz="1100"/>
              <a:t>, Rivista di Economia Agroalimentare, N. 1, p. 117-142.</a:t>
            </a:r>
          </a:p>
          <a:p>
            <a:pPr algn="just" defTabSz="912813"/>
            <a:r>
              <a:rPr lang="en-GB" sz="1100"/>
              <a:t>Bialkova S., Van Trijp H., 2010, </a:t>
            </a:r>
            <a:r>
              <a:rPr lang="en-GB" sz="1100" i="1"/>
              <a:t>What determines consumer attention to nutrition labels?</a:t>
            </a:r>
            <a:r>
              <a:rPr lang="en-GB" sz="1100"/>
              <a:t>, Fodd Quality and Preference, 21, p. 1042-1051.</a:t>
            </a:r>
            <a:endParaRPr lang="it-IT" sz="1100"/>
          </a:p>
          <a:p>
            <a:pPr algn="just" defTabSz="912813"/>
            <a:r>
              <a:rPr lang="it-IT" sz="1100"/>
              <a:t>Di Pasquale J., 2011, </a:t>
            </a:r>
            <a:r>
              <a:rPr lang="it-IT" sz="1100" i="1"/>
              <a:t>Alimenti funzionali arricchiti. Profili di consumo e disponibilità a pagare</a:t>
            </a:r>
            <a:r>
              <a:rPr lang="it-IT" sz="1100"/>
              <a:t>, Agriregionieuropa, Anno 7 - N. 25, Italia.</a:t>
            </a:r>
          </a:p>
          <a:p>
            <a:pPr algn="just" defTabSz="912813"/>
            <a:r>
              <a:rPr lang="en-GB" sz="1100"/>
              <a:t>Grunert K.G., 2011, </a:t>
            </a:r>
            <a:r>
              <a:rPr lang="en-GB" sz="1100" i="1"/>
              <a:t>Sustainability in the food sector: a consumer behaviour perspective</a:t>
            </a:r>
            <a:r>
              <a:rPr lang="en-GB" sz="1100"/>
              <a:t>, International journal on food system dynamics, 2, p. 207-218.</a:t>
            </a:r>
            <a:endParaRPr lang="it-IT" sz="1100"/>
          </a:p>
          <a:p>
            <a:pPr algn="just" defTabSz="912813"/>
            <a:r>
              <a:rPr lang="en-GB" sz="1100"/>
              <a:t>Lancaster K., 1971</a:t>
            </a:r>
            <a:r>
              <a:rPr lang="en-GB" sz="1100" i="1"/>
              <a:t>, Consumer demand. A new approach, </a:t>
            </a:r>
            <a:r>
              <a:rPr lang="en-GB" sz="1100"/>
              <a:t>Columbia University Press, New York.</a:t>
            </a:r>
            <a:endParaRPr lang="it-IT" sz="1100"/>
          </a:p>
          <a:p>
            <a:pPr algn="just" defTabSz="912813"/>
            <a:r>
              <a:rPr lang="en-GB" sz="1100"/>
              <a:t>Siriex L.,Delanchy M., Remaud H., Zepeda L., Gurviez P., 2013, </a:t>
            </a:r>
            <a:r>
              <a:rPr lang="en-GB" sz="1100" i="1"/>
              <a:t>Consumers’ perceptions of individual and combined sustainable food labels: a UK pilot investigation</a:t>
            </a:r>
            <a:r>
              <a:rPr lang="en-GB" sz="1100"/>
              <a:t>, International Journal of Consumer Studies, N. 37, p. 143-151</a:t>
            </a:r>
            <a:endParaRPr lang="it-IT" sz="1100"/>
          </a:p>
          <a:p>
            <a:pPr algn="just" defTabSz="912813"/>
            <a:r>
              <a:rPr lang="it-IT" sz="1100"/>
              <a:t>Veneziani M., Moro D., Sckokai P., 2012, </a:t>
            </a:r>
            <a:r>
              <a:rPr lang="it-IT" sz="1100" i="1"/>
              <a:t>L’attitudine dei consumatori per gli alimenti funzionali,</a:t>
            </a:r>
            <a:r>
              <a:rPr lang="it-IT" sz="1100"/>
              <a:t> Agriregionieuropa, Anno8, N. 31, Italia. </a:t>
            </a:r>
          </a:p>
          <a:p>
            <a:pPr algn="just" defTabSz="912813"/>
            <a:r>
              <a:rPr lang="it-IT" sz="1100"/>
              <a:t>Vianelli D., Marzano F.C., 2012, </a:t>
            </a:r>
            <a:r>
              <a:rPr lang="it-IT" sz="1100" i="1"/>
              <a:t>L’effetto country of origin sull’intenzione d’acquisto del consumatore: una literature review</a:t>
            </a:r>
            <a:r>
              <a:rPr lang="it-IT" sz="1100"/>
              <a:t>, Working Paper Series, N. 2, DEAMS, Università degli studi di Trieste, Italia.</a:t>
            </a:r>
          </a:p>
          <a:p>
            <a:pPr algn="just" defTabSz="912813"/>
            <a:r>
              <a:rPr lang="it-IT" sz="1100">
                <a:solidFill>
                  <a:srgbClr val="3E3D2D"/>
                </a:solidFill>
              </a:rPr>
              <a:t>Takane T., Joung F.W.,DeLeew J., 1977, </a:t>
            </a:r>
            <a:r>
              <a:rPr lang="en-US" sz="1100" i="1"/>
              <a:t>Nonmetric individual differences multidimensional scaling: An alternating least squares method with optimal scaling features, </a:t>
            </a:r>
            <a:r>
              <a:rPr lang="en-US" sz="1100"/>
              <a:t>Psychometrika, Vol.42, Issue 1, p. 7-67.</a:t>
            </a:r>
            <a:endParaRPr lang="it-IT" sz="1100">
              <a:solidFill>
                <a:srgbClr val="3E3D2D"/>
              </a:solidFill>
            </a:endParaRPr>
          </a:p>
        </p:txBody>
      </p:sp>
      <p:grpSp>
        <p:nvGrpSpPr>
          <p:cNvPr id="15367" name="Gruppo 20"/>
          <p:cNvGrpSpPr>
            <a:grpSpLocks/>
          </p:cNvGrpSpPr>
          <p:nvPr/>
        </p:nvGrpSpPr>
        <p:grpSpPr bwMode="auto">
          <a:xfrm>
            <a:off x="13244513" y="10860088"/>
            <a:ext cx="11501437" cy="10288587"/>
            <a:chOff x="11314897" y="11860963"/>
            <a:chExt cx="12858840" cy="11572956"/>
          </a:xfrm>
        </p:grpSpPr>
        <p:pic>
          <p:nvPicPr>
            <p:cNvPr id="15512" name="Immagine 34"/>
            <p:cNvPicPr>
              <a:picLocks noChangeAspect="1" noChangeArrowheads="1"/>
            </p:cNvPicPr>
            <p:nvPr/>
          </p:nvPicPr>
          <p:blipFill>
            <a:blip r:embed="rId4"/>
            <a:srcRect/>
            <a:stretch>
              <a:fillRect/>
            </a:stretch>
          </p:blipFill>
          <p:spPr bwMode="auto">
            <a:xfrm>
              <a:off x="11314897" y="11860963"/>
              <a:ext cx="12858840" cy="11572956"/>
            </a:xfrm>
            <a:prstGeom prst="rect">
              <a:avLst/>
            </a:prstGeom>
            <a:noFill/>
            <a:ln w="9525">
              <a:noFill/>
              <a:miter lim="800000"/>
              <a:headEnd/>
              <a:tailEnd/>
            </a:ln>
          </p:spPr>
        </p:pic>
        <p:sp>
          <p:nvSpPr>
            <p:cNvPr id="15513" name="Rettangolo 15"/>
            <p:cNvSpPr>
              <a:spLocks noChangeArrowheads="1"/>
            </p:cNvSpPr>
            <p:nvPr/>
          </p:nvSpPr>
          <p:spPr bwMode="auto">
            <a:xfrm>
              <a:off x="13075333" y="11860963"/>
              <a:ext cx="1882902" cy="567370"/>
            </a:xfrm>
            <a:prstGeom prst="rect">
              <a:avLst/>
            </a:prstGeom>
            <a:noFill/>
            <a:ln w="9525">
              <a:noFill/>
              <a:miter lim="800000"/>
              <a:headEnd/>
              <a:tailEnd/>
            </a:ln>
          </p:spPr>
          <p:txBody>
            <a:bodyPr>
              <a:spAutoFit/>
            </a:bodyPr>
            <a:lstStyle/>
            <a:p>
              <a:pPr defTabSz="912813"/>
              <a:r>
                <a:rPr lang="it-IT" sz="2700" b="1">
                  <a:solidFill>
                    <a:srgbClr val="3E3D2D"/>
                  </a:solidFill>
                  <a:cs typeface="Arial" charset="0"/>
                </a:rPr>
                <a:t>Figura 1.</a:t>
              </a:r>
            </a:p>
          </p:txBody>
        </p:sp>
      </p:grpSp>
      <p:sp>
        <p:nvSpPr>
          <p:cNvPr id="15634" name="Rettangolo 24"/>
          <p:cNvSpPr>
            <a:spLocks noChangeArrowheads="1"/>
          </p:cNvSpPr>
          <p:nvPr/>
        </p:nvSpPr>
        <p:spPr bwMode="auto">
          <a:xfrm>
            <a:off x="812800" y="3787775"/>
            <a:ext cx="23504525" cy="4524375"/>
          </a:xfrm>
          <a:prstGeom prst="rect">
            <a:avLst/>
          </a:prstGeom>
          <a:solidFill>
            <a:schemeClr val="accent3">
              <a:lumMod val="20000"/>
              <a:lumOff val="80000"/>
            </a:schemeClr>
          </a:solidFill>
          <a:ln w="9525">
            <a:noFill/>
            <a:miter lim="800000"/>
            <a:headEnd/>
            <a:tailEnd/>
          </a:ln>
        </p:spPr>
        <p:txBody>
          <a:bodyPr>
            <a:spAutoFit/>
          </a:bodyPr>
          <a:lstStyle/>
          <a:p>
            <a:pPr algn="just">
              <a:defRPr/>
            </a:pPr>
            <a:r>
              <a:rPr lang="it-IT" sz="2400" b="1" dirty="0">
                <a:latin typeface="Arial" pitchFamily="34" charset="0"/>
                <a:ea typeface="ＭＳ Ｐゴシック" pitchFamily="-84" charset="-128"/>
                <a:cs typeface="+mn-cs"/>
              </a:rPr>
              <a:t>INTRODUZIONE</a:t>
            </a:r>
            <a:endParaRPr lang="it-IT" sz="2400" dirty="0">
              <a:latin typeface="Arial" pitchFamily="34" charset="0"/>
              <a:ea typeface="ＭＳ Ｐゴシック" pitchFamily="-84" charset="-128"/>
              <a:cs typeface="+mn-cs"/>
            </a:endParaRPr>
          </a:p>
          <a:p>
            <a:pPr algn="just">
              <a:defRPr/>
            </a:pPr>
            <a:r>
              <a:rPr lang="it-IT" sz="2400" dirty="0">
                <a:latin typeface="Arial" pitchFamily="34" charset="0"/>
                <a:ea typeface="ＭＳ Ｐゴシック" pitchFamily="-84" charset="-128"/>
                <a:cs typeface="+mn-cs"/>
              </a:rPr>
              <a:t>Il consumatore postmoderno esprime la propria cultura, definisce la propria identità e valuta i prodotti anche in base al loro valore simbolico e comunicativo (</a:t>
            </a:r>
            <a:r>
              <a:rPr lang="it-IT" sz="2400" dirty="0" err="1">
                <a:latin typeface="Arial" pitchFamily="34" charset="0"/>
                <a:ea typeface="ＭＳ Ｐゴシック" pitchFamily="-84" charset="-128"/>
                <a:cs typeface="+mn-cs"/>
              </a:rPr>
              <a:t>Cicia</a:t>
            </a:r>
            <a:r>
              <a:rPr lang="it-IT" sz="2400" dirty="0">
                <a:latin typeface="Arial" pitchFamily="34" charset="0"/>
                <a:ea typeface="ＭＳ Ｐゴシック" pitchFamily="-84" charset="-128"/>
                <a:cs typeface="+mn-cs"/>
              </a:rPr>
              <a:t> </a:t>
            </a:r>
            <a:r>
              <a:rPr lang="it-IT" sz="2400" dirty="0" err="1">
                <a:latin typeface="Arial" pitchFamily="34" charset="0"/>
                <a:ea typeface="ＭＳ Ｐゴシック" pitchFamily="-84" charset="-128"/>
                <a:cs typeface="+mn-cs"/>
              </a:rPr>
              <a:t>et</a:t>
            </a:r>
            <a:r>
              <a:rPr lang="it-IT" sz="2400" dirty="0">
                <a:latin typeface="Arial" pitchFamily="34" charset="0"/>
                <a:ea typeface="ＭＳ Ｐゴシック" pitchFamily="-84" charset="-128"/>
                <a:cs typeface="+mn-cs"/>
              </a:rPr>
              <a:t> al. 2012). Nasce il bisogno di poter disporre di mezzi e di accedere ad informazioni relative ai processi di produzione e/o di distribuzione, spesso non tangibili (prodotti biologici, del commercio equo e solidale, tracciabilità dei prodotti, ecc.) che gli permettano di valutare il paniere di caratteristiche che identificano il prodotto e la qualità dei beni alimentari consumati (Lancaster, 1971; Aprile M.C., Annunziata A., 2006). In mancanza di altre informazioni, al momento della decisione di acquisto, le etichette diventano un mezzo per acquisire informazioni e guidare le scelte di acquisto; esiste infatti una relazione tra le caratteristiche oggettive in esse apposte e le reazioni dei consumatori (Cavicchi A., 2008; </a:t>
            </a:r>
            <a:r>
              <a:rPr lang="it-IT" sz="2400" dirty="0" err="1">
                <a:latin typeface="Arial" pitchFamily="34" charset="0"/>
                <a:ea typeface="ＭＳ Ｐゴシック" pitchFamily="-84" charset="-128"/>
                <a:cs typeface="+mn-cs"/>
              </a:rPr>
              <a:t>Bialkova</a:t>
            </a:r>
            <a:r>
              <a:rPr lang="it-IT" sz="2400" dirty="0">
                <a:latin typeface="Arial" pitchFamily="34" charset="0"/>
                <a:ea typeface="ＭＳ Ｐゴシック" pitchFamily="-84" charset="-128"/>
                <a:cs typeface="+mn-cs"/>
              </a:rPr>
              <a:t> S., 2010; </a:t>
            </a:r>
            <a:r>
              <a:rPr lang="it-IT" sz="2400" dirty="0" err="1">
                <a:latin typeface="Arial" pitchFamily="34" charset="0"/>
                <a:ea typeface="ＭＳ Ｐゴシック" pitchFamily="-84" charset="-128"/>
                <a:cs typeface="+mn-cs"/>
              </a:rPr>
              <a:t>Grunert</a:t>
            </a:r>
            <a:r>
              <a:rPr lang="it-IT" sz="2400" dirty="0">
                <a:latin typeface="Arial" pitchFamily="34" charset="0"/>
                <a:ea typeface="ＭＳ Ｐゴシック" pitchFamily="-84" charset="-128"/>
                <a:cs typeface="+mn-cs"/>
              </a:rPr>
              <a:t> K., 2011; Di Pasquale J., 2011; Veneziani </a:t>
            </a:r>
            <a:r>
              <a:rPr lang="it-IT" sz="2400" dirty="0" err="1">
                <a:latin typeface="Arial" pitchFamily="34" charset="0"/>
                <a:ea typeface="ＭＳ Ｐゴシック" pitchFamily="-84" charset="-128"/>
                <a:cs typeface="+mn-cs"/>
              </a:rPr>
              <a:t>et</a:t>
            </a:r>
            <a:r>
              <a:rPr lang="it-IT" sz="2400" dirty="0">
                <a:latin typeface="Arial" pitchFamily="34" charset="0"/>
                <a:ea typeface="ＭＳ Ｐゴシック" pitchFamily="-84" charset="-128"/>
                <a:cs typeface="+mn-cs"/>
              </a:rPr>
              <a:t> al., 2012; Vianelli </a:t>
            </a:r>
            <a:r>
              <a:rPr lang="it-IT" sz="2400" dirty="0" err="1">
                <a:latin typeface="Arial" pitchFamily="34" charset="0"/>
                <a:ea typeface="ＭＳ Ｐゴシック" pitchFamily="-84" charset="-128"/>
                <a:cs typeface="+mn-cs"/>
              </a:rPr>
              <a:t>et</a:t>
            </a:r>
            <a:r>
              <a:rPr lang="it-IT" sz="2400" dirty="0">
                <a:latin typeface="Arial" pitchFamily="34" charset="0"/>
                <a:ea typeface="ＭＳ Ｐゴシック" pitchFamily="-84" charset="-128"/>
                <a:cs typeface="+mn-cs"/>
              </a:rPr>
              <a:t> al., 2012, </a:t>
            </a:r>
            <a:r>
              <a:rPr lang="it-IT" sz="2400" dirty="0" err="1">
                <a:latin typeface="Arial" pitchFamily="34" charset="0"/>
                <a:ea typeface="ＭＳ Ｐゴシック" pitchFamily="-84" charset="-128"/>
                <a:cs typeface="+mn-cs"/>
              </a:rPr>
              <a:t>Siriex</a:t>
            </a:r>
            <a:r>
              <a:rPr lang="it-IT" sz="2400" dirty="0">
                <a:latin typeface="Arial" pitchFamily="34" charset="0"/>
                <a:ea typeface="ＭＳ Ｐゴシック" pitchFamily="-84" charset="-128"/>
                <a:cs typeface="+mn-cs"/>
              </a:rPr>
              <a:t> </a:t>
            </a:r>
            <a:r>
              <a:rPr lang="it-IT" sz="2400" dirty="0" err="1">
                <a:latin typeface="Arial" pitchFamily="34" charset="0"/>
                <a:ea typeface="ＭＳ Ｐゴシック" pitchFamily="-84" charset="-128"/>
                <a:cs typeface="+mn-cs"/>
              </a:rPr>
              <a:t>et</a:t>
            </a:r>
            <a:r>
              <a:rPr lang="it-IT" sz="2400" dirty="0">
                <a:latin typeface="Arial" pitchFamily="34" charset="0"/>
                <a:ea typeface="ＭＳ Ｐゴシック" pitchFamily="-84" charset="-128"/>
                <a:cs typeface="+mn-cs"/>
              </a:rPr>
              <a:t> al., 2013). Ogni etichetta è formata da un insieme di caratteristiche (informazioni, colori, forma, …) che veicolano le informazioni sul prodotto; tuttavia, lo spazio a disposizione delle imprese è limitato dall’ampiezza della confezione oltre che dalle regole dettate dalla normativa vigente. Oggi,  nel mercato moderno e globalizzato, questi profili possono essere, in parte superati, grazie alla possibilità di ricorrere ai servizi di Mobile Marketing, come i </a:t>
            </a:r>
            <a:r>
              <a:rPr lang="it-IT" sz="2400" i="1" dirty="0">
                <a:latin typeface="Arial" pitchFamily="34" charset="0"/>
                <a:ea typeface="ＭＳ Ｐゴシック" pitchFamily="-84" charset="-128"/>
                <a:cs typeface="+mn-cs"/>
              </a:rPr>
              <a:t>QR code (</a:t>
            </a:r>
            <a:r>
              <a:rPr lang="it-IT" sz="2400" i="1" dirty="0" err="1">
                <a:latin typeface="Arial" pitchFamily="34" charset="0"/>
                <a:ea typeface="ＭＳ Ｐゴシック" pitchFamily="-84" charset="-128"/>
                <a:cs typeface="+mn-cs"/>
              </a:rPr>
              <a:t>Quickly</a:t>
            </a:r>
            <a:r>
              <a:rPr lang="it-IT" sz="2400" i="1" dirty="0">
                <a:latin typeface="Arial" pitchFamily="34" charset="0"/>
                <a:ea typeface="ＭＳ Ｐゴシック" pitchFamily="-84" charset="-128"/>
                <a:cs typeface="+mn-cs"/>
              </a:rPr>
              <a:t> </a:t>
            </a:r>
            <a:r>
              <a:rPr lang="it-IT" sz="2400" i="1" dirty="0" err="1">
                <a:latin typeface="Arial" pitchFamily="34" charset="0"/>
                <a:ea typeface="ＭＳ Ｐゴシック" pitchFamily="-84" charset="-128"/>
                <a:cs typeface="+mn-cs"/>
              </a:rPr>
              <a:t>Respons</a:t>
            </a:r>
            <a:r>
              <a:rPr lang="it-IT" sz="2400" i="1" dirty="0">
                <a:latin typeface="Arial" pitchFamily="34" charset="0"/>
                <a:ea typeface="ＭＳ Ｐゴシック" pitchFamily="-84" charset="-128"/>
                <a:cs typeface="+mn-cs"/>
              </a:rPr>
              <a:t>)</a:t>
            </a:r>
            <a:r>
              <a:rPr lang="it-IT" sz="2400" dirty="0">
                <a:latin typeface="Arial" pitchFamily="34" charset="0"/>
                <a:ea typeface="ＭＳ Ｐゴシック" pitchFamily="-84" charset="-128"/>
                <a:cs typeface="+mn-cs"/>
              </a:rPr>
              <a:t>, che uniscono la possibilità di fornire informazioni con quella di promuovere e valorizzare il prodotto e/o il marchio. Tale sistema, applicato alle etichette alimentari diventa lo strumento per conoscere tutte quelle informazioni sul prodotto e sull’azienda che non potrebbero trovare posto su una etichetta, (es. tracciabilità, terra di origine, storia del produttore, tecniche di produzione/allevamento/ coltivazione, ecc.).</a:t>
            </a:r>
            <a:endParaRPr lang="it-IT" sz="2400" dirty="0">
              <a:latin typeface="Arial" pitchFamily="34" charset="0"/>
              <a:ea typeface="ＭＳ Ｐゴシック" pitchFamily="-84" charset="-128"/>
              <a:cs typeface="+mn-cs"/>
            </a:endParaRPr>
          </a:p>
        </p:txBody>
      </p:sp>
      <p:sp>
        <p:nvSpPr>
          <p:cNvPr id="2" name="Rettangolo 49"/>
          <p:cNvSpPr>
            <a:spLocks noChangeArrowheads="1"/>
          </p:cNvSpPr>
          <p:nvPr/>
        </p:nvSpPr>
        <p:spPr bwMode="auto">
          <a:xfrm>
            <a:off x="22317075" y="1674813"/>
            <a:ext cx="2879725" cy="1184275"/>
          </a:xfrm>
          <a:prstGeom prst="rect">
            <a:avLst/>
          </a:prstGeom>
          <a:solidFill>
            <a:srgbClr val="FFFF00"/>
          </a:solidFill>
          <a:ln w="9525">
            <a:noFill/>
            <a:miter lim="800000"/>
            <a:headEnd/>
            <a:tailEnd/>
          </a:ln>
        </p:spPr>
        <p:txBody>
          <a:bodyPr>
            <a:spAutoFit/>
          </a:bodyPr>
          <a:lstStyle/>
          <a:p>
            <a:pPr algn="ctr" defTabSz="912813">
              <a:spcBef>
                <a:spcPts val="1800"/>
              </a:spcBef>
            </a:pPr>
            <a:endParaRPr lang="en-US" sz="2800" b="1">
              <a:latin typeface="Arial Black" pitchFamily="34" charset="0"/>
            </a:endParaRPr>
          </a:p>
          <a:p>
            <a:pPr algn="ctr" defTabSz="912813">
              <a:spcBef>
                <a:spcPts val="1800"/>
              </a:spcBef>
            </a:pPr>
            <a:r>
              <a:rPr lang="en-US" sz="2800" b="1">
                <a:latin typeface="Arial Black" pitchFamily="34" charset="0"/>
              </a:rPr>
              <a:t>P039</a:t>
            </a:r>
            <a:endParaRPr lang="it-IT" sz="2800" b="1">
              <a:latin typeface="Arial Black" pitchFamily="34" charset="0"/>
            </a:endParaRPr>
          </a:p>
        </p:txBody>
      </p:sp>
      <p:graphicFrame>
        <p:nvGraphicFramePr>
          <p:cNvPr id="19" name="Tabella 18"/>
          <p:cNvGraphicFramePr>
            <a:graphicFrameLocks noGrp="1"/>
          </p:cNvGraphicFramePr>
          <p:nvPr/>
        </p:nvGraphicFramePr>
        <p:xfrm>
          <a:off x="598488" y="21191538"/>
          <a:ext cx="4483100" cy="4600575"/>
        </p:xfrm>
        <a:graphic>
          <a:graphicData uri="http://schemas.openxmlformats.org/drawingml/2006/table">
            <a:tbl>
              <a:tblPr/>
              <a:tblGrid>
                <a:gridCol w="1241425"/>
                <a:gridCol w="1170305"/>
                <a:gridCol w="1170305"/>
                <a:gridCol w="899795"/>
              </a:tblGrid>
              <a:tr h="418132">
                <a:tc rowSpan="2">
                  <a:txBody>
                    <a:bodyPr/>
                    <a:lstStyle/>
                    <a:p>
                      <a:pPr algn="ctr">
                        <a:lnSpc>
                          <a:spcPct val="115000"/>
                        </a:lnSpc>
                        <a:spcAft>
                          <a:spcPts val="0"/>
                        </a:spcAft>
                      </a:pPr>
                      <a:r>
                        <a:rPr lang="it-IT" sz="1200" b="1" dirty="0">
                          <a:latin typeface="Arial" pitchFamily="34" charset="0"/>
                          <a:ea typeface="Calibri"/>
                          <a:cs typeface="Arial" pitchFamily="34" charset="0"/>
                        </a:rPr>
                        <a:t>Classi di età</a:t>
                      </a:r>
                      <a:endParaRPr lang="it-IT" sz="1100" dirty="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it-IT" sz="1200" b="1">
                          <a:latin typeface="Arial" pitchFamily="34" charset="0"/>
                          <a:ea typeface="Calibri"/>
                          <a:cs typeface="Arial" pitchFamily="34" charset="0"/>
                        </a:rPr>
                        <a:t>Città</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rowSpan="2">
                  <a:txBody>
                    <a:bodyPr/>
                    <a:lstStyle/>
                    <a:p>
                      <a:pPr algn="ctr">
                        <a:lnSpc>
                          <a:spcPct val="115000"/>
                        </a:lnSpc>
                        <a:spcAft>
                          <a:spcPts val="0"/>
                        </a:spcAft>
                      </a:pPr>
                      <a:r>
                        <a:rPr lang="it-IT" sz="1200" b="1">
                          <a:latin typeface="Arial" pitchFamily="34" charset="0"/>
                          <a:ea typeface="Calibri"/>
                          <a:cs typeface="Arial" pitchFamily="34" charset="0"/>
                        </a:rPr>
                        <a:t>%</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396">
                <a:tc vMerge="1">
                  <a:txBody>
                    <a:bodyPr/>
                    <a:lstStyle/>
                    <a:p>
                      <a:endParaRPr lang="it-IT"/>
                    </a:p>
                  </a:txBody>
                  <a:tcPr/>
                </a:tc>
                <a:tc>
                  <a:txBody>
                    <a:bodyPr/>
                    <a:lstStyle/>
                    <a:p>
                      <a:pPr algn="ctr">
                        <a:lnSpc>
                          <a:spcPct val="115000"/>
                        </a:lnSpc>
                        <a:spcAft>
                          <a:spcPts val="0"/>
                        </a:spcAft>
                      </a:pPr>
                      <a:r>
                        <a:rPr lang="it-IT" sz="1200" b="1" dirty="0">
                          <a:latin typeface="Arial" pitchFamily="34" charset="0"/>
                          <a:ea typeface="Calibri"/>
                          <a:cs typeface="Arial" pitchFamily="34" charset="0"/>
                        </a:rPr>
                        <a:t>Milano </a:t>
                      </a:r>
                      <a:endParaRPr lang="it-IT" sz="1100" dirty="0">
                        <a:latin typeface="Arial" pitchFamily="34" charset="0"/>
                        <a:ea typeface="Calibri"/>
                        <a:cs typeface="Arial" pitchFamily="34" charset="0"/>
                      </a:endParaRPr>
                    </a:p>
                    <a:p>
                      <a:pPr algn="ctr">
                        <a:lnSpc>
                          <a:spcPct val="115000"/>
                        </a:lnSpc>
                        <a:spcAft>
                          <a:spcPts val="0"/>
                        </a:spcAft>
                      </a:pPr>
                      <a:r>
                        <a:rPr lang="it-IT" sz="1200" b="1" dirty="0">
                          <a:latin typeface="Arial" pitchFamily="34" charset="0"/>
                          <a:ea typeface="Calibri"/>
                          <a:cs typeface="Arial" pitchFamily="34" charset="0"/>
                        </a:rPr>
                        <a:t>(P</a:t>
                      </a:r>
                      <a:r>
                        <a:rPr lang="it-IT" sz="1200" b="1" baseline="-25000" dirty="0">
                          <a:latin typeface="Arial" pitchFamily="34" charset="0"/>
                          <a:ea typeface="Calibri"/>
                          <a:cs typeface="Arial" pitchFamily="34" charset="0"/>
                        </a:rPr>
                        <a:t>1</a:t>
                      </a:r>
                      <a:r>
                        <a:rPr lang="it-IT" sz="1200" b="1" dirty="0">
                          <a:latin typeface="Arial" pitchFamily="34" charset="0"/>
                          <a:ea typeface="Calibri"/>
                          <a:cs typeface="Arial" pitchFamily="34" charset="0"/>
                        </a:rPr>
                        <a:t> = 1.262.101; n</a:t>
                      </a:r>
                      <a:r>
                        <a:rPr lang="it-IT" sz="1200" b="1" baseline="-25000" dirty="0">
                          <a:latin typeface="Arial" pitchFamily="34" charset="0"/>
                          <a:ea typeface="Calibri"/>
                          <a:cs typeface="Arial" pitchFamily="34" charset="0"/>
                        </a:rPr>
                        <a:t>1 </a:t>
                      </a:r>
                      <a:r>
                        <a:rPr lang="it-IT" sz="1200" b="1" dirty="0">
                          <a:latin typeface="Arial" pitchFamily="34" charset="0"/>
                          <a:ea typeface="Calibri"/>
                          <a:cs typeface="Arial" pitchFamily="34" charset="0"/>
                        </a:rPr>
                        <a:t>= 176)</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b="1" dirty="0">
                          <a:latin typeface="Arial" pitchFamily="34" charset="0"/>
                          <a:ea typeface="Calibri"/>
                          <a:cs typeface="Arial" pitchFamily="34" charset="0"/>
                        </a:rPr>
                        <a:t>Palermo </a:t>
                      </a:r>
                      <a:endParaRPr lang="it-IT" sz="1100" dirty="0">
                        <a:latin typeface="Arial" pitchFamily="34" charset="0"/>
                        <a:ea typeface="Calibri"/>
                        <a:cs typeface="Arial" pitchFamily="34" charset="0"/>
                      </a:endParaRPr>
                    </a:p>
                    <a:p>
                      <a:pPr algn="ctr">
                        <a:lnSpc>
                          <a:spcPct val="115000"/>
                        </a:lnSpc>
                        <a:spcAft>
                          <a:spcPts val="0"/>
                        </a:spcAft>
                      </a:pPr>
                      <a:r>
                        <a:rPr lang="it-IT" sz="1200" b="1" dirty="0">
                          <a:latin typeface="Arial" pitchFamily="34" charset="0"/>
                          <a:ea typeface="Calibri"/>
                          <a:cs typeface="Arial" pitchFamily="34" charset="0"/>
                        </a:rPr>
                        <a:t>(P</a:t>
                      </a:r>
                      <a:r>
                        <a:rPr lang="it-IT" sz="1200" b="1" baseline="-25000" dirty="0">
                          <a:latin typeface="Arial" pitchFamily="34" charset="0"/>
                          <a:ea typeface="Calibri"/>
                          <a:cs typeface="Arial" pitchFamily="34" charset="0"/>
                        </a:rPr>
                        <a:t>2</a:t>
                      </a:r>
                      <a:r>
                        <a:rPr lang="it-IT" sz="1200" b="1" dirty="0">
                          <a:latin typeface="Arial" pitchFamily="34" charset="0"/>
                          <a:ea typeface="Calibri"/>
                          <a:cs typeface="Arial" pitchFamily="34" charset="0"/>
                        </a:rPr>
                        <a:t> = 654.987; n</a:t>
                      </a:r>
                      <a:r>
                        <a:rPr lang="it-IT" sz="1200" b="1" baseline="-25000" dirty="0">
                          <a:latin typeface="Arial" pitchFamily="34" charset="0"/>
                          <a:ea typeface="Calibri"/>
                          <a:cs typeface="Arial" pitchFamily="34" charset="0"/>
                        </a:rPr>
                        <a:t>2 </a:t>
                      </a:r>
                      <a:r>
                        <a:rPr lang="it-IT" sz="1200" b="1" dirty="0">
                          <a:latin typeface="Arial" pitchFamily="34" charset="0"/>
                          <a:ea typeface="Calibri"/>
                          <a:cs typeface="Arial" pitchFamily="34" charset="0"/>
                        </a:rPr>
                        <a:t>= 91)</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it-IT"/>
                    </a:p>
                  </a:txBody>
                  <a:tcPr/>
                </a:tc>
              </a:tr>
              <a:tr h="418132">
                <a:tc>
                  <a:txBody>
                    <a:bodyPr/>
                    <a:lstStyle/>
                    <a:p>
                      <a:pPr algn="ctr">
                        <a:lnSpc>
                          <a:spcPct val="115000"/>
                        </a:lnSpc>
                        <a:spcAft>
                          <a:spcPts val="0"/>
                        </a:spcAft>
                      </a:pPr>
                      <a:r>
                        <a:rPr lang="it-IT" sz="1200">
                          <a:latin typeface="Arial" pitchFamily="34" charset="0"/>
                          <a:ea typeface="Calibri"/>
                          <a:cs typeface="Arial" pitchFamily="34" charset="0"/>
                        </a:rPr>
                        <a:t>20-30</a:t>
                      </a:r>
                      <a:endParaRPr lang="it-IT" sz="110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a:latin typeface="Arial" pitchFamily="34" charset="0"/>
                          <a:ea typeface="Calibri"/>
                          <a:cs typeface="Arial" pitchFamily="34" charset="0"/>
                        </a:rPr>
                        <a:t>15</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8</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8,79</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132">
                <a:tc>
                  <a:txBody>
                    <a:bodyPr/>
                    <a:lstStyle/>
                    <a:p>
                      <a:pPr algn="ctr">
                        <a:lnSpc>
                          <a:spcPct val="115000"/>
                        </a:lnSpc>
                        <a:spcAft>
                          <a:spcPts val="0"/>
                        </a:spcAft>
                      </a:pPr>
                      <a:r>
                        <a:rPr lang="it-IT" sz="1200">
                          <a:latin typeface="Arial" pitchFamily="34" charset="0"/>
                          <a:ea typeface="Calibri"/>
                          <a:cs typeface="Arial" pitchFamily="34" charset="0"/>
                        </a:rPr>
                        <a:t>30-40</a:t>
                      </a:r>
                      <a:endParaRPr lang="it-IT" sz="110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a:latin typeface="Arial" pitchFamily="34" charset="0"/>
                          <a:ea typeface="Calibri"/>
                          <a:cs typeface="Arial" pitchFamily="34" charset="0"/>
                        </a:rPr>
                        <a:t>33</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17</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18,68</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132">
                <a:tc>
                  <a:txBody>
                    <a:bodyPr/>
                    <a:lstStyle/>
                    <a:p>
                      <a:pPr algn="ctr">
                        <a:lnSpc>
                          <a:spcPct val="115000"/>
                        </a:lnSpc>
                        <a:spcAft>
                          <a:spcPts val="0"/>
                        </a:spcAft>
                      </a:pPr>
                      <a:r>
                        <a:rPr lang="it-IT" sz="1200">
                          <a:latin typeface="Arial" pitchFamily="34" charset="0"/>
                          <a:ea typeface="Calibri"/>
                          <a:cs typeface="Arial" pitchFamily="34" charset="0"/>
                        </a:rPr>
                        <a:t>40-50</a:t>
                      </a:r>
                      <a:endParaRPr lang="it-IT" sz="110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a:latin typeface="Arial" pitchFamily="34" charset="0"/>
                          <a:ea typeface="Calibri"/>
                          <a:cs typeface="Arial" pitchFamily="34" charset="0"/>
                        </a:rPr>
                        <a:t>45</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24</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26,37</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132">
                <a:tc>
                  <a:txBody>
                    <a:bodyPr/>
                    <a:lstStyle/>
                    <a:p>
                      <a:pPr algn="ctr">
                        <a:lnSpc>
                          <a:spcPct val="115000"/>
                        </a:lnSpc>
                        <a:spcAft>
                          <a:spcPts val="0"/>
                        </a:spcAft>
                      </a:pPr>
                      <a:r>
                        <a:rPr lang="it-IT" sz="1200">
                          <a:latin typeface="Arial" pitchFamily="34" charset="0"/>
                          <a:ea typeface="Calibri"/>
                          <a:cs typeface="Arial" pitchFamily="34" charset="0"/>
                        </a:rPr>
                        <a:t>50-60</a:t>
                      </a:r>
                      <a:endParaRPr lang="it-IT" sz="110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a:latin typeface="Arial" pitchFamily="34" charset="0"/>
                          <a:ea typeface="Calibri"/>
                          <a:cs typeface="Arial" pitchFamily="34" charset="0"/>
                        </a:rPr>
                        <a:t>41</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21</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23,08</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132">
                <a:tc>
                  <a:txBody>
                    <a:bodyPr/>
                    <a:lstStyle/>
                    <a:p>
                      <a:pPr algn="ctr">
                        <a:lnSpc>
                          <a:spcPct val="115000"/>
                        </a:lnSpc>
                        <a:spcAft>
                          <a:spcPts val="0"/>
                        </a:spcAft>
                      </a:pPr>
                      <a:r>
                        <a:rPr lang="it-IT" sz="1200">
                          <a:latin typeface="Arial" pitchFamily="34" charset="0"/>
                          <a:ea typeface="Calibri"/>
                          <a:cs typeface="Arial" pitchFamily="34" charset="0"/>
                        </a:rPr>
                        <a:t>60-70</a:t>
                      </a:r>
                      <a:endParaRPr lang="it-IT" sz="110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a:latin typeface="Arial" pitchFamily="34" charset="0"/>
                          <a:ea typeface="Calibri"/>
                          <a:cs typeface="Arial" pitchFamily="34" charset="0"/>
                        </a:rPr>
                        <a:t>30</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15</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16,48</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132">
                <a:tc>
                  <a:txBody>
                    <a:bodyPr/>
                    <a:lstStyle/>
                    <a:p>
                      <a:pPr algn="ctr">
                        <a:lnSpc>
                          <a:spcPct val="115000"/>
                        </a:lnSpc>
                        <a:spcAft>
                          <a:spcPts val="0"/>
                        </a:spcAft>
                      </a:pPr>
                      <a:r>
                        <a:rPr lang="it-IT" sz="1200">
                          <a:latin typeface="Arial" pitchFamily="34" charset="0"/>
                          <a:ea typeface="Calibri"/>
                          <a:cs typeface="Arial" pitchFamily="34" charset="0"/>
                        </a:rPr>
                        <a:t>70-80</a:t>
                      </a:r>
                      <a:endParaRPr lang="it-IT" sz="110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a:latin typeface="Arial" pitchFamily="34" charset="0"/>
                          <a:ea typeface="Calibri"/>
                          <a:cs typeface="Arial" pitchFamily="34" charset="0"/>
                        </a:rPr>
                        <a:t>12</a:t>
                      </a:r>
                      <a:endParaRPr lang="it-IT" sz="110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6</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solidFill>
                            <a:srgbClr val="000000"/>
                          </a:solidFill>
                          <a:latin typeface="Arial" pitchFamily="34" charset="0"/>
                          <a:ea typeface="Calibri"/>
                          <a:cs typeface="Arial" pitchFamily="34" charset="0"/>
                        </a:rPr>
                        <a:t>6,59</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132">
                <a:tc>
                  <a:txBody>
                    <a:bodyPr/>
                    <a:lstStyle/>
                    <a:p>
                      <a:pPr algn="ctr">
                        <a:lnSpc>
                          <a:spcPct val="115000"/>
                        </a:lnSpc>
                        <a:spcAft>
                          <a:spcPts val="0"/>
                        </a:spcAft>
                      </a:pPr>
                      <a:r>
                        <a:rPr lang="it-IT" sz="1200" b="1" dirty="0">
                          <a:latin typeface="Arial" pitchFamily="34" charset="0"/>
                          <a:ea typeface="Calibri"/>
                          <a:cs typeface="Arial" pitchFamily="34" charset="0"/>
                        </a:rPr>
                        <a:t>Totale</a:t>
                      </a:r>
                      <a:endParaRPr lang="it-IT" sz="1100" dirty="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b="1" dirty="0">
                          <a:latin typeface="Arial" pitchFamily="34" charset="0"/>
                          <a:ea typeface="Calibri"/>
                          <a:cs typeface="Arial" pitchFamily="34" charset="0"/>
                        </a:rPr>
                        <a:t>176</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b="1" dirty="0">
                          <a:solidFill>
                            <a:srgbClr val="000000"/>
                          </a:solidFill>
                          <a:latin typeface="Arial" pitchFamily="34" charset="0"/>
                          <a:ea typeface="Calibri"/>
                          <a:cs typeface="Arial" pitchFamily="34" charset="0"/>
                        </a:rPr>
                        <a:t>91</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200" b="1" dirty="0">
                          <a:latin typeface="Arial" pitchFamily="34" charset="0"/>
                          <a:ea typeface="Calibri"/>
                          <a:cs typeface="Arial" pitchFamily="34" charset="0"/>
                        </a:rPr>
                        <a:t>100</a:t>
                      </a:r>
                      <a:endParaRPr lang="it-IT" sz="11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0" name="Tabella 19"/>
          <p:cNvGraphicFramePr>
            <a:graphicFrameLocks noGrp="1"/>
          </p:cNvGraphicFramePr>
          <p:nvPr/>
        </p:nvGraphicFramePr>
        <p:xfrm>
          <a:off x="5313363" y="20791488"/>
          <a:ext cx="5357812" cy="5786437"/>
        </p:xfrm>
        <a:graphic>
          <a:graphicData uri="http://schemas.openxmlformats.org/drawingml/2006/table">
            <a:tbl>
              <a:tblPr/>
              <a:tblGrid>
                <a:gridCol w="438263"/>
                <a:gridCol w="3260679"/>
                <a:gridCol w="1658908"/>
              </a:tblGrid>
              <a:tr h="275547">
                <a:tc>
                  <a:txBody>
                    <a:bodyPr/>
                    <a:lstStyle/>
                    <a:p>
                      <a:pPr algn="ctr">
                        <a:lnSpc>
                          <a:spcPct val="115000"/>
                        </a:lnSpc>
                        <a:spcAft>
                          <a:spcPts val="0"/>
                        </a:spcAft>
                      </a:pPr>
                      <a:r>
                        <a:rPr lang="it-IT" sz="1100" b="1" dirty="0">
                          <a:latin typeface="Arial" pitchFamily="34" charset="0"/>
                          <a:ea typeface="Calibri"/>
                          <a:cs typeface="Arial" pitchFamily="34" charset="0"/>
                        </a:rPr>
                        <a:t>N.</a:t>
                      </a:r>
                      <a:endParaRPr lang="it-IT" sz="1050" dirty="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b="1">
                          <a:latin typeface="Arial" pitchFamily="34" charset="0"/>
                          <a:ea typeface="Calibri"/>
                          <a:cs typeface="Arial" pitchFamily="34" charset="0"/>
                        </a:rPr>
                        <a:t>Variabili qualitative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b="1">
                          <a:latin typeface="Arial" pitchFamily="34" charset="0"/>
                          <a:ea typeface="Calibri"/>
                          <a:cs typeface="Arial" pitchFamily="34" charset="0"/>
                        </a:rPr>
                        <a:t>Codifica variabile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Data di scadenza</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DataScadenza</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2</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Ingredienti</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Ingredienti</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3</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Tabelle nutrizionali</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TabelleNutrizionali</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4</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Zona di produzione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ZonaProduzione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5</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Presenza di OGM</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PresenzaOGM</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6</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 da agricoltura biologica</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ProdottoBIO</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7</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 equo e solidale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ProdottoEquoSolidale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8</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 funzionale/probiotico</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ProdottoProbiotico</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9</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Consigli per l'uso e la conservazione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UtilizzoConservazione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10</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Contenuto energetico</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ContenutoCalorie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11</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Prezzo</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Prezzo</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12</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Marca</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Marca</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13</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latin typeface="Arial" pitchFamily="34" charset="0"/>
                          <a:ea typeface="Calibri"/>
                          <a:cs typeface="Arial" pitchFamily="34" charset="0"/>
                        </a:rPr>
                        <a:t>Proprietà nutrizionali</a:t>
                      </a:r>
                      <a:endParaRPr lang="it-IT" sz="105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TabelleNutrizionali</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14</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Paese d'origine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Origine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15</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Tracciabilità</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Tracciabilità</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16</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Certificazione biologica</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CertBIO</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17</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Certificazione di qualità (DOP, IGP, DOC, ecc.)</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CertQualità</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18</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 con metodo tradizionale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ProdottoTradizionale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19</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Prodotto facile da cucinare</a:t>
                      </a:r>
                      <a:endParaRPr lang="it-IT" sz="105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a:latin typeface="Arial" pitchFamily="34" charset="0"/>
                          <a:ea typeface="Calibri"/>
                          <a:cs typeface="Arial" pitchFamily="34" charset="0"/>
                        </a:rPr>
                        <a:t>FacilitáDiPreparazione</a:t>
                      </a:r>
                      <a:endParaRPr lang="it-IT" sz="105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47">
                <a:tc>
                  <a:txBody>
                    <a:bodyPr/>
                    <a:lstStyle/>
                    <a:p>
                      <a:pPr algn="ctr">
                        <a:lnSpc>
                          <a:spcPct val="115000"/>
                        </a:lnSpc>
                        <a:spcAft>
                          <a:spcPts val="0"/>
                        </a:spcAft>
                      </a:pPr>
                      <a:r>
                        <a:rPr lang="it-IT" sz="1100">
                          <a:latin typeface="Arial" pitchFamily="34" charset="0"/>
                          <a:ea typeface="Calibri"/>
                          <a:cs typeface="Arial" pitchFamily="34" charset="0"/>
                        </a:rPr>
                        <a:t>20</a:t>
                      </a:r>
                      <a:endParaRPr lang="it-IT" sz="1050">
                        <a:latin typeface="Arial" pitchFamily="34" charset="0"/>
                        <a:ea typeface="Calibri"/>
                        <a:cs typeface="Arial"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a:latin typeface="Arial" pitchFamily="34" charset="0"/>
                          <a:ea typeface="Calibri"/>
                          <a:cs typeface="Arial" pitchFamily="34" charset="0"/>
                        </a:rPr>
                        <a:t>Informazioni su promozioni</a:t>
                      </a:r>
                      <a:endParaRPr lang="it-IT" sz="105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100" dirty="0" err="1">
                          <a:latin typeface="Arial" pitchFamily="34" charset="0"/>
                          <a:ea typeface="Calibri"/>
                          <a:cs typeface="Arial" pitchFamily="34" charset="0"/>
                        </a:rPr>
                        <a:t>InfoPromozioni</a:t>
                      </a:r>
                      <a:endParaRPr lang="it-IT" sz="1050" dirty="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505" name="Rettangolo 21"/>
          <p:cNvSpPr>
            <a:spLocks noChangeArrowheads="1"/>
          </p:cNvSpPr>
          <p:nvPr/>
        </p:nvSpPr>
        <p:spPr bwMode="auto">
          <a:xfrm>
            <a:off x="420688" y="26916063"/>
            <a:ext cx="7715250" cy="8489950"/>
          </a:xfrm>
          <a:prstGeom prst="rect">
            <a:avLst/>
          </a:prstGeom>
          <a:solidFill>
            <a:srgbClr val="EB6284">
              <a:alpha val="25098"/>
            </a:srgbClr>
          </a:solidFill>
          <a:ln w="9525">
            <a:noFill/>
            <a:miter lim="800000"/>
            <a:headEnd/>
            <a:tailEnd/>
          </a:ln>
        </p:spPr>
        <p:txBody>
          <a:bodyPr>
            <a:spAutoFit/>
          </a:bodyPr>
          <a:lstStyle/>
          <a:p>
            <a:pPr algn="just"/>
            <a:r>
              <a:rPr lang="it-IT" sz="2400" b="1"/>
              <a:t>DISCUSSIONE</a:t>
            </a:r>
            <a:endParaRPr lang="it-IT" sz="2400"/>
          </a:p>
          <a:p>
            <a:pPr algn="just"/>
            <a:r>
              <a:rPr lang="it-IT" sz="2400"/>
              <a:t>Dall'analisi di questo risultato emergono, quindi, quattro </a:t>
            </a:r>
            <a:r>
              <a:rPr lang="it-IT" sz="2400" i="1"/>
              <a:t>Profili</a:t>
            </a:r>
            <a:r>
              <a:rPr lang="it-IT" sz="2400"/>
              <a:t> principali, contraddistinti dalla combinazione delle variazioni dei due </a:t>
            </a:r>
            <a:r>
              <a:rPr lang="it-IT" sz="2400" i="1"/>
              <a:t>fattori</a:t>
            </a:r>
            <a:r>
              <a:rPr lang="it-IT" sz="2400"/>
              <a:t>, da noi cosí definiti (in senso orario sul grafico): </a:t>
            </a:r>
            <a:r>
              <a:rPr lang="it-IT" sz="2400" b="1"/>
              <a:t>Innovative-Extra; Innovative-Base; Traditional-Base</a:t>
            </a:r>
            <a:r>
              <a:rPr lang="it-IT" sz="2400"/>
              <a:t> e </a:t>
            </a:r>
            <a:r>
              <a:rPr lang="it-IT" sz="2400" b="1"/>
              <a:t>Traditional-Extra</a:t>
            </a:r>
            <a:r>
              <a:rPr lang="it-IT" sz="2400"/>
              <a:t>. Da un'analisi più accurata è possibile, anche, individuare, complessivamente ben otto diversi profili di consumatori, ossia: un profilo di tipo Innovative-Extra; due profili di tipo Innovative-Base; un profilo Traditional-Base; tre profili di tipo Traditional-Extra ed infine, un ultimo profilo denominato </a:t>
            </a:r>
            <a:r>
              <a:rPr lang="it-IT" sz="2400" b="1"/>
              <a:t>Prime</a:t>
            </a:r>
            <a:r>
              <a:rPr lang="it-IT" sz="2400"/>
              <a:t>, che identifica i consumatori per i quali sono importanti gli elementi “primari” del prodotto, ossia: la data di scadenza, gli ingredienti, il Paese d’origine e, come elemento nuovo rispetto al passato, il processo di produzione tradizionale. Questo profilo si individua lungo l’asse della Dimensione 2, in cui si è in presenza di una correlazione prossima allo zero (ossia una </a:t>
            </a:r>
            <a:r>
              <a:rPr lang="it-IT" sz="2400" i="1"/>
              <a:t>indipendenza statistica) </a:t>
            </a:r>
            <a:r>
              <a:rPr lang="it-IT" sz="2400"/>
              <a:t> per il fattore </a:t>
            </a:r>
            <a:r>
              <a:rPr lang="it-IT" sz="2400" i="1"/>
              <a:t>Consumer Behavior</a:t>
            </a:r>
            <a:r>
              <a:rPr lang="it-IT" sz="2400"/>
              <a:t>, ciò indica che queste caratteristiche di qualità sono prese in considerazione sempre, qualsiasi sia l’approccio all’acquisto. </a:t>
            </a:r>
          </a:p>
        </p:txBody>
      </p:sp>
      <p:sp>
        <p:nvSpPr>
          <p:cNvPr id="15506" name="Rettangolo 11"/>
          <p:cNvSpPr>
            <a:spLocks noChangeArrowheads="1"/>
          </p:cNvSpPr>
          <p:nvPr/>
        </p:nvSpPr>
        <p:spPr bwMode="auto">
          <a:xfrm>
            <a:off x="5241925" y="20434300"/>
            <a:ext cx="5143500" cy="400050"/>
          </a:xfrm>
          <a:prstGeom prst="rect">
            <a:avLst/>
          </a:prstGeom>
          <a:noFill/>
          <a:ln w="9525">
            <a:noFill/>
            <a:miter lim="800000"/>
            <a:headEnd/>
            <a:tailEnd/>
          </a:ln>
        </p:spPr>
        <p:txBody>
          <a:bodyPr>
            <a:spAutoFit/>
          </a:bodyPr>
          <a:lstStyle/>
          <a:p>
            <a:pPr defTabSz="912813"/>
            <a:r>
              <a:rPr lang="it-IT" sz="2000" b="1">
                <a:solidFill>
                  <a:srgbClr val="3E3D2D"/>
                </a:solidFill>
                <a:cs typeface="Arial" charset="0"/>
              </a:rPr>
              <a:t>Tabella 2. Variabili qualitative</a:t>
            </a:r>
          </a:p>
        </p:txBody>
      </p:sp>
      <p:sp>
        <p:nvSpPr>
          <p:cNvPr id="15507" name="Rettangolo 11"/>
          <p:cNvSpPr>
            <a:spLocks noChangeArrowheads="1"/>
          </p:cNvSpPr>
          <p:nvPr/>
        </p:nvSpPr>
        <p:spPr bwMode="auto">
          <a:xfrm>
            <a:off x="455613" y="20512088"/>
            <a:ext cx="4643437" cy="701675"/>
          </a:xfrm>
          <a:prstGeom prst="rect">
            <a:avLst/>
          </a:prstGeom>
          <a:noFill/>
          <a:ln w="9525">
            <a:noFill/>
            <a:miter lim="800000"/>
            <a:headEnd/>
            <a:tailEnd/>
          </a:ln>
        </p:spPr>
        <p:txBody>
          <a:bodyPr>
            <a:spAutoFit/>
          </a:bodyPr>
          <a:lstStyle/>
          <a:p>
            <a:pPr defTabSz="912813"/>
            <a:r>
              <a:rPr lang="it-IT" sz="2000" b="1">
                <a:solidFill>
                  <a:srgbClr val="3E3D2D"/>
                </a:solidFill>
                <a:cs typeface="Arial" charset="0"/>
              </a:rPr>
              <a:t>Tabella 1. Dimensione campionaria per città e classi di età</a:t>
            </a:r>
          </a:p>
        </p:txBody>
      </p:sp>
      <p:sp>
        <p:nvSpPr>
          <p:cNvPr id="14" name="Rettangolo 13"/>
          <p:cNvSpPr/>
          <p:nvPr/>
        </p:nvSpPr>
        <p:spPr>
          <a:xfrm>
            <a:off x="10814050" y="21577300"/>
            <a:ext cx="13789025" cy="4838700"/>
          </a:xfrm>
          <a:prstGeom prst="rect">
            <a:avLst/>
          </a:prstGeom>
          <a:solidFill>
            <a:schemeClr val="accent1">
              <a:lumMod val="20000"/>
              <a:lumOff val="80000"/>
            </a:schemeClr>
          </a:solidFill>
        </p:spPr>
        <p:txBody>
          <a:bodyPr>
            <a:spAutoFit/>
          </a:bodyPr>
          <a:lstStyle/>
          <a:p>
            <a:pPr algn="just"/>
            <a:r>
              <a:rPr lang="it-IT" sz="2400" b="1"/>
              <a:t>RISULTATI</a:t>
            </a:r>
            <a:endParaRPr lang="it-IT" sz="2400"/>
          </a:p>
          <a:p>
            <a:pPr algn="just"/>
            <a:r>
              <a:rPr lang="it-IT" sz="2400"/>
              <a:t>L'applicazione del Multidimensional Scaling ha permesso di ottenere una rappresentazione grafica dei risultati su un piano geometrico contraddistinto da due dimensioni principali, Dimensione 1 e Dimensione 2 (Fig. 1). Nella prima Dimensione è possibile individuare due gruppi di consumatori, rispettivamente alla destra ed alla sinistra dello zero, nei due assi. Analogamente, anche nella Dimensione 2, possono essere individuati altri due gruppi, rispettivamente nella parte superiore ed in quella inferiore rispetto all'asse passante per il punto zero. Se si osservano le variabili raggruppate all'interno di ciascuno dei quattro riquadri è possibile comprendere che le due Dimensioni principali (fattori) sono risultate, rispettivamente, </a:t>
            </a:r>
            <a:r>
              <a:rPr lang="it-IT" sz="2400" b="1"/>
              <a:t>(1) la  ricerca della qualità perepita o </a:t>
            </a:r>
            <a:r>
              <a:rPr lang="it-IT" sz="2400" b="1" i="1"/>
              <a:t>Product Quality</a:t>
            </a:r>
            <a:r>
              <a:rPr lang="it-IT" sz="2400" b="1"/>
              <a:t> </a:t>
            </a:r>
            <a:r>
              <a:rPr lang="it-IT" sz="2400"/>
              <a:t>(Dim. 1), che varia progressivamente da </a:t>
            </a:r>
            <a:r>
              <a:rPr lang="it-IT" sz="2400" i="1"/>
              <a:t>Extra</a:t>
            </a:r>
            <a:r>
              <a:rPr lang="it-IT" sz="2400"/>
              <a:t> a </a:t>
            </a:r>
            <a:r>
              <a:rPr lang="it-IT" sz="2400" i="1"/>
              <a:t>Base</a:t>
            </a:r>
            <a:r>
              <a:rPr lang="it-IT" sz="2400"/>
              <a:t> (da sinistra verso destra) e </a:t>
            </a:r>
            <a:r>
              <a:rPr lang="it-IT" sz="2400" b="1"/>
              <a:t>(2)</a:t>
            </a:r>
            <a:r>
              <a:rPr lang="it-IT" sz="2400"/>
              <a:t> </a:t>
            </a:r>
            <a:r>
              <a:rPr lang="it-IT" sz="2400" b="1"/>
              <a:t>l'approccio all'acquisto</a:t>
            </a:r>
            <a:r>
              <a:rPr lang="it-IT" sz="2400" b="1" i="1"/>
              <a:t>, </a:t>
            </a:r>
            <a:r>
              <a:rPr lang="it-IT" sz="2400" b="1"/>
              <a:t>o </a:t>
            </a:r>
            <a:r>
              <a:rPr lang="it-IT" sz="2400" b="1" i="1"/>
              <a:t>Consumer Behavior</a:t>
            </a:r>
            <a:r>
              <a:rPr lang="it-IT" sz="2400" b="1"/>
              <a:t> </a:t>
            </a:r>
            <a:r>
              <a:rPr lang="it-IT" sz="2400"/>
              <a:t>(Dim. 2) che varia da </a:t>
            </a:r>
            <a:r>
              <a:rPr lang="it-IT" sz="2400" i="1"/>
              <a:t>Estremamente</a:t>
            </a:r>
            <a:r>
              <a:rPr lang="it-IT" sz="2400"/>
              <a:t> </a:t>
            </a:r>
            <a:r>
              <a:rPr lang="it-IT" sz="2400" i="1"/>
              <a:t>Innovativo</a:t>
            </a:r>
            <a:r>
              <a:rPr lang="it-IT" sz="2400"/>
              <a:t> ad uno tipicamente </a:t>
            </a:r>
            <a:r>
              <a:rPr lang="it-IT" sz="2400" i="1"/>
              <a:t>Tradizionale </a:t>
            </a:r>
            <a:r>
              <a:rPr lang="it-IT" sz="2400"/>
              <a:t>(dall’alto verso il basso)</a:t>
            </a:r>
            <a:r>
              <a:rPr lang="it-IT" sz="2400" i="1"/>
              <a:t>.</a:t>
            </a:r>
            <a:r>
              <a:rPr lang="it-IT" sz="2400"/>
              <a:t> Ciò sta ad indicare che i consumatori intervistati si sono differenziati sulla base della variazione di questi due elementi (fattori) principali. </a:t>
            </a:r>
          </a:p>
        </p:txBody>
      </p:sp>
      <p:sp>
        <p:nvSpPr>
          <p:cNvPr id="15509" name="Rettangolo 14"/>
          <p:cNvSpPr>
            <a:spLocks noChangeArrowheads="1"/>
          </p:cNvSpPr>
          <p:nvPr/>
        </p:nvSpPr>
        <p:spPr bwMode="auto">
          <a:xfrm>
            <a:off x="812800" y="10360025"/>
            <a:ext cx="12003088" cy="10074275"/>
          </a:xfrm>
          <a:prstGeom prst="rect">
            <a:avLst/>
          </a:prstGeom>
          <a:solidFill>
            <a:schemeClr val="bg2"/>
          </a:solidFill>
          <a:ln w="9525">
            <a:noFill/>
            <a:miter lim="800000"/>
            <a:headEnd/>
            <a:tailEnd/>
          </a:ln>
        </p:spPr>
        <p:txBody>
          <a:bodyPr>
            <a:spAutoFit/>
          </a:bodyPr>
          <a:lstStyle/>
          <a:p>
            <a:pPr algn="just"/>
            <a:r>
              <a:rPr lang="it-IT" sz="2400" b="1"/>
              <a:t>MATERIALI E METODI</a:t>
            </a:r>
            <a:endParaRPr lang="it-IT" sz="2400"/>
          </a:p>
          <a:p>
            <a:pPr algn="just"/>
            <a:r>
              <a:rPr lang="it-IT" sz="2400"/>
              <a:t>Sono stati individuati due Capoluoghi italiani, sulla base della suddivisione ISTAT del Paese (ISTAT, 2012), rappresentativi del nord e del sud: Milano (1) e Palermo (2). Considerata la numerosità della Popolazione residente, in totale, nelle due città, pari a N = 1.917.088 (dove N</a:t>
            </a:r>
            <a:r>
              <a:rPr lang="it-IT" sz="2400" baseline="-25000"/>
              <a:t>1</a:t>
            </a:r>
            <a:r>
              <a:rPr lang="it-IT" sz="2400"/>
              <a:t> = 1.262.101 ed N</a:t>
            </a:r>
            <a:r>
              <a:rPr lang="it-IT" sz="2400" baseline="-25000"/>
              <a:t>2</a:t>
            </a:r>
            <a:r>
              <a:rPr lang="it-IT" sz="2400"/>
              <a:t> = 654.987) (ISTAT, 2012), è stato estratto, mediante schema di campionamento </a:t>
            </a:r>
            <a:r>
              <a:rPr lang="it-IT" sz="2400" i="1"/>
              <a:t>stratificato-proporzionale</a:t>
            </a:r>
            <a:r>
              <a:rPr lang="it-IT" sz="2400"/>
              <a:t> (con estrazione casuale delle unità da ogni Strato), un campione di consumatori pari ad n = 267, con p = 95% ed ε = 7%, (n</a:t>
            </a:r>
            <a:r>
              <a:rPr lang="it-IT" sz="2400" baseline="-25000"/>
              <a:t>1</a:t>
            </a:r>
            <a:r>
              <a:rPr lang="it-IT" sz="2400"/>
              <a:t> = 176 ed n</a:t>
            </a:r>
            <a:r>
              <a:rPr lang="it-IT" sz="2400" baseline="-25000"/>
              <a:t>2</a:t>
            </a:r>
            <a:r>
              <a:rPr lang="it-IT" sz="2400"/>
              <a:t> = 91) con età compresa tra i 20 e gli 80 anni (Tab. 1). </a:t>
            </a:r>
          </a:p>
          <a:p>
            <a:pPr algn="just"/>
            <a:r>
              <a:rPr lang="it-IT" sz="2400"/>
              <a:t>Le unità del campione sono state estratte utilizzando gli elenchi telefonici delle due città prese in considerazione per l'indagine, garantendo l'omogeneità tra i due sub-campioni (relativi a ciascuna città), rispetto alle classi di età dei rispondenti. Le interviste, telefoniche, sono state effettuate mediante l'uso di un questionario, contenente, nella prima parte, domande sulle caratteristiche socio-demografiche dei consumatori intervistati. Nella seconda parte del questionario si richiedeva di attribuire un punteggio da 1 (min) a 10 (max) alle 20 variabili qualitative prescelte per l'indagine (Tab. 2), rappresentative delle informazioni possibilmente riportabili sulle etichette dei prodotti alimentari, sulla base dell’importanza soggettiva attribuita a ciascuna di esse. </a:t>
            </a:r>
          </a:p>
          <a:p>
            <a:pPr algn="just"/>
            <a:r>
              <a:rPr lang="it-IT" sz="2400"/>
              <a:t>I punteggi ottenuti, sono stati elaborati mediante la tecnica statistica del Multidimensional Scaling (Metodo: ALSCAL, distanza Euclidea; Software statistico: SPSS v.21).  Tale tecnica, di tipo esplorativo, crea </a:t>
            </a:r>
            <a:r>
              <a:rPr lang="it-IT" sz="2400" i="1"/>
              <a:t>misure</a:t>
            </a:r>
            <a:r>
              <a:rPr lang="it-IT" sz="2400"/>
              <a:t> dai dati elaborati, attribuendo alle osservazioni posizioni specifiche in uno spazio geometrico </a:t>
            </a:r>
            <a:r>
              <a:rPr lang="it-IT" sz="2400" i="1"/>
              <a:t>concettuale</a:t>
            </a:r>
            <a:r>
              <a:rPr lang="it-IT" sz="2400"/>
              <a:t> ridotto, basandosi sulla </a:t>
            </a:r>
            <a:r>
              <a:rPr lang="it-IT" sz="2400" i="1"/>
              <a:t>similarità</a:t>
            </a:r>
            <a:r>
              <a:rPr lang="it-IT" sz="2400"/>
              <a:t> tra gli oggetti (</a:t>
            </a:r>
            <a:r>
              <a:rPr lang="it-IT" sz="2400">
                <a:solidFill>
                  <a:srgbClr val="3E3D2D"/>
                </a:solidFill>
              </a:rPr>
              <a:t>Takane T. et al. 1977)</a:t>
            </a:r>
            <a:r>
              <a:rPr lang="it-IT" sz="2400"/>
              <a:t>, nel nostro caso tra i punteggi. In tal modo è stato possibile ottenere una rappresentazione grafica dei diversi profili di consumatori emersi sulla base dell'importanza (punteggi) attribuita a ciascuna variabile considerata. Inoltre è stato possibile raggruppare tali variabili/caratteristiche in base alle distanze ottenute sul piano, evidenziando caratteristiche tra loro correlate (direttamente o inversamente).</a:t>
            </a:r>
          </a:p>
        </p:txBody>
      </p:sp>
      <p:sp>
        <p:nvSpPr>
          <p:cNvPr id="15510" name="CasellaDiTesto 24"/>
          <p:cNvSpPr txBox="1">
            <a:spLocks noChangeArrowheads="1"/>
          </p:cNvSpPr>
          <p:nvPr/>
        </p:nvSpPr>
        <p:spPr bwMode="auto">
          <a:xfrm>
            <a:off x="16556038" y="3216275"/>
            <a:ext cx="7975600" cy="307975"/>
          </a:xfrm>
          <a:prstGeom prst="rect">
            <a:avLst/>
          </a:prstGeom>
          <a:noFill/>
          <a:ln w="9525">
            <a:noFill/>
            <a:miter lim="800000"/>
            <a:headEnd/>
            <a:tailEnd/>
          </a:ln>
        </p:spPr>
        <p:txBody>
          <a:bodyPr wrap="none">
            <a:spAutoFit/>
          </a:bodyPr>
          <a:lstStyle/>
          <a:p>
            <a:r>
              <a:rPr lang="it-IT" sz="1400" b="1"/>
              <a:t>Key-words:</a:t>
            </a:r>
            <a:r>
              <a:rPr lang="it-IT" sz="1400"/>
              <a:t> QR Code, Tracciabilità, Scaling Multidimensionale, Comportamento del consumatore.</a:t>
            </a:r>
          </a:p>
        </p:txBody>
      </p:sp>
      <p:pic>
        <p:nvPicPr>
          <p:cNvPr id="15511" name="Picture 2"/>
          <p:cNvPicPr>
            <a:picLocks noChangeAspect="1" noChangeArrowheads="1"/>
          </p:cNvPicPr>
          <p:nvPr/>
        </p:nvPicPr>
        <p:blipFill>
          <a:blip r:embed="rId5"/>
          <a:srcRect/>
          <a:stretch>
            <a:fillRect/>
          </a:stretch>
        </p:blipFill>
        <p:spPr bwMode="auto">
          <a:xfrm>
            <a:off x="792163" y="1370013"/>
            <a:ext cx="223202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666</TotalTime>
  <Words>1719</Words>
  <Application>Microsoft Office PowerPoint</Application>
  <PresentationFormat>Personalizzato</PresentationFormat>
  <Paragraphs>136</Paragraphs>
  <Slides>1</Slides>
  <Notes>1</Notes>
  <HiddenSlides>0</HiddenSlides>
  <MMClips>0</MMClips>
  <ScaleCrop>false</ScaleCrop>
  <HeadingPairs>
    <vt:vector size="6" baseType="variant">
      <vt:variant>
        <vt:lpstr>Caratteri utilizzati</vt:lpstr>
      </vt:variant>
      <vt:variant>
        <vt:i4>4</vt:i4>
      </vt:variant>
      <vt:variant>
        <vt:lpstr>Modello struttura</vt:lpstr>
      </vt:variant>
      <vt:variant>
        <vt:i4>1</vt:i4>
      </vt:variant>
      <vt:variant>
        <vt:lpstr>Titoli diapositive</vt:lpstr>
      </vt:variant>
      <vt:variant>
        <vt:i4>1</vt:i4>
      </vt:variant>
    </vt:vector>
  </HeadingPairs>
  <TitlesOfParts>
    <vt:vector size="6" baseType="lpstr">
      <vt:lpstr>Arial</vt:lpstr>
      <vt:lpstr>ＭＳ Ｐゴシック</vt:lpstr>
      <vt:lpstr>Calibri</vt:lpstr>
      <vt:lpstr>Arial Black</vt:lpstr>
      <vt:lpstr>Tema di Office</vt:lpstr>
      <vt:lpstr>Diapositiva 1</vt:lpstr>
    </vt:vector>
  </TitlesOfParts>
  <Company>Truttlee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valutazione di alcune caratteristiche del prodotto vino come indicatori di qualità mediante la Cluster Analysis</dc:title>
  <dc:creator>Chironi s.</dc:creator>
  <cp:lastModifiedBy>Dott. Altamore</cp:lastModifiedBy>
  <cp:revision>97</cp:revision>
  <dcterms:created xsi:type="dcterms:W3CDTF">2008-05-05T08:57:58Z</dcterms:created>
  <dcterms:modified xsi:type="dcterms:W3CDTF">2014-05-19T10:23:09Z</dcterms:modified>
</cp:coreProperties>
</file>