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68" r:id="rId15"/>
    <p:sldId id="269" r:id="rId16"/>
    <p:sldId id="270" r:id="rId1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83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57d2e5e327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57d2e5e327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58ccaea243_1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358ccaea243_1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58f421c458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358f421c458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58f421c458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358f421c458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358f421c458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358f421c458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35772921132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35772921132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577292113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3577292113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5772921132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5772921132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579009146b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3579009146b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579009146b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579009146b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357d2e5e32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357d2e5e32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5bc115d43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5bc115d43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5bc115d431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35bc115d431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57d2e5e327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57d2e5e327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51/0004-6361/202243940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ui.adsabs.harvard.edu/link_gateway/2013ApJS..209...31P/doi:10.1088/0067-0049/209/2/31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51/0004-6361/202244367" TargetMode="External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ui.adsabs.harvard.edu/link_gateway/2018arXiv181203135B/doi:10.48550/arXiv.1812.03135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iopscience.iop.org/article/10.3847/1538-4365/acb684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rubinobservatory.org/news/rubin-first-look/rubin-party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time-allocation.noirlab.edu/#/proposal/details/2019A-0101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.png"/><Relationship Id="rId7" Type="http://schemas.openxmlformats.org/officeDocument/2006/relationships/hyperlink" Target="https://usdf-maf.slac.stanford.edu/?runId=2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noirlab.edu/science/programs/ctio/filters/Dark-Energy-Camera" TargetMode="External"/><Relationship Id="rId5" Type="http://schemas.openxmlformats.org/officeDocument/2006/relationships/image" Target="../media/image5.png"/><Relationship Id="rId4" Type="http://schemas.openxmlformats.org/officeDocument/2006/relationships/hyperlink" Target="https://docushare.lsstcorp.org/docushare/dsweb/Get/Document-5462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70575" y="349075"/>
            <a:ext cx="8520600" cy="1624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000" b="1">
                <a:solidFill>
                  <a:schemeClr val="accent5"/>
                </a:solidFill>
                <a:highlight>
                  <a:srgbClr val="FFFFFF"/>
                </a:highlight>
              </a:rPr>
              <a:t>Preparing for Rubin LSST with DECam Data: Mapping Stellar Populations in</a:t>
            </a:r>
            <a:endParaRPr sz="3000" b="1">
              <a:solidFill>
                <a:schemeClr val="accent5"/>
              </a:solidFill>
              <a:highlight>
                <a:srgbClr val="FFFFFF"/>
              </a:highlight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000" b="1">
                <a:solidFill>
                  <a:schemeClr val="accent5"/>
                </a:solidFill>
                <a:highlight>
                  <a:srgbClr val="FFFFFF"/>
                </a:highlight>
              </a:rPr>
              <a:t>the Carina Nebula</a:t>
            </a:r>
            <a:endParaRPr sz="3000" b="1">
              <a:solidFill>
                <a:schemeClr val="accent5"/>
              </a:solidFill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370450" y="1824900"/>
            <a:ext cx="83919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 b="1">
                <a:solidFill>
                  <a:schemeClr val="dk2"/>
                </a:solidFill>
              </a:rPr>
              <a:t>Author:</a:t>
            </a:r>
            <a:endParaRPr sz="1500" b="1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 b="1">
                <a:solidFill>
                  <a:schemeClr val="accent5"/>
                </a:solidFill>
              </a:rPr>
              <a:t>Alessandro Salvatore Tramuto</a:t>
            </a:r>
            <a:r>
              <a:rPr lang="it" sz="1500">
                <a:solidFill>
                  <a:schemeClr val="accent5"/>
                </a:solidFill>
              </a:rPr>
              <a:t> </a:t>
            </a:r>
            <a:r>
              <a:rPr lang="it" sz="1500">
                <a:solidFill>
                  <a:schemeClr val="dk2"/>
                </a:solidFill>
              </a:rPr>
              <a:t>(University of Palermo-UNIPA; INAF-OAPa; Rubin LSST TVS-SC)</a:t>
            </a:r>
            <a:endParaRPr sz="15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chemeClr val="dk2"/>
              </a:solidFill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370450" y="2569850"/>
            <a:ext cx="85206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b="1">
                <a:solidFill>
                  <a:schemeClr val="dk2"/>
                </a:solidFill>
              </a:rPr>
              <a:t>Co-Authors:</a:t>
            </a:r>
            <a:endParaRPr b="1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b="1">
                <a:solidFill>
                  <a:schemeClr val="accent5"/>
                </a:solidFill>
              </a:rPr>
              <a:t>Rosaria (Sara) Bonito</a:t>
            </a:r>
            <a:r>
              <a:rPr lang="it">
                <a:solidFill>
                  <a:schemeClr val="dk2"/>
                </a:solidFill>
              </a:rPr>
              <a:t> (INAF-OAPa, Italy; Rubin LSST TVS-SC)</a:t>
            </a: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b="1">
                <a:solidFill>
                  <a:schemeClr val="accent5"/>
                </a:solidFill>
              </a:rPr>
              <a:t>Laura Venuti</a:t>
            </a:r>
            <a:r>
              <a:rPr lang="it">
                <a:solidFill>
                  <a:schemeClr val="dk2"/>
                </a:solidFill>
              </a:rPr>
              <a:t> (SETI Institute, California, USA; Rubin LSST TVS-SC)</a:t>
            </a: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b="1">
                <a:solidFill>
                  <a:schemeClr val="accent5"/>
                </a:solidFill>
              </a:rPr>
              <a:t>Costanza Argiroffi</a:t>
            </a:r>
            <a:r>
              <a:rPr lang="it">
                <a:solidFill>
                  <a:schemeClr val="dk2"/>
                </a:solidFill>
              </a:rPr>
              <a:t> (University of Palermo-UNIPA; INAF-OAPa)</a:t>
            </a: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b="1">
                <a:solidFill>
                  <a:schemeClr val="accent5"/>
                </a:solidFill>
              </a:rPr>
              <a:t>Marco Miceli</a:t>
            </a:r>
            <a:r>
              <a:rPr lang="it">
                <a:solidFill>
                  <a:schemeClr val="accent5"/>
                </a:solidFill>
              </a:rPr>
              <a:t> </a:t>
            </a:r>
            <a:r>
              <a:rPr lang="it">
                <a:solidFill>
                  <a:schemeClr val="dk2"/>
                </a:solidFill>
              </a:rPr>
              <a:t>(University of Palermo-UNIPA; INAF-OAPa)</a:t>
            </a:r>
            <a:endParaRPr>
              <a:solidFill>
                <a:schemeClr val="accent5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b="1">
                <a:solidFill>
                  <a:schemeClr val="accent5"/>
                </a:solidFill>
              </a:rPr>
              <a:t>Patrick Hartigan</a:t>
            </a:r>
            <a:r>
              <a:rPr lang="it">
                <a:solidFill>
                  <a:schemeClr val="dk2"/>
                </a:solidFill>
              </a:rPr>
              <a:t> (Rice University, Houston, TX; Rubin LSST TVS-SC)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70575" y="4339125"/>
            <a:ext cx="43146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>
                <a:solidFill>
                  <a:schemeClr val="dk2"/>
                </a:solidFill>
              </a:rPr>
              <a:t>Shaping the Future of Time-Domain Astronomy with LSST (May 19-23, 2025)</a:t>
            </a:r>
            <a:endParaRPr sz="1600">
              <a:solidFill>
                <a:schemeClr val="dk2"/>
              </a:solidFill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 rotWithShape="1">
          <a:blip r:embed="rId3">
            <a:alphaModFix/>
          </a:blip>
          <a:srcRect l="27771" t="8164"/>
          <a:stretch/>
        </p:blipFill>
        <p:spPr>
          <a:xfrm>
            <a:off x="6032675" y="4280800"/>
            <a:ext cx="2981375" cy="793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 rotWithShape="1">
          <a:blip r:embed="rId4">
            <a:alphaModFix/>
          </a:blip>
          <a:srcRect l="17122" t="18357" r="16918" b="20715"/>
          <a:stretch/>
        </p:blipFill>
        <p:spPr>
          <a:xfrm>
            <a:off x="4513080" y="4339125"/>
            <a:ext cx="1519596" cy="735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2"/>
          <p:cNvSpPr txBox="1">
            <a:spLocks noGrp="1"/>
          </p:cNvSpPr>
          <p:nvPr>
            <p:ph type="title"/>
          </p:nvPr>
        </p:nvSpPr>
        <p:spPr>
          <a:xfrm>
            <a:off x="102600" y="61025"/>
            <a:ext cx="8938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t" sz="2420" b="1">
                <a:solidFill>
                  <a:schemeClr val="accent5"/>
                </a:solidFill>
              </a:rPr>
              <a:t>Characterization of the time-averaged photometric catalog </a:t>
            </a:r>
            <a:endParaRPr sz="2420" b="1">
              <a:solidFill>
                <a:schemeClr val="accent5"/>
              </a:solidFill>
            </a:endParaRPr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1"/>
          </p:nvPr>
        </p:nvSpPr>
        <p:spPr>
          <a:xfrm>
            <a:off x="235500" y="737725"/>
            <a:ext cx="7199100" cy="422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We analyzed accuracy and properties of the catalog for </a:t>
            </a:r>
            <a:r>
              <a:rPr lang="it" sz="1700" b="1">
                <a:solidFill>
                  <a:schemeClr val="accent5"/>
                </a:solidFill>
              </a:rPr>
              <a:t>10ms</a:t>
            </a:r>
            <a:endParaRPr sz="1700" b="1">
              <a:solidFill>
                <a:schemeClr val="accent5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it" sz="1700" b="1">
                <a:solidFill>
                  <a:schemeClr val="accent5"/>
                </a:solidFill>
              </a:rPr>
              <a:t>Photometric cross-match</a:t>
            </a:r>
            <a:r>
              <a:rPr lang="it" sz="1700"/>
              <a:t> with:</a:t>
            </a:r>
            <a:endParaRPr sz="1700"/>
          </a:p>
          <a:p>
            <a:pPr marL="457200" lvl="0" indent="-336550" algn="l" rtl="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SzPts val="1700"/>
              <a:buChar char="●"/>
            </a:pPr>
            <a:r>
              <a:rPr lang="it" sz="1700" b="1"/>
              <a:t>Gaia DR3</a:t>
            </a:r>
            <a:r>
              <a:rPr lang="it" sz="1700"/>
              <a:t> (</a:t>
            </a:r>
            <a:r>
              <a:rPr lang="it" sz="1700" u="sng">
                <a:solidFill>
                  <a:schemeClr val="hlink"/>
                </a:solidFill>
                <a:hlinkClick r:id="rId3"/>
              </a:rPr>
              <a:t>Vallenari et al. 2022</a:t>
            </a:r>
            <a:r>
              <a:rPr lang="it" sz="1700"/>
              <a:t>), for astrometric precision</a:t>
            </a:r>
            <a:endParaRPr sz="1700"/>
          </a:p>
          <a:p>
            <a:pPr marL="914400" lvl="1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it" sz="1700" b="1"/>
              <a:t>16.4k matches</a:t>
            </a:r>
            <a:r>
              <a:rPr lang="it" sz="1700"/>
              <a:t> out of the </a:t>
            </a:r>
            <a:r>
              <a:rPr lang="it" sz="1700" b="1"/>
              <a:t>18.7k DECam bright sources</a:t>
            </a:r>
            <a:r>
              <a:rPr lang="it" sz="1700"/>
              <a:t> (10ms)</a:t>
            </a:r>
            <a:endParaRPr sz="1700"/>
          </a:p>
          <a:p>
            <a:pPr marL="457200" lvl="0" indent="-3365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it" sz="1700" b="1"/>
              <a:t>MYStIX</a:t>
            </a:r>
            <a:r>
              <a:rPr lang="it" sz="1700"/>
              <a:t> (</a:t>
            </a:r>
            <a:r>
              <a:rPr lang="it" sz="1700" u="sng">
                <a:solidFill>
                  <a:schemeClr val="hlink"/>
                </a:solidFill>
                <a:hlinkClick r:id="rId4"/>
              </a:rPr>
              <a:t>Povich et al. 2013</a:t>
            </a:r>
            <a:r>
              <a:rPr lang="it" sz="1700"/>
              <a:t>), to mark Young Stellar Objects (YSO) </a:t>
            </a:r>
            <a:endParaRPr sz="1700"/>
          </a:p>
          <a:p>
            <a:pPr marL="914400" lvl="1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it" sz="1700" b="1"/>
              <a:t>&gt;230 YSOs candidates</a:t>
            </a:r>
            <a:r>
              <a:rPr lang="it" sz="1700"/>
              <a:t> matching with                            </a:t>
            </a:r>
            <a:r>
              <a:rPr lang="it" sz="1700" b="1"/>
              <a:t>DECam bright sources</a:t>
            </a:r>
            <a:r>
              <a:rPr lang="it" sz="1700"/>
              <a:t> (10 and 100ms)</a:t>
            </a:r>
            <a:endParaRPr sz="1700"/>
          </a:p>
          <a:p>
            <a:pPr marL="45720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it" sz="1700"/>
              <a:t>We also found </a:t>
            </a:r>
            <a:r>
              <a:rPr lang="it" sz="1700" b="1"/>
              <a:t>&gt;250</a:t>
            </a:r>
            <a:r>
              <a:rPr lang="it" sz="1700"/>
              <a:t> </a:t>
            </a:r>
            <a:r>
              <a:rPr lang="it" sz="1700" b="1"/>
              <a:t>more YSOs candidates</a:t>
            </a:r>
            <a:r>
              <a:rPr lang="it" sz="1700"/>
              <a:t>                                  using </a:t>
            </a:r>
            <a:r>
              <a:rPr lang="it" sz="1700" b="1"/>
              <a:t>5D DBSCAN</a:t>
            </a:r>
            <a:r>
              <a:rPr lang="it" sz="1700"/>
              <a:t> for clusters </a:t>
            </a:r>
            <a:r>
              <a:rPr lang="it" sz="1400"/>
              <a:t>(more later)</a:t>
            </a:r>
            <a:endParaRPr sz="1700"/>
          </a:p>
        </p:txBody>
      </p:sp>
      <p:sp>
        <p:nvSpPr>
          <p:cNvPr id="155" name="Google Shape;155;p22"/>
          <p:cNvSpPr/>
          <p:nvPr/>
        </p:nvSpPr>
        <p:spPr>
          <a:xfrm>
            <a:off x="7085025" y="708975"/>
            <a:ext cx="1801200" cy="572700"/>
          </a:xfrm>
          <a:prstGeom prst="roundRect">
            <a:avLst>
              <a:gd name="adj" fmla="val 16667"/>
            </a:avLst>
          </a:prstGeom>
          <a:solidFill>
            <a:srgbClr val="32535A"/>
          </a:solidFill>
          <a:ln w="19050" cap="flat" cmpd="sng">
            <a:solidFill>
              <a:srgbClr val="00BAB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b="1">
                <a:solidFill>
                  <a:srgbClr val="FFFFFF"/>
                </a:solidFill>
              </a:rPr>
              <a:t>Work in progress:</a:t>
            </a:r>
            <a:r>
              <a:rPr lang="it">
                <a:solidFill>
                  <a:srgbClr val="FFFFFF"/>
                </a:solidFill>
              </a:rPr>
              <a:t> higher exposures</a:t>
            </a:r>
            <a:endParaRPr>
              <a:solidFill>
                <a:srgbClr val="FFFFFF"/>
              </a:solidFill>
            </a:endParaRPr>
          </a:p>
        </p:txBody>
      </p:sp>
      <p:cxnSp>
        <p:nvCxnSpPr>
          <p:cNvPr id="156" name="Google Shape;156;p22"/>
          <p:cNvCxnSpPr>
            <a:stCxn id="155" idx="1"/>
          </p:cNvCxnSpPr>
          <p:nvPr/>
        </p:nvCxnSpPr>
        <p:spPr>
          <a:xfrm rot="10800000">
            <a:off x="6708825" y="994725"/>
            <a:ext cx="376200" cy="600"/>
          </a:xfrm>
          <a:prstGeom prst="straightConnector1">
            <a:avLst/>
          </a:prstGeom>
          <a:noFill/>
          <a:ln w="19050" cap="flat" cmpd="sng">
            <a:solidFill>
              <a:srgbClr val="00BABC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57" name="Google Shape;157;p22"/>
          <p:cNvSpPr/>
          <p:nvPr/>
        </p:nvSpPr>
        <p:spPr>
          <a:xfrm>
            <a:off x="6372175" y="3388077"/>
            <a:ext cx="2514000" cy="1187700"/>
          </a:xfrm>
          <a:prstGeom prst="roundRect">
            <a:avLst>
              <a:gd name="adj" fmla="val 16667"/>
            </a:avLst>
          </a:prstGeom>
          <a:solidFill>
            <a:srgbClr val="32535A"/>
          </a:solidFill>
          <a:ln w="19050" cap="flat" cmpd="sng">
            <a:solidFill>
              <a:srgbClr val="00BAB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b="1">
                <a:solidFill>
                  <a:schemeClr val="lt1"/>
                </a:solidFill>
              </a:rPr>
              <a:t>Tramuto et al. B in prep.: </a:t>
            </a:r>
            <a:r>
              <a:rPr lang="it" b="1">
                <a:solidFill>
                  <a:srgbClr val="FFFFFF"/>
                </a:solidFill>
              </a:rPr>
              <a:t> </a:t>
            </a:r>
            <a:endParaRPr b="1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FFFFFF"/>
                </a:solidFill>
              </a:rPr>
              <a:t>YSO detection and analysis using both time-averaged and time-series catalogs</a:t>
            </a:r>
            <a:endParaRPr>
              <a:solidFill>
                <a:srgbClr val="FFFFFF"/>
              </a:solidFill>
            </a:endParaRPr>
          </a:p>
        </p:txBody>
      </p:sp>
      <p:cxnSp>
        <p:nvCxnSpPr>
          <p:cNvPr id="158" name="Google Shape;158;p22"/>
          <p:cNvCxnSpPr/>
          <p:nvPr/>
        </p:nvCxnSpPr>
        <p:spPr>
          <a:xfrm rot="10800000">
            <a:off x="5901775" y="3558700"/>
            <a:ext cx="470400" cy="3300"/>
          </a:xfrm>
          <a:prstGeom prst="straightConnector1">
            <a:avLst/>
          </a:prstGeom>
          <a:noFill/>
          <a:ln w="19050" cap="flat" cmpd="sng">
            <a:solidFill>
              <a:srgbClr val="00BABC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59" name="Google Shape;159;p22"/>
          <p:cNvSpPr txBox="1"/>
          <p:nvPr/>
        </p:nvSpPr>
        <p:spPr>
          <a:xfrm>
            <a:off x="5097525" y="4787300"/>
            <a:ext cx="4124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3"/>
                </a:solidFill>
              </a:rPr>
              <a:t>alessandro.tramuto@inaf.it (UNIPA; INAF-OAPa)</a:t>
            </a:r>
            <a:endParaRPr>
              <a:solidFill>
                <a:schemeClr val="accent3"/>
              </a:solidFill>
            </a:endParaRPr>
          </a:p>
        </p:txBody>
      </p:sp>
      <p:cxnSp>
        <p:nvCxnSpPr>
          <p:cNvPr id="160" name="Google Shape;160;p22"/>
          <p:cNvCxnSpPr/>
          <p:nvPr/>
        </p:nvCxnSpPr>
        <p:spPr>
          <a:xfrm rot="10800000">
            <a:off x="5901775" y="4269750"/>
            <a:ext cx="470400" cy="3300"/>
          </a:xfrm>
          <a:prstGeom prst="straightConnector1">
            <a:avLst/>
          </a:prstGeom>
          <a:noFill/>
          <a:ln w="19050" cap="flat" cmpd="sng">
            <a:solidFill>
              <a:srgbClr val="00BABC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36805" y="2179850"/>
            <a:ext cx="6231422" cy="265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2775" y="2179850"/>
            <a:ext cx="2656975" cy="2656975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3"/>
          <p:cNvSpPr txBox="1">
            <a:spLocks noGrp="1"/>
          </p:cNvSpPr>
          <p:nvPr>
            <p:ph type="title"/>
          </p:nvPr>
        </p:nvSpPr>
        <p:spPr>
          <a:xfrm>
            <a:off x="122775" y="79925"/>
            <a:ext cx="8945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t" sz="2420" b="1">
                <a:solidFill>
                  <a:schemeClr val="accent5"/>
                </a:solidFill>
              </a:rPr>
              <a:t>Astrometric Accuracy of DECam catalog (10ms exposure)</a:t>
            </a:r>
            <a:endParaRPr sz="2420" b="1">
              <a:solidFill>
                <a:schemeClr val="accent5"/>
              </a:solidFill>
            </a:endParaRPr>
          </a:p>
        </p:txBody>
      </p:sp>
      <p:sp>
        <p:nvSpPr>
          <p:cNvPr id="168" name="Google Shape;168;p23"/>
          <p:cNvSpPr txBox="1"/>
          <p:nvPr/>
        </p:nvSpPr>
        <p:spPr>
          <a:xfrm>
            <a:off x="3874100" y="691775"/>
            <a:ext cx="5861700" cy="15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chemeClr val="dk2"/>
                </a:solidFill>
              </a:rPr>
              <a:t>Gaia DR3 matches used to evaluate</a:t>
            </a:r>
            <a:endParaRPr sz="1800">
              <a:solidFill>
                <a:schemeClr val="dk2"/>
              </a:solidFill>
            </a:endParaRPr>
          </a:p>
          <a:p>
            <a:pPr marL="91440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</a:pPr>
            <a:endParaRPr sz="1800">
              <a:solidFill>
                <a:schemeClr val="dk2"/>
              </a:solidFill>
            </a:endParaRPr>
          </a:p>
          <a:p>
            <a:pPr marL="91440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</a:pPr>
            <a:endParaRPr sz="1800">
              <a:solidFill>
                <a:schemeClr val="dk2"/>
              </a:solidFill>
            </a:endParaRPr>
          </a:p>
        </p:txBody>
      </p:sp>
      <p:pic>
        <p:nvPicPr>
          <p:cNvPr id="169" name="Google Shape;169;p23" title="[89,89,89,&quot;https://www.codecogs.com/eqnedit.php?latex=%5Csigma_%7BRA%7D%2C%20%5Csigma_%7BDec%7D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61925" y="863600"/>
            <a:ext cx="1181920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23" title="[89,89,89,&quot;https://www.codecogs.com/eqnedit.php?latex=%5Csigma_%7BRA%7D%5C%2C%3D%5C%2C0.028''#0&quot;]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03625" y="1210550"/>
            <a:ext cx="1424643" cy="22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3" title="[89,89,89,&quot;https://www.codecogs.com/eqnedit.php?latex=%5Csigma_%7BDec%7D%5C%2C%3D%5C%2C0.026''#0&quot;]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803625" y="1632625"/>
            <a:ext cx="1473824" cy="229625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3"/>
          <p:cNvSpPr/>
          <p:nvPr/>
        </p:nvSpPr>
        <p:spPr>
          <a:xfrm>
            <a:off x="231926" y="635000"/>
            <a:ext cx="3189300" cy="797400"/>
          </a:xfrm>
          <a:prstGeom prst="roundRect">
            <a:avLst>
              <a:gd name="adj" fmla="val 16667"/>
            </a:avLst>
          </a:prstGeom>
          <a:solidFill>
            <a:srgbClr val="32535A"/>
          </a:solidFill>
          <a:ln w="19050" cap="flat" cmpd="sng">
            <a:solidFill>
              <a:srgbClr val="00BAB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FFFFFF"/>
                </a:solidFill>
              </a:rPr>
              <a:t>Photometric cross-match filters out some of the mismatches</a:t>
            </a:r>
            <a:endParaRPr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FFFFFF"/>
                </a:solidFill>
              </a:rPr>
              <a:t>(metric form </a:t>
            </a:r>
            <a:r>
              <a:rPr lang="it" u="sng">
                <a:solidFill>
                  <a:srgbClr val="00BABC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Gavras et al. 2023</a:t>
            </a:r>
            <a:r>
              <a:rPr lang="it">
                <a:solidFill>
                  <a:srgbClr val="FFFFFF"/>
                </a:solidFill>
              </a:rPr>
              <a:t>)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73" name="Google Shape;173;p23"/>
          <p:cNvSpPr txBox="1"/>
          <p:nvPr/>
        </p:nvSpPr>
        <p:spPr>
          <a:xfrm>
            <a:off x="5097525" y="4787300"/>
            <a:ext cx="4124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3"/>
                </a:solidFill>
              </a:rPr>
              <a:t>alessandro.tramuto@inaf.it (UNIPA; INAF-OAPa)</a:t>
            </a:r>
            <a:endParaRPr>
              <a:solidFill>
                <a:schemeClr val="accent3"/>
              </a:solidFill>
            </a:endParaRPr>
          </a:p>
        </p:txBody>
      </p:sp>
      <p:pic>
        <p:nvPicPr>
          <p:cNvPr id="174" name="Google Shape;174;p23" title="[89,89,89,&quot;https://www.codecogs.com/eqnedit.php?latex=%5Crho%20%3D%20%5Csqrt%7B%5Cleft(%5Cfrac%7B%5CDelta%20%5Ctheta%20-%20median(%5CDelta%20%5Ctheta)%7D%7B%5Ctext%7BMAD%7D(%5CDelta%20%5Ctheta)%7D%5Cright)%5E2%20%2B%20%5Cleft(%5Cfrac%7B%5CDelta%20mag%20-%20median(%5CDelta%20mag)%7D%7B%5Ctext%7BMAD%7D(%5CDelta%20mags)%7D%5Cright)%5E2%7D#0&quot;]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22775" y="1573566"/>
            <a:ext cx="4124699" cy="4651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4"/>
          <p:cNvSpPr txBox="1">
            <a:spLocks noGrp="1"/>
          </p:cNvSpPr>
          <p:nvPr>
            <p:ph type="title"/>
          </p:nvPr>
        </p:nvSpPr>
        <p:spPr>
          <a:xfrm>
            <a:off x="152400" y="-406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t" sz="2220" b="1">
                <a:solidFill>
                  <a:schemeClr val="accent5"/>
                </a:solidFill>
              </a:rPr>
              <a:t>5D clustering in Carina</a:t>
            </a:r>
            <a:r>
              <a:rPr lang="it" sz="2620" b="1">
                <a:solidFill>
                  <a:schemeClr val="accent5"/>
                </a:solidFill>
              </a:rPr>
              <a:t>  </a:t>
            </a:r>
            <a:endParaRPr sz="2620" b="1">
              <a:solidFill>
                <a:schemeClr val="accent5"/>
              </a:solidFill>
            </a:endParaRPr>
          </a:p>
        </p:txBody>
      </p:sp>
      <p:pic>
        <p:nvPicPr>
          <p:cNvPr id="180" name="Google Shape;180;p24" title="[0,151,167,&quot;https://www.codecogs.com/eqnedit.php?latex=(RA%2C%20Dec%2C%20pm_%7BRA%7D%2C%20pm_%7BDec%7D%2C%20Distance)#0&quot;]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36300" y="194681"/>
            <a:ext cx="2931452" cy="201794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4"/>
          <p:cNvSpPr txBox="1"/>
          <p:nvPr/>
        </p:nvSpPr>
        <p:spPr>
          <a:xfrm>
            <a:off x="194175" y="455875"/>
            <a:ext cx="8715600" cy="95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it">
                <a:solidFill>
                  <a:schemeClr val="dk2"/>
                </a:solidFill>
              </a:rPr>
              <a:t>To </a:t>
            </a:r>
            <a:r>
              <a:rPr lang="it" b="1">
                <a:solidFill>
                  <a:schemeClr val="accent5"/>
                </a:solidFill>
              </a:rPr>
              <a:t>map stellar populations</a:t>
            </a:r>
            <a:r>
              <a:rPr lang="it">
                <a:solidFill>
                  <a:schemeClr val="dk2"/>
                </a:solidFill>
              </a:rPr>
              <a:t> in Carina we studied clusters in this region using </a:t>
            </a:r>
            <a:r>
              <a:rPr lang="it" b="1">
                <a:solidFill>
                  <a:schemeClr val="dk2"/>
                </a:solidFill>
              </a:rPr>
              <a:t>DBSCAN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it">
                <a:solidFill>
                  <a:schemeClr val="dk2"/>
                </a:solidFill>
              </a:rPr>
              <a:t>These are the results focusing on </a:t>
            </a:r>
            <a:r>
              <a:rPr lang="it" b="1">
                <a:solidFill>
                  <a:schemeClr val="dk2"/>
                </a:solidFill>
              </a:rPr>
              <a:t>proper motion</a:t>
            </a:r>
            <a:r>
              <a:rPr lang="it">
                <a:solidFill>
                  <a:schemeClr val="dk2"/>
                </a:solidFill>
              </a:rPr>
              <a:t> and the </a:t>
            </a:r>
            <a:r>
              <a:rPr lang="it" b="1">
                <a:solidFill>
                  <a:schemeClr val="dk2"/>
                </a:solidFill>
              </a:rPr>
              <a:t>distance </a:t>
            </a:r>
            <a:r>
              <a:rPr lang="it">
                <a:solidFill>
                  <a:schemeClr val="dk2"/>
                </a:solidFill>
              </a:rPr>
              <a:t>(pc)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it" b="1">
                <a:solidFill>
                  <a:schemeClr val="dk2"/>
                </a:solidFill>
              </a:rPr>
              <a:t>15 clusters found </a:t>
            </a:r>
            <a:r>
              <a:rPr lang="it">
                <a:solidFill>
                  <a:schemeClr val="dk2"/>
                </a:solidFill>
              </a:rPr>
              <a:t>(5 known)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82" name="Google Shape;182;p24"/>
          <p:cNvSpPr txBox="1"/>
          <p:nvPr/>
        </p:nvSpPr>
        <p:spPr>
          <a:xfrm>
            <a:off x="5097525" y="4787300"/>
            <a:ext cx="4124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3"/>
                </a:solidFill>
              </a:rPr>
              <a:t>alessandro.tramuto@inaf.it (UNIPA; INAF-OAPa)</a:t>
            </a:r>
            <a:endParaRPr>
              <a:solidFill>
                <a:schemeClr val="accent3"/>
              </a:solidFill>
            </a:endParaRPr>
          </a:p>
        </p:txBody>
      </p:sp>
      <p:pic>
        <p:nvPicPr>
          <p:cNvPr id="183" name="Google Shape;183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47350" y="1111275"/>
            <a:ext cx="4442651" cy="3676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03425" y="1284175"/>
            <a:ext cx="2575751" cy="2263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46725" y="3595650"/>
            <a:ext cx="3106226" cy="1471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90;p25">
            <a:extLst>
              <a:ext uri="{FF2B5EF4-FFF2-40B4-BE49-F238E27FC236}">
                <a16:creationId xmlns:a16="http://schemas.microsoft.com/office/drawing/2014/main" id="{AB5CA2DF-A018-94A8-B08A-241F949A5772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735608" y="332509"/>
            <a:ext cx="5325265" cy="445479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92;p25">
            <a:extLst>
              <a:ext uri="{FF2B5EF4-FFF2-40B4-BE49-F238E27FC236}">
                <a16:creationId xmlns:a16="http://schemas.microsoft.com/office/drawing/2014/main" id="{106C9062-F78C-5A4F-1D07-B8D0E484FC50}"/>
              </a:ext>
            </a:extLst>
          </p:cNvPr>
          <p:cNvSpPr/>
          <p:nvPr/>
        </p:nvSpPr>
        <p:spPr>
          <a:xfrm>
            <a:off x="5181599" y="1079423"/>
            <a:ext cx="674675" cy="668702"/>
          </a:xfrm>
          <a:prstGeom prst="ellipse">
            <a:avLst/>
          </a:prstGeom>
          <a:noFill/>
          <a:ln w="19050" cap="flat" cmpd="sng">
            <a:solidFill>
              <a:srgbClr val="0097A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193;p25">
            <a:extLst>
              <a:ext uri="{FF2B5EF4-FFF2-40B4-BE49-F238E27FC236}">
                <a16:creationId xmlns:a16="http://schemas.microsoft.com/office/drawing/2014/main" id="{FCB151EF-51AB-9FE5-6637-F565E30CE0BC}"/>
              </a:ext>
            </a:extLst>
          </p:cNvPr>
          <p:cNvSpPr/>
          <p:nvPr/>
        </p:nvSpPr>
        <p:spPr>
          <a:xfrm>
            <a:off x="6394600" y="3044988"/>
            <a:ext cx="641258" cy="639787"/>
          </a:xfrm>
          <a:prstGeom prst="ellipse">
            <a:avLst/>
          </a:prstGeom>
          <a:noFill/>
          <a:ln w="19050" cap="flat" cmpd="sng">
            <a:solidFill>
              <a:srgbClr val="0097A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194;p25">
            <a:extLst>
              <a:ext uri="{FF2B5EF4-FFF2-40B4-BE49-F238E27FC236}">
                <a16:creationId xmlns:a16="http://schemas.microsoft.com/office/drawing/2014/main" id="{0D3D08B8-8BEE-2B14-FCCE-2B6D707933BB}"/>
              </a:ext>
            </a:extLst>
          </p:cNvPr>
          <p:cNvSpPr/>
          <p:nvPr/>
        </p:nvSpPr>
        <p:spPr>
          <a:xfrm>
            <a:off x="7816874" y="1924333"/>
            <a:ext cx="718931" cy="716792"/>
          </a:xfrm>
          <a:prstGeom prst="ellipse">
            <a:avLst/>
          </a:prstGeom>
          <a:noFill/>
          <a:ln w="19050" cap="flat" cmpd="sng">
            <a:solidFill>
              <a:srgbClr val="0097A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95;p25">
            <a:extLst>
              <a:ext uri="{FF2B5EF4-FFF2-40B4-BE49-F238E27FC236}">
                <a16:creationId xmlns:a16="http://schemas.microsoft.com/office/drawing/2014/main" id="{713399F2-7B51-52A2-0E85-C3BA9C354C49}"/>
              </a:ext>
            </a:extLst>
          </p:cNvPr>
          <p:cNvSpPr/>
          <p:nvPr/>
        </p:nvSpPr>
        <p:spPr>
          <a:xfrm>
            <a:off x="4776149" y="2780358"/>
            <a:ext cx="718931" cy="716792"/>
          </a:xfrm>
          <a:prstGeom prst="ellipse">
            <a:avLst/>
          </a:prstGeom>
          <a:noFill/>
          <a:ln w="19050" cap="flat" cmpd="sng">
            <a:solidFill>
              <a:srgbClr val="0097A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196;p25">
            <a:extLst>
              <a:ext uri="{FF2B5EF4-FFF2-40B4-BE49-F238E27FC236}">
                <a16:creationId xmlns:a16="http://schemas.microsoft.com/office/drawing/2014/main" id="{6B92EBC0-E971-AD74-B579-02158896E364}"/>
              </a:ext>
            </a:extLst>
          </p:cNvPr>
          <p:cNvSpPr/>
          <p:nvPr/>
        </p:nvSpPr>
        <p:spPr>
          <a:xfrm>
            <a:off x="6955625" y="2719188"/>
            <a:ext cx="641258" cy="639787"/>
          </a:xfrm>
          <a:prstGeom prst="ellipse">
            <a:avLst/>
          </a:prstGeom>
          <a:noFill/>
          <a:ln w="19050" cap="flat" cmpd="sng">
            <a:solidFill>
              <a:srgbClr val="0097A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201;p25">
            <a:extLst>
              <a:ext uri="{FF2B5EF4-FFF2-40B4-BE49-F238E27FC236}">
                <a16:creationId xmlns:a16="http://schemas.microsoft.com/office/drawing/2014/main" id="{EE52D873-B323-12F6-2B79-9C0923C2466A}"/>
              </a:ext>
            </a:extLst>
          </p:cNvPr>
          <p:cNvSpPr/>
          <p:nvPr/>
        </p:nvSpPr>
        <p:spPr>
          <a:xfrm>
            <a:off x="6118474" y="2721636"/>
            <a:ext cx="487115" cy="469339"/>
          </a:xfrm>
          <a:prstGeom prst="ellipse">
            <a:avLst/>
          </a:prstGeom>
          <a:noFill/>
          <a:ln w="19050" cap="flat" cmpd="sng">
            <a:solidFill>
              <a:srgbClr val="0097A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202;p25">
            <a:extLst>
              <a:ext uri="{FF2B5EF4-FFF2-40B4-BE49-F238E27FC236}">
                <a16:creationId xmlns:a16="http://schemas.microsoft.com/office/drawing/2014/main" id="{E3CB91FB-27C8-DCAB-2BFC-ABFE866CB23D}"/>
              </a:ext>
            </a:extLst>
          </p:cNvPr>
          <p:cNvSpPr/>
          <p:nvPr/>
        </p:nvSpPr>
        <p:spPr>
          <a:xfrm>
            <a:off x="6938974" y="1079423"/>
            <a:ext cx="674675" cy="668702"/>
          </a:xfrm>
          <a:prstGeom prst="ellipse">
            <a:avLst/>
          </a:prstGeom>
          <a:noFill/>
          <a:ln w="19050" cap="flat" cmpd="sng">
            <a:solidFill>
              <a:srgbClr val="0097A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203;p25">
            <a:extLst>
              <a:ext uri="{FF2B5EF4-FFF2-40B4-BE49-F238E27FC236}">
                <a16:creationId xmlns:a16="http://schemas.microsoft.com/office/drawing/2014/main" id="{BD209296-FD1F-7C0C-7395-776743B5BD6A}"/>
              </a:ext>
            </a:extLst>
          </p:cNvPr>
          <p:cNvSpPr/>
          <p:nvPr/>
        </p:nvSpPr>
        <p:spPr>
          <a:xfrm>
            <a:off x="6873524" y="3665232"/>
            <a:ext cx="574723" cy="581043"/>
          </a:xfrm>
          <a:prstGeom prst="ellipse">
            <a:avLst/>
          </a:prstGeom>
          <a:noFill/>
          <a:ln w="19050" cap="flat" cmpd="sng">
            <a:solidFill>
              <a:srgbClr val="0097A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204;p25">
            <a:extLst>
              <a:ext uri="{FF2B5EF4-FFF2-40B4-BE49-F238E27FC236}">
                <a16:creationId xmlns:a16="http://schemas.microsoft.com/office/drawing/2014/main" id="{4578016A-73CD-FC7E-CFC9-F64DB1902E4F}"/>
              </a:ext>
            </a:extLst>
          </p:cNvPr>
          <p:cNvSpPr/>
          <p:nvPr/>
        </p:nvSpPr>
        <p:spPr>
          <a:xfrm>
            <a:off x="7244174" y="3424932"/>
            <a:ext cx="574723" cy="581043"/>
          </a:xfrm>
          <a:prstGeom prst="ellipse">
            <a:avLst/>
          </a:prstGeom>
          <a:noFill/>
          <a:ln w="19050" cap="flat" cmpd="sng">
            <a:solidFill>
              <a:srgbClr val="0097A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" name="Google Shape;184;p24">
            <a:extLst>
              <a:ext uri="{FF2B5EF4-FFF2-40B4-BE49-F238E27FC236}">
                <a16:creationId xmlns:a16="http://schemas.microsoft.com/office/drawing/2014/main" id="{5C1836DF-E7A7-8DBE-9E30-0D54F90736B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2811" y="425773"/>
            <a:ext cx="3331289" cy="2454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85;p24">
            <a:extLst>
              <a:ext uri="{FF2B5EF4-FFF2-40B4-BE49-F238E27FC236}">
                <a16:creationId xmlns:a16="http://schemas.microsoft.com/office/drawing/2014/main" id="{C54A715A-D7D9-27F4-FD4B-029DAF3728E7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2811" y="2938359"/>
            <a:ext cx="3331289" cy="1779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32766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35608" y="396475"/>
            <a:ext cx="5306517" cy="4390825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5"/>
          <p:cNvSpPr txBox="1"/>
          <p:nvPr/>
        </p:nvSpPr>
        <p:spPr>
          <a:xfrm>
            <a:off x="165450" y="752375"/>
            <a:ext cx="3637200" cy="24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</a:pPr>
            <a:r>
              <a:rPr lang="it" sz="1500">
                <a:solidFill>
                  <a:schemeClr val="dk2"/>
                </a:solidFill>
              </a:rPr>
              <a:t>The 5 known clusters are confirmed by both methods</a:t>
            </a:r>
            <a:endParaRPr sz="1500">
              <a:solidFill>
                <a:schemeClr val="dk2"/>
              </a:solidFill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chemeClr val="dk2"/>
              </a:solidFill>
            </a:endParaRPr>
          </a:p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</a:pPr>
            <a:r>
              <a:rPr lang="it" sz="1500">
                <a:solidFill>
                  <a:schemeClr val="dk2"/>
                </a:solidFill>
              </a:rPr>
              <a:t>At least </a:t>
            </a:r>
            <a:r>
              <a:rPr lang="it" sz="1500" b="1">
                <a:solidFill>
                  <a:schemeClr val="dk2"/>
                </a:solidFill>
              </a:rPr>
              <a:t>9 new cluster candidates</a:t>
            </a:r>
            <a:r>
              <a:rPr lang="it" sz="1500">
                <a:solidFill>
                  <a:schemeClr val="dk2"/>
                </a:solidFill>
              </a:rPr>
              <a:t> in this area (&gt;250 stars)</a:t>
            </a:r>
            <a:endParaRPr sz="1500">
              <a:solidFill>
                <a:schemeClr val="dk2"/>
              </a:solidFill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chemeClr val="dk2"/>
              </a:solidFill>
            </a:endParaRPr>
          </a:p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</a:pPr>
            <a:r>
              <a:rPr lang="it" sz="1500">
                <a:solidFill>
                  <a:schemeClr val="dk2"/>
                </a:solidFill>
              </a:rPr>
              <a:t>These results come from the 10ms exposure images only</a:t>
            </a:r>
            <a:endParaRPr sz="1500">
              <a:solidFill>
                <a:schemeClr val="dk2"/>
              </a:solidFill>
            </a:endParaRPr>
          </a:p>
        </p:txBody>
      </p:sp>
      <p:sp>
        <p:nvSpPr>
          <p:cNvPr id="192" name="Google Shape;192;p25"/>
          <p:cNvSpPr/>
          <p:nvPr/>
        </p:nvSpPr>
        <p:spPr>
          <a:xfrm>
            <a:off x="5181600" y="1089025"/>
            <a:ext cx="672300" cy="659100"/>
          </a:xfrm>
          <a:prstGeom prst="ellipse">
            <a:avLst/>
          </a:prstGeom>
          <a:noFill/>
          <a:ln w="19050" cap="flat" cmpd="sng">
            <a:solidFill>
              <a:srgbClr val="0097A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25"/>
          <p:cNvSpPr/>
          <p:nvPr/>
        </p:nvSpPr>
        <p:spPr>
          <a:xfrm>
            <a:off x="6394600" y="3054175"/>
            <a:ext cx="639000" cy="630600"/>
          </a:xfrm>
          <a:prstGeom prst="ellipse">
            <a:avLst/>
          </a:prstGeom>
          <a:noFill/>
          <a:ln w="19050" cap="flat" cmpd="sng">
            <a:solidFill>
              <a:srgbClr val="0097A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25"/>
          <p:cNvSpPr/>
          <p:nvPr/>
        </p:nvSpPr>
        <p:spPr>
          <a:xfrm>
            <a:off x="7816875" y="1934625"/>
            <a:ext cx="716400" cy="706500"/>
          </a:xfrm>
          <a:prstGeom prst="ellipse">
            <a:avLst/>
          </a:prstGeom>
          <a:noFill/>
          <a:ln w="19050" cap="flat" cmpd="sng">
            <a:solidFill>
              <a:srgbClr val="0097A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25"/>
          <p:cNvSpPr/>
          <p:nvPr/>
        </p:nvSpPr>
        <p:spPr>
          <a:xfrm>
            <a:off x="4776150" y="2790650"/>
            <a:ext cx="716400" cy="706500"/>
          </a:xfrm>
          <a:prstGeom prst="ellipse">
            <a:avLst/>
          </a:prstGeom>
          <a:noFill/>
          <a:ln w="19050" cap="flat" cmpd="sng">
            <a:solidFill>
              <a:srgbClr val="0097A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25"/>
          <p:cNvSpPr/>
          <p:nvPr/>
        </p:nvSpPr>
        <p:spPr>
          <a:xfrm>
            <a:off x="6955625" y="2728375"/>
            <a:ext cx="639000" cy="630600"/>
          </a:xfrm>
          <a:prstGeom prst="ellipse">
            <a:avLst/>
          </a:prstGeom>
          <a:noFill/>
          <a:ln w="19050" cap="flat" cmpd="sng">
            <a:solidFill>
              <a:srgbClr val="0097A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25"/>
          <p:cNvSpPr/>
          <p:nvPr/>
        </p:nvSpPr>
        <p:spPr>
          <a:xfrm>
            <a:off x="405750" y="3255675"/>
            <a:ext cx="3102300" cy="1408500"/>
          </a:xfrm>
          <a:prstGeom prst="roundRect">
            <a:avLst>
              <a:gd name="adj" fmla="val 16667"/>
            </a:avLst>
          </a:prstGeom>
          <a:solidFill>
            <a:srgbClr val="32535A"/>
          </a:solidFill>
          <a:ln w="19050" cap="flat" cmpd="sng">
            <a:solidFill>
              <a:srgbClr val="00BAB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b="1">
                <a:solidFill>
                  <a:srgbClr val="FFFFFF"/>
                </a:solidFill>
              </a:rPr>
              <a:t>Tramuto et al. A in prep.: </a:t>
            </a:r>
            <a:endParaRPr b="1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FFFFFF"/>
                </a:solidFill>
              </a:rPr>
              <a:t>After completing the catalog for fainter stars, we will use a </a:t>
            </a:r>
            <a:r>
              <a:rPr lang="it" b="1">
                <a:solidFill>
                  <a:srgbClr val="FFFFFF"/>
                </a:solidFill>
              </a:rPr>
              <a:t>much larger and diverse sample of data</a:t>
            </a:r>
            <a:r>
              <a:rPr lang="it">
                <a:solidFill>
                  <a:srgbClr val="FFFFFF"/>
                </a:solidFill>
              </a:rPr>
              <a:t> for this analysis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98" name="Google Shape;198;p25"/>
          <p:cNvSpPr txBox="1"/>
          <p:nvPr/>
        </p:nvSpPr>
        <p:spPr>
          <a:xfrm>
            <a:off x="5097525" y="4787300"/>
            <a:ext cx="4124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3"/>
                </a:solidFill>
              </a:rPr>
              <a:t>alessandro.tramuto@inaf.it (UNIPA; INAF-OAPa)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199" name="Google Shape;199;p25"/>
          <p:cNvSpPr txBox="1">
            <a:spLocks noGrp="1"/>
          </p:cNvSpPr>
          <p:nvPr>
            <p:ph type="title"/>
          </p:nvPr>
        </p:nvSpPr>
        <p:spPr>
          <a:xfrm>
            <a:off x="152400" y="-406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t" sz="2220" b="1">
                <a:solidFill>
                  <a:schemeClr val="accent5"/>
                </a:solidFill>
              </a:rPr>
              <a:t>5D clustering in Carina</a:t>
            </a:r>
            <a:r>
              <a:rPr lang="it" sz="2620" b="1">
                <a:solidFill>
                  <a:schemeClr val="accent5"/>
                </a:solidFill>
              </a:rPr>
              <a:t>  </a:t>
            </a:r>
            <a:endParaRPr sz="2620" b="1">
              <a:solidFill>
                <a:schemeClr val="accent5"/>
              </a:solidFill>
            </a:endParaRPr>
          </a:p>
        </p:txBody>
      </p:sp>
      <p:pic>
        <p:nvPicPr>
          <p:cNvPr id="200" name="Google Shape;200;p25" title="[0,151,167,&quot;https://www.codecogs.com/eqnedit.php?latex=(RA%2C%20Dec%2C%20pm_%7BRA%7D%2C%20pm_%7BDec%7D%2C%20Distance)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36300" y="194681"/>
            <a:ext cx="2931452" cy="201794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5"/>
          <p:cNvSpPr/>
          <p:nvPr/>
        </p:nvSpPr>
        <p:spPr>
          <a:xfrm>
            <a:off x="6118475" y="2728375"/>
            <a:ext cx="485400" cy="462600"/>
          </a:xfrm>
          <a:prstGeom prst="ellipse">
            <a:avLst/>
          </a:prstGeom>
          <a:noFill/>
          <a:ln w="19050" cap="flat" cmpd="sng">
            <a:solidFill>
              <a:srgbClr val="0097A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25"/>
          <p:cNvSpPr/>
          <p:nvPr/>
        </p:nvSpPr>
        <p:spPr>
          <a:xfrm>
            <a:off x="6938975" y="1089025"/>
            <a:ext cx="672300" cy="659100"/>
          </a:xfrm>
          <a:prstGeom prst="ellipse">
            <a:avLst/>
          </a:prstGeom>
          <a:noFill/>
          <a:ln w="19050" cap="flat" cmpd="sng">
            <a:solidFill>
              <a:srgbClr val="0097A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25"/>
          <p:cNvSpPr/>
          <p:nvPr/>
        </p:nvSpPr>
        <p:spPr>
          <a:xfrm>
            <a:off x="6873525" y="3673575"/>
            <a:ext cx="572700" cy="572700"/>
          </a:xfrm>
          <a:prstGeom prst="ellipse">
            <a:avLst/>
          </a:prstGeom>
          <a:noFill/>
          <a:ln w="19050" cap="flat" cmpd="sng">
            <a:solidFill>
              <a:srgbClr val="0097A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25"/>
          <p:cNvSpPr/>
          <p:nvPr/>
        </p:nvSpPr>
        <p:spPr>
          <a:xfrm>
            <a:off x="7244175" y="3433275"/>
            <a:ext cx="572700" cy="572700"/>
          </a:xfrm>
          <a:prstGeom prst="ellipse">
            <a:avLst/>
          </a:prstGeom>
          <a:noFill/>
          <a:ln w="19050" cap="flat" cmpd="sng">
            <a:solidFill>
              <a:srgbClr val="0097A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6"/>
          <p:cNvSpPr txBox="1">
            <a:spLocks noGrp="1"/>
          </p:cNvSpPr>
          <p:nvPr>
            <p:ph type="title"/>
          </p:nvPr>
        </p:nvSpPr>
        <p:spPr>
          <a:xfrm>
            <a:off x="311700" y="893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t" sz="2720" b="1">
                <a:solidFill>
                  <a:schemeClr val="accent5"/>
                </a:solidFill>
              </a:rPr>
              <a:t>Next steps and comparisons with Rubin LSST</a:t>
            </a:r>
            <a:endParaRPr sz="2720" b="1">
              <a:solidFill>
                <a:schemeClr val="accent5"/>
              </a:solidFill>
            </a:endParaRPr>
          </a:p>
        </p:txBody>
      </p:sp>
      <p:sp>
        <p:nvSpPr>
          <p:cNvPr id="210" name="Google Shape;210;p26"/>
          <p:cNvSpPr txBox="1">
            <a:spLocks noGrp="1"/>
          </p:cNvSpPr>
          <p:nvPr>
            <p:ph type="body" idx="1"/>
          </p:nvPr>
        </p:nvSpPr>
        <p:spPr>
          <a:xfrm>
            <a:off x="311700" y="738250"/>
            <a:ext cx="8520600" cy="390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it" sz="1400"/>
              <a:t>These are preliminary results from the </a:t>
            </a:r>
            <a:r>
              <a:rPr lang="it" sz="1400" b="1"/>
              <a:t>brightest stars </a:t>
            </a:r>
            <a:r>
              <a:rPr lang="it" sz="1400"/>
              <a:t>of the catalog</a:t>
            </a:r>
            <a:r>
              <a:rPr lang="it" sz="1400" b="1"/>
              <a:t> </a:t>
            </a:r>
            <a:r>
              <a:rPr lang="it" sz="1400"/>
              <a:t>(from 10ms exposures)</a:t>
            </a:r>
            <a:endParaRPr sz="1400"/>
          </a:p>
          <a:p>
            <a:pPr marL="457200" lvl="0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it" sz="1400"/>
              <a:t>Astrometry of </a:t>
            </a:r>
            <a:r>
              <a:rPr lang="it" sz="1400" b="1"/>
              <a:t>4.8M stars </a:t>
            </a:r>
            <a:r>
              <a:rPr lang="it" sz="1400"/>
              <a:t>in the </a:t>
            </a:r>
            <a:r>
              <a:rPr lang="it" sz="1400" b="1"/>
              <a:t>z</a:t>
            </a:r>
            <a:r>
              <a:rPr lang="it" sz="1400"/>
              <a:t> band, photometry and time series will come next</a:t>
            </a:r>
            <a:endParaRPr sz="1400"/>
          </a:p>
          <a:p>
            <a:pPr marL="457200" lvl="0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it" sz="1400"/>
              <a:t>The goal then is to approach the </a:t>
            </a:r>
            <a:r>
              <a:rPr lang="it" sz="1400" b="1"/>
              <a:t>u, g, r, i</a:t>
            </a:r>
            <a:r>
              <a:rPr lang="it" sz="1400"/>
              <a:t> filters</a:t>
            </a:r>
            <a:endParaRPr sz="1400"/>
          </a:p>
          <a:p>
            <a:pPr marL="457200" lvl="0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it" sz="1400"/>
              <a:t>This survey will serve not only for YSOs research, but for </a:t>
            </a:r>
            <a:r>
              <a:rPr lang="it" sz="1400" b="1"/>
              <a:t>many scientific topics</a:t>
            </a:r>
            <a:endParaRPr sz="1400" b="1"/>
          </a:p>
          <a:p>
            <a:pPr marL="457200" lvl="0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it" sz="1400"/>
              <a:t>It is a good example for a </a:t>
            </a:r>
            <a:r>
              <a:rPr lang="it" sz="1400" b="1"/>
              <a:t>Rubin LSST microsurvey</a:t>
            </a:r>
            <a:r>
              <a:rPr lang="it" sz="1400"/>
              <a:t>, to study </a:t>
            </a:r>
            <a:r>
              <a:rPr lang="it" sz="1400" b="1"/>
              <a:t>rapidly-varying sources</a:t>
            </a:r>
            <a:r>
              <a:rPr lang="it" sz="1400"/>
              <a:t> in Star-Forming Regions</a:t>
            </a:r>
            <a:endParaRPr sz="1400"/>
          </a:p>
          <a:p>
            <a:pPr marL="457200" lvl="0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it" sz="1400"/>
              <a:t>The high field of view and speed of </a:t>
            </a:r>
            <a:r>
              <a:rPr lang="it" sz="1400" b="1"/>
              <a:t>Vera C. Rubin</a:t>
            </a:r>
            <a:r>
              <a:rPr lang="it" sz="1400"/>
              <a:t> can be used to obtain a catalog even </a:t>
            </a:r>
            <a:r>
              <a:rPr lang="it" sz="1400" b="1"/>
              <a:t>deeper </a:t>
            </a:r>
            <a:r>
              <a:rPr lang="it" sz="1400"/>
              <a:t>than this with less effort and time, with respect to DECam</a:t>
            </a:r>
            <a:endParaRPr sz="1400"/>
          </a:p>
          <a:p>
            <a:pPr marL="457200" lvl="0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it" sz="1400" b="1"/>
              <a:t>Proposals </a:t>
            </a:r>
            <a:r>
              <a:rPr lang="it" sz="1400"/>
              <a:t>like this one can be found in:</a:t>
            </a:r>
            <a:endParaRPr sz="1400"/>
          </a:p>
          <a:p>
            <a:pPr marL="9144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it" u="sng">
                <a:solidFill>
                  <a:schemeClr val="hlink"/>
                </a:solidFill>
                <a:hlinkClick r:id="rId3"/>
              </a:rPr>
              <a:t>Bonito &amp; Hartigan 2018</a:t>
            </a:r>
            <a:endParaRPr/>
          </a:p>
          <a:p>
            <a:pPr marL="9144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it" u="sng">
                <a:solidFill>
                  <a:schemeClr val="hlink"/>
                </a:solidFill>
                <a:hlinkClick r:id="rId4"/>
              </a:rPr>
              <a:t>Bonito &amp; Venuti et al. 2023</a:t>
            </a:r>
            <a:endParaRPr/>
          </a:p>
        </p:txBody>
      </p:sp>
      <p:sp>
        <p:nvSpPr>
          <p:cNvPr id="211" name="Google Shape;211;p26"/>
          <p:cNvSpPr/>
          <p:nvPr/>
        </p:nvSpPr>
        <p:spPr>
          <a:xfrm>
            <a:off x="4989550" y="3720475"/>
            <a:ext cx="3731100" cy="964200"/>
          </a:xfrm>
          <a:prstGeom prst="roundRect">
            <a:avLst>
              <a:gd name="adj" fmla="val 16667"/>
            </a:avLst>
          </a:prstGeom>
          <a:solidFill>
            <a:srgbClr val="32535A"/>
          </a:solidFill>
          <a:ln w="19050" cap="flat" cmpd="sng">
            <a:solidFill>
              <a:srgbClr val="00BAB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FFFFFF"/>
                </a:solidFill>
              </a:rPr>
              <a:t>The Rubin LSST </a:t>
            </a:r>
            <a:r>
              <a:rPr lang="it" b="1">
                <a:solidFill>
                  <a:srgbClr val="FFFFFF"/>
                </a:solidFill>
              </a:rPr>
              <a:t>Baseline </a:t>
            </a:r>
            <a:r>
              <a:rPr lang="it">
                <a:solidFill>
                  <a:srgbClr val="FFFFFF"/>
                </a:solidFill>
              </a:rPr>
              <a:t>will not be enough, a microsurvey is </a:t>
            </a:r>
            <a:r>
              <a:rPr lang="it" b="1">
                <a:solidFill>
                  <a:srgbClr val="FFFFFF"/>
                </a:solidFill>
              </a:rPr>
              <a:t>needed </a:t>
            </a:r>
            <a:r>
              <a:rPr lang="it">
                <a:solidFill>
                  <a:srgbClr val="FFFFFF"/>
                </a:solidFill>
              </a:rPr>
              <a:t>to obtain LCs of these rapidly-varying sources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12" name="Google Shape;212;p26"/>
          <p:cNvSpPr txBox="1"/>
          <p:nvPr/>
        </p:nvSpPr>
        <p:spPr>
          <a:xfrm>
            <a:off x="5097525" y="4787300"/>
            <a:ext cx="4124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3"/>
                </a:solidFill>
              </a:rPr>
              <a:t>alessandro.tramuto@inaf.it (UNIPA; INAF-OAPa)</a:t>
            </a:r>
            <a:endParaRPr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7"/>
          <p:cNvSpPr txBox="1">
            <a:spLocks noGrp="1"/>
          </p:cNvSpPr>
          <p:nvPr>
            <p:ph type="title"/>
          </p:nvPr>
        </p:nvSpPr>
        <p:spPr>
          <a:xfrm>
            <a:off x="159300" y="823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b="1">
                <a:solidFill>
                  <a:schemeClr val="accent5"/>
                </a:solidFill>
              </a:rPr>
              <a:t>Future perspectives/goals with Rubin LSST</a:t>
            </a:r>
            <a:endParaRPr b="1">
              <a:solidFill>
                <a:schemeClr val="accent5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27"/>
          <p:cNvSpPr txBox="1">
            <a:spLocks noGrp="1"/>
          </p:cNvSpPr>
          <p:nvPr>
            <p:ph type="body" idx="1"/>
          </p:nvPr>
        </p:nvSpPr>
        <p:spPr>
          <a:xfrm>
            <a:off x="159300" y="713600"/>
            <a:ext cx="8520600" cy="178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334327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it"/>
              <a:t>Rubin LSST strategy </a:t>
            </a:r>
            <a:r>
              <a:rPr lang="it" b="1"/>
              <a:t>high cadence</a:t>
            </a:r>
            <a:r>
              <a:rPr lang="it"/>
              <a:t> for a dense sampling of short term variability</a:t>
            </a:r>
            <a:endParaRPr/>
          </a:p>
          <a:p>
            <a:pPr marL="457200" lvl="0" indent="-334327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it" b="1"/>
              <a:t>Time scales</a:t>
            </a:r>
            <a:r>
              <a:rPr lang="it"/>
              <a:t>: From hours to a decade</a:t>
            </a:r>
            <a:endParaRPr/>
          </a:p>
          <a:p>
            <a:pPr marL="457200" lvl="0" indent="-334327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it"/>
              <a:t>Greatly increase the extent of the </a:t>
            </a:r>
            <a:r>
              <a:rPr lang="it" b="1"/>
              <a:t>stellar catalogs</a:t>
            </a:r>
            <a:r>
              <a:rPr lang="it"/>
              <a:t> with YSO candidates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219" name="Google Shape;219;p27"/>
          <p:cNvSpPr txBox="1"/>
          <p:nvPr/>
        </p:nvSpPr>
        <p:spPr>
          <a:xfrm>
            <a:off x="5097525" y="4787300"/>
            <a:ext cx="4124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3"/>
                </a:solidFill>
              </a:rPr>
              <a:t>alessandro.tramuto@inaf.it (UNIPA; INAF-OAPa)</a:t>
            </a:r>
            <a:endParaRPr>
              <a:solidFill>
                <a:schemeClr val="accent3"/>
              </a:solidFill>
            </a:endParaRPr>
          </a:p>
        </p:txBody>
      </p:sp>
      <p:pic>
        <p:nvPicPr>
          <p:cNvPr id="220" name="Google Shape;22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300" y="2005675"/>
            <a:ext cx="6088273" cy="2781624"/>
          </a:xfrm>
          <a:prstGeom prst="rect">
            <a:avLst/>
          </a:prstGeom>
          <a:noFill/>
          <a:ln w="19050" cap="flat" cmpd="sng">
            <a:solidFill>
              <a:srgbClr val="0097A7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21" name="Google Shape;221;p27"/>
          <p:cNvSpPr txBox="1"/>
          <p:nvPr/>
        </p:nvSpPr>
        <p:spPr>
          <a:xfrm>
            <a:off x="6438475" y="2502188"/>
            <a:ext cx="2595600" cy="17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chemeClr val="dk2"/>
                </a:solidFill>
              </a:rPr>
              <a:t>LOC member for the </a:t>
            </a:r>
            <a:r>
              <a:rPr lang="it" sz="1800" b="1">
                <a:solidFill>
                  <a:srgbClr val="0097A7"/>
                </a:solidFill>
              </a:rPr>
              <a:t>Italian Rubin First Look Watch Party</a:t>
            </a:r>
            <a:r>
              <a:rPr lang="it" sz="1800">
                <a:solidFill>
                  <a:schemeClr val="dk2"/>
                </a:solidFill>
              </a:rPr>
              <a:t>, to be held in </a:t>
            </a:r>
            <a:r>
              <a:rPr lang="it" sz="1800" b="1">
                <a:solidFill>
                  <a:srgbClr val="0097A7"/>
                </a:solidFill>
              </a:rPr>
              <a:t>Palermo</a:t>
            </a:r>
            <a:r>
              <a:rPr lang="it" sz="1800">
                <a:solidFill>
                  <a:schemeClr val="dk2"/>
                </a:solidFill>
              </a:rPr>
              <a:t>!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22" name="Google Shape;222;p27"/>
          <p:cNvSpPr txBox="1"/>
          <p:nvPr/>
        </p:nvSpPr>
        <p:spPr>
          <a:xfrm>
            <a:off x="159300" y="4794950"/>
            <a:ext cx="46932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300" u="sng">
                <a:solidFill>
                  <a:schemeClr val="hlink"/>
                </a:solidFill>
                <a:hlinkClick r:id="rId4"/>
              </a:rPr>
              <a:t>https://rubinobservatory.org/news/rubin-first-look/rubin-party</a:t>
            </a:r>
            <a:endParaRPr sz="13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t" sz="3120" b="1">
                <a:solidFill>
                  <a:schemeClr val="accent5"/>
                </a:solidFill>
              </a:rPr>
              <a:t>Outline:</a:t>
            </a:r>
            <a:endParaRPr sz="3120" b="1">
              <a:solidFill>
                <a:schemeClr val="accent5"/>
              </a:solidFill>
            </a:endParaRPr>
          </a:p>
        </p:txBody>
      </p:sp>
      <p:sp>
        <p:nvSpPr>
          <p:cNvPr id="65" name="Google Shape;65;p14"/>
          <p:cNvSpPr txBox="1">
            <a:spLocks noGrp="1"/>
          </p:cNvSpPr>
          <p:nvPr>
            <p:ph type="body" idx="1"/>
          </p:nvPr>
        </p:nvSpPr>
        <p:spPr>
          <a:xfrm>
            <a:off x="311700" y="865325"/>
            <a:ext cx="8520600" cy="414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it" sz="1700" b="1"/>
              <a:t>DECam </a:t>
            </a:r>
            <a:r>
              <a:rPr lang="it" sz="1700"/>
              <a:t>survey of </a:t>
            </a:r>
            <a:r>
              <a:rPr lang="it" sz="1700" b="1"/>
              <a:t>Carina Nebula</a:t>
            </a:r>
            <a:endParaRPr sz="1700" b="1"/>
          </a:p>
          <a:p>
            <a:pPr marL="45720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it" sz="1700"/>
              <a:t>Photometric Catalog of the </a:t>
            </a:r>
            <a:r>
              <a:rPr lang="it" sz="1700" b="1"/>
              <a:t>brightest stars</a:t>
            </a:r>
            <a:r>
              <a:rPr lang="it" sz="1700"/>
              <a:t> in Carina (and time series)</a:t>
            </a:r>
            <a:endParaRPr sz="1700"/>
          </a:p>
          <a:p>
            <a:pPr marL="45720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it" sz="1700" b="1"/>
              <a:t>Preliminary Results</a:t>
            </a:r>
            <a:r>
              <a:rPr lang="it" sz="1700"/>
              <a:t> in the control field (Tbox) vs the whole field</a:t>
            </a:r>
            <a:endParaRPr sz="1700"/>
          </a:p>
          <a:p>
            <a:pPr marL="914400" lvl="1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it" sz="1700"/>
              <a:t>Photometric Catalog</a:t>
            </a:r>
            <a:endParaRPr sz="1700"/>
          </a:p>
          <a:p>
            <a:pPr marL="914400" lvl="1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it" sz="1700"/>
              <a:t>DECam </a:t>
            </a:r>
            <a:r>
              <a:rPr lang="it" sz="1700" b="1"/>
              <a:t>Light Curves</a:t>
            </a:r>
            <a:endParaRPr sz="1700" b="1"/>
          </a:p>
          <a:p>
            <a:pPr marL="45720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it" sz="1700"/>
              <a:t>Characterization of the time-averaged photometric catalog</a:t>
            </a:r>
            <a:endParaRPr sz="1700"/>
          </a:p>
          <a:p>
            <a:pPr marL="914400" lvl="1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it" sz="1700" b="1"/>
              <a:t>Astrometric Accuracy</a:t>
            </a:r>
            <a:r>
              <a:rPr lang="it" sz="1700"/>
              <a:t> of DECam catalog</a:t>
            </a:r>
            <a:endParaRPr sz="1700"/>
          </a:p>
          <a:p>
            <a:pPr marL="914400" lvl="1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it" sz="1700" b="1"/>
              <a:t>Clustering </a:t>
            </a:r>
            <a:r>
              <a:rPr lang="it" sz="1700"/>
              <a:t>in Carina</a:t>
            </a:r>
            <a:endParaRPr sz="1700"/>
          </a:p>
          <a:p>
            <a:pPr marL="45720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it" sz="1700"/>
              <a:t>Next steps and comparisons with </a:t>
            </a:r>
            <a:r>
              <a:rPr lang="it" sz="1700" b="1"/>
              <a:t>Rubin LSST</a:t>
            </a:r>
            <a:endParaRPr sz="1700" b="1"/>
          </a:p>
          <a:p>
            <a:pPr marL="45720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it" sz="1700"/>
              <a:t>Future perspectives/goals with </a:t>
            </a:r>
            <a:r>
              <a:rPr lang="it" sz="1700" b="1"/>
              <a:t>Rubin LSST</a:t>
            </a:r>
            <a:endParaRPr sz="1700" b="1"/>
          </a:p>
        </p:txBody>
      </p:sp>
      <p:sp>
        <p:nvSpPr>
          <p:cNvPr id="66" name="Google Shape;66;p14"/>
          <p:cNvSpPr txBox="1"/>
          <p:nvPr/>
        </p:nvSpPr>
        <p:spPr>
          <a:xfrm>
            <a:off x="5097525" y="4787300"/>
            <a:ext cx="4124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3"/>
                </a:solidFill>
              </a:rPr>
              <a:t>alessandro.tramuto@inaf.it (UNIPA; INAF-OAPa)</a:t>
            </a:r>
            <a:endParaRPr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625" y="76375"/>
            <a:ext cx="4984477" cy="471267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2" name="Google Shape;72;p15"/>
          <p:cNvCxnSpPr>
            <a:stCxn id="73" idx="0"/>
          </p:cNvCxnSpPr>
          <p:nvPr/>
        </p:nvCxnSpPr>
        <p:spPr>
          <a:xfrm rot="10800000" flipH="1">
            <a:off x="1060225" y="3481925"/>
            <a:ext cx="620700" cy="494700"/>
          </a:xfrm>
          <a:prstGeom prst="straightConnector1">
            <a:avLst/>
          </a:prstGeom>
          <a:noFill/>
          <a:ln w="19050" cap="flat" cmpd="sng">
            <a:solidFill>
              <a:srgbClr val="00BABC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3" name="Google Shape;73;p15"/>
          <p:cNvSpPr/>
          <p:nvPr/>
        </p:nvSpPr>
        <p:spPr>
          <a:xfrm>
            <a:off x="389875" y="3976625"/>
            <a:ext cx="1340700" cy="572700"/>
          </a:xfrm>
          <a:prstGeom prst="roundRect">
            <a:avLst>
              <a:gd name="adj" fmla="val 16667"/>
            </a:avLst>
          </a:prstGeom>
          <a:solidFill>
            <a:srgbClr val="32535A"/>
          </a:solidFill>
          <a:ln w="19050" cap="flat" cmpd="sng">
            <a:solidFill>
              <a:srgbClr val="00BAB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b="1">
                <a:solidFill>
                  <a:srgbClr val="FFFFFF"/>
                </a:solidFill>
              </a:rPr>
              <a:t>Control Field (Tbox)</a:t>
            </a:r>
            <a:endParaRPr b="1">
              <a:solidFill>
                <a:srgbClr val="FFFFFF"/>
              </a:solidFill>
            </a:endParaRPr>
          </a:p>
        </p:txBody>
      </p:sp>
      <p:sp>
        <p:nvSpPr>
          <p:cNvPr id="74" name="Google Shape;74;p15"/>
          <p:cNvSpPr/>
          <p:nvPr/>
        </p:nvSpPr>
        <p:spPr>
          <a:xfrm>
            <a:off x="2086125" y="109400"/>
            <a:ext cx="2927400" cy="285900"/>
          </a:xfrm>
          <a:prstGeom prst="roundRect">
            <a:avLst>
              <a:gd name="adj" fmla="val 16667"/>
            </a:avLst>
          </a:prstGeom>
          <a:solidFill>
            <a:srgbClr val="32535A"/>
          </a:solidFill>
          <a:ln w="19050" cap="flat" cmpd="sng">
            <a:solidFill>
              <a:srgbClr val="00BAB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b="1">
                <a:solidFill>
                  <a:srgbClr val="FFFFFF"/>
                </a:solidFill>
              </a:rPr>
              <a:t>Carina Nebula composite image</a:t>
            </a:r>
            <a:endParaRPr b="1">
              <a:solidFill>
                <a:srgbClr val="FFFFFF"/>
              </a:solidFill>
            </a:endParaRPr>
          </a:p>
        </p:txBody>
      </p:sp>
      <p:sp>
        <p:nvSpPr>
          <p:cNvPr id="75" name="Google Shape;75;p15"/>
          <p:cNvSpPr txBox="1"/>
          <p:nvPr/>
        </p:nvSpPr>
        <p:spPr>
          <a:xfrm>
            <a:off x="5143500" y="76375"/>
            <a:ext cx="38712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500" b="1">
                <a:solidFill>
                  <a:schemeClr val="accent5"/>
                </a:solidFill>
              </a:rPr>
              <a:t>DECam survey of Carina Nebula</a:t>
            </a:r>
            <a:endParaRPr sz="2500" b="1">
              <a:solidFill>
                <a:schemeClr val="accent5"/>
              </a:solidFill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5167800" y="1004500"/>
            <a:ext cx="3871200" cy="32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>
                <a:solidFill>
                  <a:srgbClr val="32535A"/>
                </a:solidFill>
              </a:rPr>
              <a:t>We created the most complete </a:t>
            </a:r>
            <a:r>
              <a:rPr lang="it" b="1">
                <a:solidFill>
                  <a:schemeClr val="dk2"/>
                </a:solidFill>
              </a:rPr>
              <a:t>stellar census</a:t>
            </a:r>
            <a:r>
              <a:rPr lang="it">
                <a:solidFill>
                  <a:srgbClr val="32535A"/>
                </a:solidFill>
              </a:rPr>
              <a:t> of Carina Nebula using:</a:t>
            </a:r>
            <a:endParaRPr>
              <a:solidFill>
                <a:srgbClr val="32535A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2535A"/>
              </a:buClr>
              <a:buSzPts val="1400"/>
              <a:buChar char="●"/>
            </a:pPr>
            <a:r>
              <a:rPr lang="it">
                <a:solidFill>
                  <a:srgbClr val="32535A"/>
                </a:solidFill>
              </a:rPr>
              <a:t>The DECam </a:t>
            </a:r>
            <a:r>
              <a:rPr lang="it" b="1">
                <a:solidFill>
                  <a:schemeClr val="dk2"/>
                </a:solidFill>
              </a:rPr>
              <a:t>z filter</a:t>
            </a:r>
            <a:r>
              <a:rPr lang="it">
                <a:solidFill>
                  <a:schemeClr val="dk2"/>
                </a:solidFill>
              </a:rPr>
              <a:t> (+ </a:t>
            </a:r>
            <a:r>
              <a:rPr lang="it" b="1">
                <a:solidFill>
                  <a:schemeClr val="dk2"/>
                </a:solidFill>
              </a:rPr>
              <a:t>u, g,  r, i</a:t>
            </a:r>
            <a:r>
              <a:rPr lang="it">
                <a:solidFill>
                  <a:schemeClr val="dk2"/>
                </a:solidFill>
              </a:rPr>
              <a:t>)</a:t>
            </a:r>
            <a:endParaRPr>
              <a:solidFill>
                <a:srgbClr val="32535A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2535A"/>
              </a:buClr>
              <a:buSzPts val="1400"/>
              <a:buChar char="●"/>
            </a:pPr>
            <a:r>
              <a:rPr lang="it" b="1">
                <a:solidFill>
                  <a:schemeClr val="dk2"/>
                </a:solidFill>
              </a:rPr>
              <a:t>21 consecutive nights </a:t>
            </a:r>
            <a:r>
              <a:rPr lang="it">
                <a:solidFill>
                  <a:srgbClr val="32535A"/>
                </a:solidFill>
              </a:rPr>
              <a:t>of observation</a:t>
            </a:r>
            <a:endParaRPr>
              <a:solidFill>
                <a:srgbClr val="32535A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2535A"/>
              </a:buClr>
              <a:buSzPts val="1400"/>
              <a:buChar char="●"/>
            </a:pPr>
            <a:r>
              <a:rPr lang="it">
                <a:solidFill>
                  <a:srgbClr val="32535A"/>
                </a:solidFill>
              </a:rPr>
              <a:t>Cadence: down to </a:t>
            </a:r>
            <a:r>
              <a:rPr lang="it" b="1">
                <a:solidFill>
                  <a:schemeClr val="dk2"/>
                </a:solidFill>
              </a:rPr>
              <a:t>20 minutes</a:t>
            </a:r>
            <a:endParaRPr b="1">
              <a:solidFill>
                <a:schemeClr val="dk2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2535A"/>
              </a:buClr>
              <a:buSzPts val="1400"/>
              <a:buChar char="●"/>
            </a:pPr>
            <a:r>
              <a:rPr lang="it">
                <a:solidFill>
                  <a:srgbClr val="32535A"/>
                </a:solidFill>
              </a:rPr>
              <a:t>Exposure times: </a:t>
            </a:r>
            <a:r>
              <a:rPr lang="it" b="1">
                <a:solidFill>
                  <a:schemeClr val="dk2"/>
                </a:solidFill>
              </a:rPr>
              <a:t>60 s, 8 s, 1 s, 0.1 s, 0.01 s</a:t>
            </a:r>
            <a:r>
              <a:rPr lang="it" b="1">
                <a:solidFill>
                  <a:schemeClr val="accent5"/>
                </a:solidFill>
              </a:rPr>
              <a:t>    </a:t>
            </a:r>
            <a:endParaRPr b="1">
              <a:solidFill>
                <a:schemeClr val="accent5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b="1">
              <a:solidFill>
                <a:schemeClr val="accent5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32535A"/>
                </a:solidFill>
              </a:rPr>
              <a:t>(observing program </a:t>
            </a:r>
            <a:r>
              <a:rPr lang="it" sz="1200" u="sng">
                <a:solidFill>
                  <a:schemeClr val="hlink"/>
                </a:solidFill>
                <a:hlinkClick r:id="rId4"/>
              </a:rPr>
              <a:t>2019A-0101</a:t>
            </a:r>
            <a:r>
              <a:rPr lang="it" sz="1200">
                <a:solidFill>
                  <a:srgbClr val="32535A"/>
                </a:solidFill>
              </a:rPr>
              <a:t>; PI: P. Hartigan)</a:t>
            </a:r>
            <a:endParaRPr sz="1200">
              <a:solidFill>
                <a:srgbClr val="32535A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32535A"/>
              </a:solidFill>
            </a:endParaRPr>
          </a:p>
        </p:txBody>
      </p:sp>
      <p:sp>
        <p:nvSpPr>
          <p:cNvPr id="77" name="Google Shape;77;p15"/>
          <p:cNvSpPr txBox="1"/>
          <p:nvPr/>
        </p:nvSpPr>
        <p:spPr>
          <a:xfrm>
            <a:off x="5097525" y="4787300"/>
            <a:ext cx="4124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3"/>
                </a:solidFill>
              </a:rPr>
              <a:t>alessandro.tramuto@inaf.it (UNIPA; INAF-OAPa)</a:t>
            </a:r>
            <a:endParaRPr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9998" y="322037"/>
            <a:ext cx="3692963" cy="2564894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6"/>
          <p:cNvSpPr txBox="1"/>
          <p:nvPr/>
        </p:nvSpPr>
        <p:spPr>
          <a:xfrm>
            <a:off x="248050" y="-68550"/>
            <a:ext cx="41772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700" b="1">
                <a:solidFill>
                  <a:schemeClr val="accent5"/>
                </a:solidFill>
              </a:rPr>
              <a:t>Rubin LSST</a:t>
            </a:r>
            <a:r>
              <a:rPr lang="it" sz="1700">
                <a:solidFill>
                  <a:srgbClr val="00BABC"/>
                </a:solidFill>
              </a:rPr>
              <a:t> </a:t>
            </a:r>
            <a:r>
              <a:rPr lang="it" sz="1700">
                <a:solidFill>
                  <a:srgbClr val="32535A"/>
                </a:solidFill>
              </a:rPr>
              <a:t>bandpasses </a:t>
            </a:r>
            <a:r>
              <a:rPr lang="it" sz="900">
                <a:solidFill>
                  <a:srgbClr val="32535A"/>
                </a:solidFill>
              </a:rPr>
              <a:t>reference:</a:t>
            </a:r>
            <a:r>
              <a:rPr lang="it" sz="900">
                <a:solidFill>
                  <a:schemeClr val="dk1"/>
                </a:solidFill>
              </a:rPr>
              <a:t> </a:t>
            </a:r>
            <a:r>
              <a:rPr lang="it" sz="900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Ivezić et al. 2019</a:t>
            </a:r>
            <a:endParaRPr sz="2000">
              <a:solidFill>
                <a:srgbClr val="FFFFFF"/>
              </a:solidFill>
            </a:endParaRPr>
          </a:p>
        </p:txBody>
      </p:sp>
      <p:pic>
        <p:nvPicPr>
          <p:cNvPr id="84" name="Google Shape;84;p16"/>
          <p:cNvPicPr preferRelativeResize="0"/>
          <p:nvPr/>
        </p:nvPicPr>
        <p:blipFill rotWithShape="1">
          <a:blip r:embed="rId5">
            <a:alphaModFix/>
          </a:blip>
          <a:srcRect r="1477"/>
          <a:stretch/>
        </p:blipFill>
        <p:spPr>
          <a:xfrm>
            <a:off x="351875" y="3228300"/>
            <a:ext cx="3749200" cy="187557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6"/>
          <p:cNvSpPr txBox="1"/>
          <p:nvPr/>
        </p:nvSpPr>
        <p:spPr>
          <a:xfrm>
            <a:off x="402250" y="2832750"/>
            <a:ext cx="37749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700" b="1">
                <a:solidFill>
                  <a:schemeClr val="accent5"/>
                </a:solidFill>
              </a:rPr>
              <a:t>DECam </a:t>
            </a:r>
            <a:r>
              <a:rPr lang="it" sz="1700">
                <a:solidFill>
                  <a:srgbClr val="32535A"/>
                </a:solidFill>
              </a:rPr>
              <a:t>bandpasses </a:t>
            </a:r>
            <a:r>
              <a:rPr lang="it" sz="1700">
                <a:solidFill>
                  <a:srgbClr val="FFFFFF"/>
                </a:solidFill>
              </a:rPr>
              <a:t> </a:t>
            </a:r>
            <a:r>
              <a:rPr lang="it" sz="1100" u="sng">
                <a:solidFill>
                  <a:schemeClr val="hlink"/>
                </a:solidFill>
                <a:hlinkClick r:id="rId6"/>
              </a:rPr>
              <a:t>reference link </a:t>
            </a:r>
            <a:endParaRPr sz="2200">
              <a:solidFill>
                <a:srgbClr val="FFFFFF"/>
              </a:solidFill>
            </a:endParaRPr>
          </a:p>
        </p:txBody>
      </p:sp>
      <p:sp>
        <p:nvSpPr>
          <p:cNvPr id="86" name="Google Shape;86;p16"/>
          <p:cNvSpPr txBox="1"/>
          <p:nvPr/>
        </p:nvSpPr>
        <p:spPr>
          <a:xfrm>
            <a:off x="4696150" y="685800"/>
            <a:ext cx="4428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700" b="1">
                <a:solidFill>
                  <a:schemeClr val="accent5"/>
                </a:solidFill>
              </a:rPr>
              <a:t>Rubin LSST</a:t>
            </a:r>
            <a:r>
              <a:rPr lang="it" sz="1700">
                <a:solidFill>
                  <a:srgbClr val="00BABC"/>
                </a:solidFill>
              </a:rPr>
              <a:t> </a:t>
            </a:r>
            <a:r>
              <a:rPr lang="it" sz="1700">
                <a:solidFill>
                  <a:srgbClr val="32535A"/>
                </a:solidFill>
              </a:rPr>
              <a:t>baseline</a:t>
            </a:r>
            <a:r>
              <a:rPr lang="it" sz="1800">
                <a:solidFill>
                  <a:srgbClr val="32535A"/>
                </a:solidFill>
              </a:rPr>
              <a:t> </a:t>
            </a:r>
            <a:r>
              <a:rPr lang="it" sz="900">
                <a:solidFill>
                  <a:srgbClr val="32535A"/>
                </a:solidFill>
              </a:rPr>
              <a:t>reference:</a:t>
            </a:r>
            <a:r>
              <a:rPr lang="it" sz="900">
                <a:solidFill>
                  <a:schemeClr val="dk1"/>
                </a:solidFill>
              </a:rPr>
              <a:t> </a:t>
            </a:r>
            <a:r>
              <a:rPr lang="it" sz="900" u="sng">
                <a:solidFill>
                  <a:schemeClr val="hlink"/>
                </a:solidFill>
                <a:hlinkClick r:id="rId7"/>
              </a:rPr>
              <a:t>USDF MAF</a:t>
            </a:r>
            <a:endParaRPr sz="1300"/>
          </a:p>
        </p:txBody>
      </p:sp>
      <p:cxnSp>
        <p:nvCxnSpPr>
          <p:cNvPr id="87" name="Google Shape;87;p16"/>
          <p:cNvCxnSpPr/>
          <p:nvPr/>
        </p:nvCxnSpPr>
        <p:spPr>
          <a:xfrm>
            <a:off x="2949825" y="1341375"/>
            <a:ext cx="6900" cy="422700"/>
          </a:xfrm>
          <a:prstGeom prst="straightConnector1">
            <a:avLst/>
          </a:prstGeom>
          <a:noFill/>
          <a:ln w="28575" cap="flat" cmpd="sng">
            <a:solidFill>
              <a:srgbClr val="00BABC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88" name="Google Shape;88;p16"/>
          <p:cNvCxnSpPr/>
          <p:nvPr/>
        </p:nvCxnSpPr>
        <p:spPr>
          <a:xfrm>
            <a:off x="3188525" y="3234725"/>
            <a:ext cx="5400" cy="492600"/>
          </a:xfrm>
          <a:prstGeom prst="straightConnector1">
            <a:avLst/>
          </a:prstGeom>
          <a:noFill/>
          <a:ln w="28575" cap="flat" cmpd="sng">
            <a:solidFill>
              <a:srgbClr val="00BABC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89" name="Google Shape;89;p16" title="Screenshot 2025-05-04 at 10.53.27 PM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806412" y="1236427"/>
            <a:ext cx="4055976" cy="2781376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6"/>
          <p:cNvSpPr txBox="1"/>
          <p:nvPr/>
        </p:nvSpPr>
        <p:spPr>
          <a:xfrm>
            <a:off x="5097525" y="4787300"/>
            <a:ext cx="4124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3"/>
                </a:solidFill>
              </a:rPr>
              <a:t>alessandro.tramuto@inaf.it (UNIPA; INAF-OAPa)</a:t>
            </a:r>
            <a:endParaRPr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7615"/>
            <a:ext cx="9144000" cy="5151115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7"/>
          <p:cNvSpPr txBox="1"/>
          <p:nvPr/>
        </p:nvSpPr>
        <p:spPr>
          <a:xfrm>
            <a:off x="5097525" y="4787300"/>
            <a:ext cx="4124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3"/>
                </a:solidFill>
              </a:rPr>
              <a:t>alessandro.tramuto@inaf.it (UNIPA; INAF-OAPa)</a:t>
            </a:r>
            <a:endParaRPr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 txBox="1">
            <a:spLocks noGrp="1"/>
          </p:cNvSpPr>
          <p:nvPr>
            <p:ph type="title"/>
          </p:nvPr>
        </p:nvSpPr>
        <p:spPr>
          <a:xfrm>
            <a:off x="311700" y="2926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b="1">
                <a:solidFill>
                  <a:schemeClr val="accent5"/>
                </a:solidFill>
              </a:rPr>
              <a:t>Photometric Catalog of the brightest stars in Carina</a:t>
            </a:r>
            <a:endParaRPr b="1">
              <a:solidFill>
                <a:schemeClr val="accent5"/>
              </a:solidFill>
            </a:endParaRPr>
          </a:p>
        </p:txBody>
      </p:sp>
      <p:sp>
        <p:nvSpPr>
          <p:cNvPr id="102" name="Google Shape;102;p18"/>
          <p:cNvSpPr txBox="1">
            <a:spLocks noGrp="1"/>
          </p:cNvSpPr>
          <p:nvPr>
            <p:ph type="body" idx="1"/>
          </p:nvPr>
        </p:nvSpPr>
        <p:spPr>
          <a:xfrm>
            <a:off x="311700" y="1000075"/>
            <a:ext cx="7424100" cy="130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it" sz="1700" b="1"/>
              <a:t>10ms</a:t>
            </a:r>
            <a:r>
              <a:rPr lang="it" sz="1700"/>
              <a:t> stacked image of 21 nights in </a:t>
            </a:r>
            <a:r>
              <a:rPr lang="it" sz="1700" b="1"/>
              <a:t>DECam z filter</a:t>
            </a:r>
            <a:endParaRPr sz="1700"/>
          </a:p>
          <a:p>
            <a:pPr marL="45720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it" sz="1700"/>
              <a:t>zero-point correction image</a:t>
            </a:r>
            <a:endParaRPr sz="1700"/>
          </a:p>
          <a:p>
            <a:pPr marL="45720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it" sz="1700"/>
              <a:t>Source Detection and </a:t>
            </a:r>
            <a:r>
              <a:rPr lang="it" sz="1700" b="1"/>
              <a:t>PSF Photometry</a:t>
            </a:r>
            <a:r>
              <a:rPr lang="it" sz="1700"/>
              <a:t> </a:t>
            </a:r>
            <a:endParaRPr sz="17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103" name="Google Shape;103;p18"/>
          <p:cNvSpPr txBox="1"/>
          <p:nvPr/>
        </p:nvSpPr>
        <p:spPr>
          <a:xfrm>
            <a:off x="311700" y="2517025"/>
            <a:ext cx="7961400" cy="21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 b="1">
                <a:solidFill>
                  <a:schemeClr val="accent5"/>
                </a:solidFill>
              </a:rPr>
              <a:t>And extend to the time series:</a:t>
            </a:r>
            <a:br>
              <a:rPr lang="it" sz="1800">
                <a:solidFill>
                  <a:schemeClr val="dk2"/>
                </a:solidFill>
              </a:rPr>
            </a:br>
            <a:endParaRPr sz="1800">
              <a:solidFill>
                <a:schemeClr val="dk2"/>
              </a:solidFill>
            </a:endParaRPr>
          </a:p>
          <a:p>
            <a:pPr marL="45720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it" sz="1700">
                <a:solidFill>
                  <a:schemeClr val="dk2"/>
                </a:solidFill>
              </a:rPr>
              <a:t>Use single-frame images </a:t>
            </a:r>
            <a:endParaRPr sz="1700">
              <a:solidFill>
                <a:schemeClr val="dk2"/>
              </a:solidFill>
            </a:endParaRPr>
          </a:p>
          <a:p>
            <a:pPr marL="45720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it" sz="1700" b="1">
                <a:solidFill>
                  <a:schemeClr val="dk2"/>
                </a:solidFill>
              </a:rPr>
              <a:t>Forced-position PSF Photometry</a:t>
            </a:r>
            <a:endParaRPr sz="1700" b="1">
              <a:solidFill>
                <a:schemeClr val="dk2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it" sz="1700">
                <a:solidFill>
                  <a:schemeClr val="dk2"/>
                </a:solidFill>
              </a:rPr>
              <a:t>IDs Light Curves (also done for </a:t>
            </a:r>
            <a:r>
              <a:rPr lang="it" sz="1700" b="1">
                <a:solidFill>
                  <a:schemeClr val="dk2"/>
                </a:solidFill>
              </a:rPr>
              <a:t>100ms </a:t>
            </a:r>
            <a:r>
              <a:rPr lang="it" sz="1700">
                <a:solidFill>
                  <a:schemeClr val="dk2"/>
                </a:solidFill>
              </a:rPr>
              <a:t>exposure)</a:t>
            </a:r>
            <a:br>
              <a:rPr lang="it" sz="1800">
                <a:solidFill>
                  <a:schemeClr val="dk2"/>
                </a:solidFill>
              </a:rPr>
            </a:br>
            <a:r>
              <a:rPr lang="it" sz="1800">
                <a:solidFill>
                  <a:schemeClr val="dk2"/>
                </a:solidFill>
              </a:rPr>
              <a:t> 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04" name="Google Shape;104;p18"/>
          <p:cNvSpPr txBox="1"/>
          <p:nvPr/>
        </p:nvSpPr>
        <p:spPr>
          <a:xfrm>
            <a:off x="5097525" y="4787300"/>
            <a:ext cx="4124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3"/>
                </a:solidFill>
              </a:rPr>
              <a:t>alessandro.tramuto@inaf.it (UNIPA; INAF-OAPa)</a:t>
            </a:r>
            <a:endParaRPr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8175" y="2864968"/>
            <a:ext cx="4171851" cy="2196633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9"/>
          <p:cNvSpPr txBox="1">
            <a:spLocks noGrp="1"/>
          </p:cNvSpPr>
          <p:nvPr>
            <p:ph type="title"/>
          </p:nvPr>
        </p:nvSpPr>
        <p:spPr>
          <a:xfrm>
            <a:off x="4655100" y="76200"/>
            <a:ext cx="8520600" cy="87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t" sz="2220" b="1">
                <a:solidFill>
                  <a:schemeClr val="accent5"/>
                </a:solidFill>
              </a:rPr>
              <a:t>Preliminary Results:</a:t>
            </a:r>
            <a:endParaRPr sz="2220" b="1">
              <a:solidFill>
                <a:schemeClr val="accent5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t" sz="2920" b="1">
                <a:solidFill>
                  <a:schemeClr val="accent5"/>
                </a:solidFill>
              </a:rPr>
              <a:t>Photometric Catalog</a:t>
            </a:r>
            <a:endParaRPr sz="2920" b="1">
              <a:solidFill>
                <a:schemeClr val="accent5"/>
              </a:solidFill>
            </a:endParaRPr>
          </a:p>
        </p:txBody>
      </p:sp>
      <p:pic>
        <p:nvPicPr>
          <p:cNvPr id="111" name="Google Shape;111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6775" y="76200"/>
            <a:ext cx="4294400" cy="2788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9"/>
          <p:cNvSpPr txBox="1"/>
          <p:nvPr/>
        </p:nvSpPr>
        <p:spPr>
          <a:xfrm>
            <a:off x="4731300" y="1082625"/>
            <a:ext cx="40197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it">
                <a:solidFill>
                  <a:schemeClr val="dk2"/>
                </a:solidFill>
              </a:rPr>
              <a:t>We obtained the </a:t>
            </a:r>
            <a:r>
              <a:rPr lang="it" b="1">
                <a:solidFill>
                  <a:schemeClr val="dk2"/>
                </a:solidFill>
              </a:rPr>
              <a:t>deepest stellar census</a:t>
            </a:r>
            <a:r>
              <a:rPr lang="it">
                <a:solidFill>
                  <a:schemeClr val="dk2"/>
                </a:solidFill>
              </a:rPr>
              <a:t> of this field in  Carina:  </a:t>
            </a:r>
            <a:r>
              <a:rPr lang="it" b="1">
                <a:solidFill>
                  <a:schemeClr val="dk2"/>
                </a:solidFill>
              </a:rPr>
              <a:t>4.8M stars</a:t>
            </a:r>
            <a:r>
              <a:rPr lang="it">
                <a:solidFill>
                  <a:schemeClr val="dk2"/>
                </a:solidFill>
              </a:rPr>
              <a:t> (astrometry in the z band)     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13" name="Google Shape;113;p19"/>
          <p:cNvSpPr/>
          <p:nvPr/>
        </p:nvSpPr>
        <p:spPr>
          <a:xfrm>
            <a:off x="4965875" y="2491700"/>
            <a:ext cx="3476100" cy="723300"/>
          </a:xfrm>
          <a:prstGeom prst="roundRect">
            <a:avLst>
              <a:gd name="adj" fmla="val 16667"/>
            </a:avLst>
          </a:prstGeom>
          <a:solidFill>
            <a:srgbClr val="32535A"/>
          </a:solidFill>
          <a:ln w="19050" cap="flat" cmpd="sng">
            <a:solidFill>
              <a:srgbClr val="00BAB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b="1">
                <a:solidFill>
                  <a:schemeClr val="lt1"/>
                </a:solidFill>
              </a:rPr>
              <a:t>Tramuto et al. A in prep.: </a:t>
            </a:r>
            <a:r>
              <a:rPr lang="it">
                <a:solidFill>
                  <a:srgbClr val="FFFFFF"/>
                </a:solidFill>
              </a:rPr>
              <a:t>We expect even more sources + time series!</a:t>
            </a:r>
            <a:endParaRPr>
              <a:solidFill>
                <a:srgbClr val="FFFFFF"/>
              </a:solidFill>
            </a:endParaRPr>
          </a:p>
        </p:txBody>
      </p:sp>
      <p:cxnSp>
        <p:nvCxnSpPr>
          <p:cNvPr id="114" name="Google Shape;114;p19"/>
          <p:cNvCxnSpPr/>
          <p:nvPr/>
        </p:nvCxnSpPr>
        <p:spPr>
          <a:xfrm rot="10800000" flipH="1">
            <a:off x="6735425" y="2147300"/>
            <a:ext cx="3900" cy="344400"/>
          </a:xfrm>
          <a:prstGeom prst="straightConnector1">
            <a:avLst/>
          </a:prstGeom>
          <a:noFill/>
          <a:ln w="19050" cap="flat" cmpd="sng">
            <a:solidFill>
              <a:srgbClr val="00BABC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15" name="Google Shape;115;p19"/>
          <p:cNvSpPr txBox="1"/>
          <p:nvPr/>
        </p:nvSpPr>
        <p:spPr>
          <a:xfrm>
            <a:off x="4731300" y="3577375"/>
            <a:ext cx="4019700" cy="130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it">
                <a:solidFill>
                  <a:schemeClr val="dk2"/>
                </a:solidFill>
              </a:rPr>
              <a:t>In the Tbox we got </a:t>
            </a:r>
            <a:r>
              <a:rPr lang="it" b="1">
                <a:solidFill>
                  <a:schemeClr val="dk2"/>
                </a:solidFill>
              </a:rPr>
              <a:t>16k sources</a:t>
            </a:r>
            <a:r>
              <a:rPr lang="it">
                <a:solidFill>
                  <a:schemeClr val="dk2"/>
                </a:solidFill>
              </a:rPr>
              <a:t> </a:t>
            </a:r>
            <a:r>
              <a:rPr lang="it" b="1">
                <a:solidFill>
                  <a:schemeClr val="dk2"/>
                </a:solidFill>
              </a:rPr>
              <a:t>with PSF photometry</a:t>
            </a:r>
            <a:r>
              <a:rPr lang="it">
                <a:solidFill>
                  <a:schemeClr val="dk2"/>
                </a:solidFill>
              </a:rPr>
              <a:t>, just from the </a:t>
            </a:r>
            <a:r>
              <a:rPr lang="it" b="1">
                <a:solidFill>
                  <a:schemeClr val="dk2"/>
                </a:solidFill>
              </a:rPr>
              <a:t>60s </a:t>
            </a:r>
            <a:r>
              <a:rPr lang="it">
                <a:solidFill>
                  <a:schemeClr val="dk2"/>
                </a:solidFill>
              </a:rPr>
              <a:t>exposures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16" name="Google Shape;116;p19"/>
          <p:cNvSpPr txBox="1"/>
          <p:nvPr/>
        </p:nvSpPr>
        <p:spPr>
          <a:xfrm>
            <a:off x="702913" y="723325"/>
            <a:ext cx="1158000" cy="6465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 b="1">
                <a:solidFill>
                  <a:schemeClr val="accent5"/>
                </a:solidFill>
              </a:rPr>
              <a:t>60s </a:t>
            </a:r>
            <a:r>
              <a:rPr lang="it" sz="1200">
                <a:solidFill>
                  <a:schemeClr val="dk2"/>
                </a:solidFill>
              </a:rPr>
              <a:t>exposure</a:t>
            </a:r>
            <a:endParaRPr sz="1200">
              <a:solidFill>
                <a:schemeClr val="dk2"/>
              </a:solidFill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</a:rPr>
              <a:t>Tbox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17" name="Google Shape;117;p19"/>
          <p:cNvSpPr txBox="1"/>
          <p:nvPr/>
        </p:nvSpPr>
        <p:spPr>
          <a:xfrm>
            <a:off x="3143575" y="3137050"/>
            <a:ext cx="1257600" cy="6465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 b="1">
                <a:solidFill>
                  <a:schemeClr val="accent5"/>
                </a:solidFill>
              </a:rPr>
              <a:t>10ms </a:t>
            </a:r>
            <a:r>
              <a:rPr lang="it" sz="1200">
                <a:solidFill>
                  <a:schemeClr val="dk2"/>
                </a:solidFill>
              </a:rPr>
              <a:t>exposure</a:t>
            </a:r>
            <a:endParaRPr sz="1200">
              <a:solidFill>
                <a:schemeClr val="dk2"/>
              </a:solidFill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</a:rPr>
              <a:t>All field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18" name="Google Shape;118;p19"/>
          <p:cNvSpPr txBox="1"/>
          <p:nvPr/>
        </p:nvSpPr>
        <p:spPr>
          <a:xfrm>
            <a:off x="5097525" y="4787300"/>
            <a:ext cx="4124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3"/>
                </a:solidFill>
              </a:rPr>
              <a:t>alessandro.tramuto@inaf.it (UNIPA; INAF-OAPa)</a:t>
            </a:r>
            <a:endParaRPr>
              <a:solidFill>
                <a:schemeClr val="accent3"/>
              </a:solidFill>
            </a:endParaRPr>
          </a:p>
        </p:txBody>
      </p:sp>
      <p:cxnSp>
        <p:nvCxnSpPr>
          <p:cNvPr id="119" name="Google Shape;119;p19"/>
          <p:cNvCxnSpPr/>
          <p:nvPr/>
        </p:nvCxnSpPr>
        <p:spPr>
          <a:xfrm>
            <a:off x="478193" y="2591141"/>
            <a:ext cx="1907100" cy="2931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0" name="Google Shape;120;p19"/>
          <p:cNvCxnSpPr/>
          <p:nvPr/>
        </p:nvCxnSpPr>
        <p:spPr>
          <a:xfrm rot="10800000">
            <a:off x="4324825" y="2589725"/>
            <a:ext cx="116700" cy="3003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8175" y="2864968"/>
            <a:ext cx="4171851" cy="2196633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0"/>
          <p:cNvSpPr txBox="1">
            <a:spLocks noGrp="1"/>
          </p:cNvSpPr>
          <p:nvPr>
            <p:ph type="title"/>
          </p:nvPr>
        </p:nvSpPr>
        <p:spPr>
          <a:xfrm>
            <a:off x="4655100" y="76200"/>
            <a:ext cx="8520600" cy="87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t" sz="2220" b="1">
                <a:solidFill>
                  <a:schemeClr val="accent5"/>
                </a:solidFill>
              </a:rPr>
              <a:t>Preliminary Results:</a:t>
            </a:r>
            <a:endParaRPr sz="2220" b="1">
              <a:solidFill>
                <a:schemeClr val="accent5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t" sz="2920" b="1">
                <a:solidFill>
                  <a:schemeClr val="accent5"/>
                </a:solidFill>
              </a:rPr>
              <a:t>Photometric Catalog</a:t>
            </a:r>
            <a:endParaRPr sz="2920" b="1">
              <a:solidFill>
                <a:schemeClr val="accent5"/>
              </a:solidFill>
            </a:endParaRPr>
          </a:p>
        </p:txBody>
      </p:sp>
      <p:pic>
        <p:nvPicPr>
          <p:cNvPr id="127" name="Google Shape;12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6775" y="76200"/>
            <a:ext cx="4294400" cy="2788775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0"/>
          <p:cNvSpPr txBox="1"/>
          <p:nvPr/>
        </p:nvSpPr>
        <p:spPr>
          <a:xfrm>
            <a:off x="702913" y="723325"/>
            <a:ext cx="1158000" cy="6465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 b="1">
                <a:solidFill>
                  <a:schemeClr val="accent5"/>
                </a:solidFill>
              </a:rPr>
              <a:t>60s </a:t>
            </a:r>
            <a:r>
              <a:rPr lang="it" sz="1200">
                <a:solidFill>
                  <a:schemeClr val="dk2"/>
                </a:solidFill>
              </a:rPr>
              <a:t>exposure</a:t>
            </a:r>
            <a:endParaRPr sz="1200">
              <a:solidFill>
                <a:schemeClr val="dk2"/>
              </a:solidFill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</a:rPr>
              <a:t>Tbox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29" name="Google Shape;129;p20"/>
          <p:cNvSpPr txBox="1"/>
          <p:nvPr/>
        </p:nvSpPr>
        <p:spPr>
          <a:xfrm>
            <a:off x="3143575" y="3137050"/>
            <a:ext cx="1257600" cy="6465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 b="1">
                <a:solidFill>
                  <a:schemeClr val="accent5"/>
                </a:solidFill>
              </a:rPr>
              <a:t>10ms </a:t>
            </a:r>
            <a:r>
              <a:rPr lang="it" sz="1200">
                <a:solidFill>
                  <a:schemeClr val="dk2"/>
                </a:solidFill>
              </a:rPr>
              <a:t>exposure</a:t>
            </a:r>
            <a:endParaRPr sz="1200">
              <a:solidFill>
                <a:schemeClr val="dk2"/>
              </a:solidFill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2"/>
                </a:solidFill>
              </a:rPr>
              <a:t>All field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30" name="Google Shape;130;p20"/>
          <p:cNvSpPr txBox="1"/>
          <p:nvPr/>
        </p:nvSpPr>
        <p:spPr>
          <a:xfrm>
            <a:off x="5097525" y="4787300"/>
            <a:ext cx="4124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3"/>
                </a:solidFill>
              </a:rPr>
              <a:t>alessandro.tramuto@inaf.it (UNIPA; INAF-OAPa)</a:t>
            </a:r>
            <a:endParaRPr>
              <a:solidFill>
                <a:schemeClr val="accent3"/>
              </a:solidFill>
            </a:endParaRPr>
          </a:p>
        </p:txBody>
      </p:sp>
      <p:cxnSp>
        <p:nvCxnSpPr>
          <p:cNvPr id="131" name="Google Shape;131;p20"/>
          <p:cNvCxnSpPr/>
          <p:nvPr/>
        </p:nvCxnSpPr>
        <p:spPr>
          <a:xfrm>
            <a:off x="478193" y="2591141"/>
            <a:ext cx="1907100" cy="2931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2" name="Google Shape;132;p20"/>
          <p:cNvCxnSpPr/>
          <p:nvPr/>
        </p:nvCxnSpPr>
        <p:spPr>
          <a:xfrm rot="10800000">
            <a:off x="4324825" y="2589725"/>
            <a:ext cx="116700" cy="3003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3" name="Google Shape;133;p20"/>
          <p:cNvSpPr txBox="1"/>
          <p:nvPr/>
        </p:nvSpPr>
        <p:spPr>
          <a:xfrm>
            <a:off x="5097525" y="1369825"/>
            <a:ext cx="3852000" cy="30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>
                <a:solidFill>
                  <a:schemeClr val="dk2"/>
                </a:solidFill>
              </a:rPr>
              <a:t>The catalog will contain:</a:t>
            </a:r>
            <a:endParaRPr sz="1500">
              <a:solidFill>
                <a:schemeClr val="dk2"/>
              </a:solidFill>
            </a:endParaRPr>
          </a:p>
          <a:p>
            <a:pPr marL="457200" lvl="0" indent="-3238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</a:pPr>
            <a:r>
              <a:rPr lang="it" sz="1500">
                <a:solidFill>
                  <a:schemeClr val="dk2"/>
                </a:solidFill>
              </a:rPr>
              <a:t>Faint sources up to </a:t>
            </a:r>
            <a:r>
              <a:rPr lang="it" sz="1500" b="1">
                <a:solidFill>
                  <a:schemeClr val="dk2"/>
                </a:solidFill>
              </a:rPr>
              <a:t>24 mag</a:t>
            </a:r>
            <a:r>
              <a:rPr lang="it" sz="1500">
                <a:solidFill>
                  <a:schemeClr val="dk2"/>
                </a:solidFill>
              </a:rPr>
              <a:t> (or more)</a:t>
            </a:r>
            <a:endParaRPr sz="1500">
              <a:solidFill>
                <a:schemeClr val="dk2"/>
              </a:solidFill>
            </a:endParaRPr>
          </a:p>
          <a:p>
            <a:pPr marL="457200" lvl="0" indent="-3238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</a:pPr>
            <a:r>
              <a:rPr lang="it" sz="1500">
                <a:solidFill>
                  <a:schemeClr val="dk2"/>
                </a:solidFill>
              </a:rPr>
              <a:t>Bright ones down to </a:t>
            </a:r>
            <a:r>
              <a:rPr lang="it" sz="1500" b="1">
                <a:solidFill>
                  <a:schemeClr val="dk2"/>
                </a:solidFill>
              </a:rPr>
              <a:t>6-8 mag</a:t>
            </a:r>
            <a:endParaRPr sz="1500" b="1">
              <a:solidFill>
                <a:schemeClr val="dk2"/>
              </a:solidFill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1">
              <a:solidFill>
                <a:schemeClr val="dk2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>
                <a:solidFill>
                  <a:schemeClr val="dk2"/>
                </a:solidFill>
              </a:rPr>
              <a:t>We will get a </a:t>
            </a:r>
            <a:r>
              <a:rPr lang="it" sz="1500" b="1">
                <a:solidFill>
                  <a:schemeClr val="dk2"/>
                </a:solidFill>
              </a:rPr>
              <a:t>[ 6 - 24 ] mag catalog</a:t>
            </a:r>
            <a:r>
              <a:rPr lang="it" sz="1500">
                <a:solidFill>
                  <a:schemeClr val="dk2"/>
                </a:solidFill>
              </a:rPr>
              <a:t>, in z, with </a:t>
            </a:r>
            <a:r>
              <a:rPr lang="it" sz="1500" b="1">
                <a:solidFill>
                  <a:schemeClr val="dk2"/>
                </a:solidFill>
              </a:rPr>
              <a:t>high cadence time-series data </a:t>
            </a:r>
            <a:r>
              <a:rPr lang="it" sz="1500">
                <a:solidFill>
                  <a:schemeClr val="dk2"/>
                </a:solidFill>
              </a:rPr>
              <a:t>of most of the stars.</a:t>
            </a:r>
            <a:endParaRPr sz="15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1"/>
          <p:cNvSpPr txBox="1">
            <a:spLocks noGrp="1"/>
          </p:cNvSpPr>
          <p:nvPr>
            <p:ph type="title"/>
          </p:nvPr>
        </p:nvSpPr>
        <p:spPr>
          <a:xfrm>
            <a:off x="235500" y="81550"/>
            <a:ext cx="8520600" cy="87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t" sz="2220" b="1">
                <a:solidFill>
                  <a:schemeClr val="accent5"/>
                </a:solidFill>
              </a:rPr>
              <a:t>Preliminary Results:</a:t>
            </a:r>
            <a:endParaRPr sz="2220" b="1">
              <a:solidFill>
                <a:schemeClr val="accent5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t" sz="2920" b="1">
                <a:solidFill>
                  <a:schemeClr val="accent5"/>
                </a:solidFill>
              </a:rPr>
              <a:t>DECam Light Curves (LCs)</a:t>
            </a:r>
            <a:endParaRPr sz="2920" b="1">
              <a:solidFill>
                <a:schemeClr val="accent5"/>
              </a:solidFill>
            </a:endParaRPr>
          </a:p>
        </p:txBody>
      </p:sp>
      <p:pic>
        <p:nvPicPr>
          <p:cNvPr id="139" name="Google Shape;13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8534" y="2761825"/>
            <a:ext cx="3311766" cy="2025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22375" y="665955"/>
            <a:ext cx="3311775" cy="205717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1"/>
          <p:cNvSpPr txBox="1"/>
          <p:nvPr/>
        </p:nvSpPr>
        <p:spPr>
          <a:xfrm>
            <a:off x="115325" y="1100250"/>
            <a:ext cx="5239200" cy="179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>
                <a:solidFill>
                  <a:schemeClr val="dk2"/>
                </a:solidFill>
              </a:rPr>
              <a:t>One main goal of this survey is to visualize all kinds of temporal variability:</a:t>
            </a:r>
            <a:endParaRPr sz="1600">
              <a:solidFill>
                <a:schemeClr val="dk2"/>
              </a:solidFill>
            </a:endParaRPr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it" sz="1600">
                <a:solidFill>
                  <a:schemeClr val="dk2"/>
                </a:solidFill>
              </a:rPr>
              <a:t>From </a:t>
            </a:r>
            <a:r>
              <a:rPr lang="it" sz="1600" b="1">
                <a:solidFill>
                  <a:schemeClr val="dk2"/>
                </a:solidFill>
              </a:rPr>
              <a:t>minutes/hours</a:t>
            </a:r>
            <a:r>
              <a:rPr lang="it" sz="1600">
                <a:solidFill>
                  <a:schemeClr val="dk2"/>
                </a:solidFill>
              </a:rPr>
              <a:t> up to </a:t>
            </a:r>
            <a:r>
              <a:rPr lang="it" sz="1600" b="1">
                <a:solidFill>
                  <a:schemeClr val="dk2"/>
                </a:solidFill>
              </a:rPr>
              <a:t>weeks</a:t>
            </a:r>
            <a:endParaRPr sz="1600" b="1">
              <a:solidFill>
                <a:schemeClr val="dk2"/>
              </a:solidFill>
            </a:endParaRPr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it" sz="1600">
                <a:solidFill>
                  <a:schemeClr val="dk2"/>
                </a:solidFill>
              </a:rPr>
              <a:t>In a total of </a:t>
            </a:r>
            <a:r>
              <a:rPr lang="it" sz="1600" b="1">
                <a:solidFill>
                  <a:schemeClr val="dk2"/>
                </a:solidFill>
              </a:rPr>
              <a:t>21 successive nights </a:t>
            </a:r>
            <a:endParaRPr sz="1600" b="1">
              <a:solidFill>
                <a:schemeClr val="dk2"/>
              </a:solidFill>
            </a:endParaRPr>
          </a:p>
        </p:txBody>
      </p:sp>
      <p:sp>
        <p:nvSpPr>
          <p:cNvPr id="142" name="Google Shape;142;p21"/>
          <p:cNvSpPr txBox="1"/>
          <p:nvPr/>
        </p:nvSpPr>
        <p:spPr>
          <a:xfrm>
            <a:off x="115325" y="2909663"/>
            <a:ext cx="5054700" cy="19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700" b="1">
                <a:solidFill>
                  <a:schemeClr val="accent5"/>
                </a:solidFill>
              </a:rPr>
              <a:t>Scientific applicability of the catalog:</a:t>
            </a:r>
            <a:endParaRPr sz="1700" b="1">
              <a:solidFill>
                <a:schemeClr val="accent5"/>
              </a:solidFill>
            </a:endParaRPr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it" sz="1600">
                <a:solidFill>
                  <a:schemeClr val="dk2"/>
                </a:solidFill>
              </a:rPr>
              <a:t>not only for YSOs, but for all the variable sources that show variability in these time scales</a:t>
            </a:r>
            <a:endParaRPr sz="1600">
              <a:solidFill>
                <a:schemeClr val="dk2"/>
              </a:solidFill>
            </a:endParaRPr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it" sz="1600">
                <a:solidFill>
                  <a:schemeClr val="dk2"/>
                </a:solidFill>
              </a:rPr>
              <a:t>Observable in z </a:t>
            </a:r>
            <a:endParaRPr sz="1600">
              <a:solidFill>
                <a:schemeClr val="dk2"/>
              </a:solidFill>
            </a:endParaRPr>
          </a:p>
        </p:txBody>
      </p:sp>
      <p:sp>
        <p:nvSpPr>
          <p:cNvPr id="143" name="Google Shape;143;p21"/>
          <p:cNvSpPr/>
          <p:nvPr/>
        </p:nvSpPr>
        <p:spPr>
          <a:xfrm>
            <a:off x="2424200" y="4107100"/>
            <a:ext cx="2704800" cy="875100"/>
          </a:xfrm>
          <a:prstGeom prst="roundRect">
            <a:avLst>
              <a:gd name="adj" fmla="val 16667"/>
            </a:avLst>
          </a:prstGeom>
          <a:solidFill>
            <a:srgbClr val="32535A"/>
          </a:solidFill>
          <a:ln w="19050" cap="flat" cmpd="sng">
            <a:solidFill>
              <a:srgbClr val="00BAB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b="1">
                <a:solidFill>
                  <a:schemeClr val="lt1"/>
                </a:solidFill>
              </a:rPr>
              <a:t>Tramuto et al. B in prep.: </a:t>
            </a:r>
            <a:r>
              <a:rPr lang="it" b="1">
                <a:solidFill>
                  <a:srgbClr val="FFFFFF"/>
                </a:solidFill>
              </a:rPr>
              <a:t> </a:t>
            </a:r>
            <a:endParaRPr b="1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FFFFFF"/>
                </a:solidFill>
              </a:rPr>
              <a:t>We aim to improve the catalog also adding </a:t>
            </a:r>
            <a:r>
              <a:rPr lang="it" b="1">
                <a:solidFill>
                  <a:srgbClr val="FFFFFF"/>
                </a:solidFill>
              </a:rPr>
              <a:t>u,g,r, </a:t>
            </a:r>
            <a:r>
              <a:rPr lang="it">
                <a:solidFill>
                  <a:srgbClr val="FFFFFF"/>
                </a:solidFill>
              </a:rPr>
              <a:t>and </a:t>
            </a:r>
            <a:r>
              <a:rPr lang="it" b="1">
                <a:solidFill>
                  <a:srgbClr val="FFFFFF"/>
                </a:solidFill>
              </a:rPr>
              <a:t>i</a:t>
            </a:r>
            <a:endParaRPr b="1">
              <a:solidFill>
                <a:srgbClr val="FFFFFF"/>
              </a:solidFill>
            </a:endParaRPr>
          </a:p>
        </p:txBody>
      </p:sp>
      <p:cxnSp>
        <p:nvCxnSpPr>
          <p:cNvPr id="144" name="Google Shape;144;p21"/>
          <p:cNvCxnSpPr/>
          <p:nvPr/>
        </p:nvCxnSpPr>
        <p:spPr>
          <a:xfrm rot="10800000">
            <a:off x="2132600" y="4387225"/>
            <a:ext cx="291600" cy="190500"/>
          </a:xfrm>
          <a:prstGeom prst="straightConnector1">
            <a:avLst/>
          </a:prstGeom>
          <a:noFill/>
          <a:ln w="19050" cap="flat" cmpd="sng">
            <a:solidFill>
              <a:srgbClr val="00BABC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45" name="Google Shape;145;p21"/>
          <p:cNvSpPr/>
          <p:nvPr/>
        </p:nvSpPr>
        <p:spPr>
          <a:xfrm>
            <a:off x="4124350" y="2351400"/>
            <a:ext cx="1432200" cy="745500"/>
          </a:xfrm>
          <a:prstGeom prst="roundRect">
            <a:avLst>
              <a:gd name="adj" fmla="val 16667"/>
            </a:avLst>
          </a:prstGeom>
          <a:solidFill>
            <a:srgbClr val="32535A"/>
          </a:solidFill>
          <a:ln w="19050" cap="flat" cmpd="sng">
            <a:solidFill>
              <a:srgbClr val="00BAB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300">
                <a:solidFill>
                  <a:srgbClr val="FFFFFF"/>
                </a:solidFill>
              </a:rPr>
              <a:t>Two LCs of YSOs matching with MYStIX </a:t>
            </a:r>
            <a:endParaRPr sz="1300" b="1">
              <a:solidFill>
                <a:srgbClr val="FFFFFF"/>
              </a:solidFill>
            </a:endParaRPr>
          </a:p>
        </p:txBody>
      </p:sp>
      <p:cxnSp>
        <p:nvCxnSpPr>
          <p:cNvPr id="146" name="Google Shape;146;p21"/>
          <p:cNvCxnSpPr>
            <a:stCxn id="145" idx="0"/>
          </p:cNvCxnSpPr>
          <p:nvPr/>
        </p:nvCxnSpPr>
        <p:spPr>
          <a:xfrm>
            <a:off x="4840450" y="2351400"/>
            <a:ext cx="960900" cy="1800"/>
          </a:xfrm>
          <a:prstGeom prst="straightConnector1">
            <a:avLst/>
          </a:prstGeom>
          <a:noFill/>
          <a:ln w="19050" cap="flat" cmpd="sng">
            <a:solidFill>
              <a:srgbClr val="00BABC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47" name="Google Shape;147;p21"/>
          <p:cNvCxnSpPr>
            <a:stCxn id="145" idx="2"/>
          </p:cNvCxnSpPr>
          <p:nvPr/>
        </p:nvCxnSpPr>
        <p:spPr>
          <a:xfrm rot="10800000" flipH="1">
            <a:off x="4840450" y="3093600"/>
            <a:ext cx="959700" cy="3300"/>
          </a:xfrm>
          <a:prstGeom prst="straightConnector1">
            <a:avLst/>
          </a:prstGeom>
          <a:noFill/>
          <a:ln w="19050" cap="flat" cmpd="sng">
            <a:solidFill>
              <a:srgbClr val="00BABC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48" name="Google Shape;148;p21"/>
          <p:cNvSpPr txBox="1"/>
          <p:nvPr/>
        </p:nvSpPr>
        <p:spPr>
          <a:xfrm>
            <a:off x="5097525" y="4787300"/>
            <a:ext cx="4124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3"/>
                </a:solidFill>
              </a:rPr>
              <a:t>alessandro.tramuto@inaf.it (UNIPA; INAF-OAPa)</a:t>
            </a:r>
            <a:endParaRPr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1191</Words>
  <Application>Microsoft Office PowerPoint</Application>
  <PresentationFormat>Presentazione su schermo (16:9)</PresentationFormat>
  <Paragraphs>132</Paragraphs>
  <Slides>16</Slides>
  <Notes>15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18" baseType="lpstr">
      <vt:lpstr>Arial</vt:lpstr>
      <vt:lpstr>Simple Light</vt:lpstr>
      <vt:lpstr>Preparing for Rubin LSST with DECam Data: Mapping Stellar Populations in the Carina Nebula</vt:lpstr>
      <vt:lpstr>Outline:</vt:lpstr>
      <vt:lpstr>Presentazione standard di PowerPoint</vt:lpstr>
      <vt:lpstr>Presentazione standard di PowerPoint</vt:lpstr>
      <vt:lpstr>Presentazione standard di PowerPoint</vt:lpstr>
      <vt:lpstr>Photometric Catalog of the brightest stars in Carina</vt:lpstr>
      <vt:lpstr>Preliminary Results: Photometric Catalog</vt:lpstr>
      <vt:lpstr>Preliminary Results: Photometric Catalog</vt:lpstr>
      <vt:lpstr>Preliminary Results: DECam Light Curves (LCs)</vt:lpstr>
      <vt:lpstr>Characterization of the time-averaged photometric catalog </vt:lpstr>
      <vt:lpstr>Astrometric Accuracy of DECam catalog (10ms exposure)</vt:lpstr>
      <vt:lpstr>5D clustering in Carina  </vt:lpstr>
      <vt:lpstr>Presentazione standard di PowerPoint</vt:lpstr>
      <vt:lpstr>5D clustering in Carina  </vt:lpstr>
      <vt:lpstr>Next steps and comparisons with Rubin LSST</vt:lpstr>
      <vt:lpstr>Future perspectives/goals with Rubin LSST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ALESSANDRO SALVATORE TRAMUTO</cp:lastModifiedBy>
  <cp:revision>2</cp:revision>
  <dcterms:modified xsi:type="dcterms:W3CDTF">2025-10-18T15:43:30Z</dcterms:modified>
</cp:coreProperties>
</file>