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79" r:id="rId3"/>
    <p:sldId id="320" r:id="rId4"/>
    <p:sldId id="260" r:id="rId5"/>
    <p:sldId id="1422" r:id="rId6"/>
    <p:sldId id="264" r:id="rId7"/>
    <p:sldId id="268" r:id="rId8"/>
    <p:sldId id="261" r:id="rId9"/>
    <p:sldId id="262" r:id="rId10"/>
    <p:sldId id="267" r:id="rId11"/>
    <p:sldId id="271" r:id="rId12"/>
    <p:sldId id="280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5BBCC9-03FD-452D-9C18-D36CAD2AC68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57792D-7AF4-43AB-93F5-8B14C45E6154}">
      <dgm:prSet custT="1"/>
      <dgm:spPr>
        <a:solidFill>
          <a:schemeClr val="accent5"/>
        </a:solidFill>
      </dgm:spPr>
      <dgm:t>
        <a:bodyPr/>
        <a:lstStyle/>
        <a:p>
          <a:r>
            <a:rPr lang="en-US" sz="2800" b="1" dirty="0">
              <a:latin typeface="Abadi" panose="020B0604020104020204" pitchFamily="34" charset="0"/>
            </a:rPr>
            <a:t>Evaluate the risk of stellar contamination in spectrophotometric data collected by space instrument</a:t>
          </a:r>
        </a:p>
      </dgm:t>
    </dgm:pt>
    <dgm:pt modelId="{0D40D171-CE88-4705-9983-78BCAF3BD82E}" type="parTrans" cxnId="{F6CA0013-6302-4AF0-8DEF-D663BF41B443}">
      <dgm:prSet/>
      <dgm:spPr/>
      <dgm:t>
        <a:bodyPr/>
        <a:lstStyle/>
        <a:p>
          <a:endParaRPr lang="en-US"/>
        </a:p>
      </dgm:t>
    </dgm:pt>
    <dgm:pt modelId="{736F70ED-6A58-46FF-9159-53D1DEA49273}" type="sibTrans" cxnId="{F6CA0013-6302-4AF0-8DEF-D663BF41B443}">
      <dgm:prSet/>
      <dgm:spPr/>
      <dgm:t>
        <a:bodyPr/>
        <a:lstStyle/>
        <a:p>
          <a:endParaRPr lang="en-US"/>
        </a:p>
      </dgm:t>
    </dgm:pt>
    <dgm:pt modelId="{5D1C65A0-5F6B-43D3-A4BB-2A4D6AFC3A16}">
      <dgm:prSet/>
      <dgm:spPr>
        <a:solidFill>
          <a:schemeClr val="accent4"/>
        </a:solidFill>
      </dgm:spPr>
      <dgm:t>
        <a:bodyPr/>
        <a:lstStyle/>
        <a:p>
          <a:r>
            <a:rPr lang="en-US" b="1" dirty="0">
              <a:latin typeface="Abadi" panose="020B0604020104020204" pitchFamily="34" charset="0"/>
            </a:rPr>
            <a:t>Motivation</a:t>
          </a:r>
          <a:endParaRPr lang="en-US" dirty="0">
            <a:latin typeface="Abadi" panose="020B0604020104020204" pitchFamily="34" charset="0"/>
          </a:endParaRPr>
        </a:p>
      </dgm:t>
    </dgm:pt>
    <dgm:pt modelId="{3C51EAB9-D78B-4CC2-9AAE-BBC1E10B984D}" type="parTrans" cxnId="{E235EC4D-0CC8-4883-AD0D-3B1D9CB559BF}">
      <dgm:prSet/>
      <dgm:spPr/>
      <dgm:t>
        <a:bodyPr/>
        <a:lstStyle/>
        <a:p>
          <a:endParaRPr lang="en-US"/>
        </a:p>
      </dgm:t>
    </dgm:pt>
    <dgm:pt modelId="{0B48A75A-5BC0-43C7-A9C3-1F07F91F1D2F}" type="sibTrans" cxnId="{E235EC4D-0CC8-4883-AD0D-3B1D9CB559BF}">
      <dgm:prSet/>
      <dgm:spPr/>
      <dgm:t>
        <a:bodyPr/>
        <a:lstStyle/>
        <a:p>
          <a:endParaRPr lang="en-US"/>
        </a:p>
      </dgm:t>
    </dgm:pt>
    <dgm:pt modelId="{8CD7782B-6922-4C8C-8FBC-AB22459E29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badi" panose="020B0604020104020204" pitchFamily="34" charset="0"/>
            </a:rPr>
            <a:t>Nearby stars within the 47″ field of view may contribute </a:t>
          </a:r>
          <a:r>
            <a:rPr lang="en-US" b="1" dirty="0">
              <a:latin typeface="Abadi" panose="020B0604020104020204" pitchFamily="34" charset="0"/>
            </a:rPr>
            <a:t>unwanted flux</a:t>
          </a:r>
          <a:r>
            <a:rPr lang="en-US" dirty="0">
              <a:latin typeface="Abadi" panose="020B0604020104020204" pitchFamily="34" charset="0"/>
            </a:rPr>
            <a:t>, affecting photometric accuracy.</a:t>
          </a:r>
        </a:p>
      </dgm:t>
    </dgm:pt>
    <dgm:pt modelId="{DE09BDFA-0E74-4152-A2C7-F064366CDE3E}" type="parTrans" cxnId="{B02452B2-3716-4782-B1BD-CF0BAA2EA7B3}">
      <dgm:prSet/>
      <dgm:spPr/>
      <dgm:t>
        <a:bodyPr/>
        <a:lstStyle/>
        <a:p>
          <a:endParaRPr lang="en-US"/>
        </a:p>
      </dgm:t>
    </dgm:pt>
    <dgm:pt modelId="{CF3E8A7C-672C-4A8A-9CA8-47B14A00A178}" type="sibTrans" cxnId="{B02452B2-3716-4782-B1BD-CF0BAA2EA7B3}">
      <dgm:prSet/>
      <dgm:spPr/>
      <dgm:t>
        <a:bodyPr/>
        <a:lstStyle/>
        <a:p>
          <a:endParaRPr lang="en-US"/>
        </a:p>
      </dgm:t>
    </dgm:pt>
    <dgm:pt modelId="{EED597AC-9CA2-4991-BCA7-7BFDCCAE19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badi" panose="020B0604020104020204" pitchFamily="34" charset="0"/>
            </a:rPr>
            <a:t>Accurate contamination assessment is critical for detection.</a:t>
          </a:r>
        </a:p>
      </dgm:t>
    </dgm:pt>
    <dgm:pt modelId="{BDE32D8E-0346-4E5B-93DF-A86DFE515448}" type="parTrans" cxnId="{6121D5E8-F3F6-4314-9AEA-9DC14FE46DB2}">
      <dgm:prSet/>
      <dgm:spPr/>
      <dgm:t>
        <a:bodyPr/>
        <a:lstStyle/>
        <a:p>
          <a:endParaRPr lang="en-US"/>
        </a:p>
      </dgm:t>
    </dgm:pt>
    <dgm:pt modelId="{EB8983F0-32F9-479F-A102-3ED5787B8DDD}" type="sibTrans" cxnId="{6121D5E8-F3F6-4314-9AEA-9DC14FE46DB2}">
      <dgm:prSet/>
      <dgm:spPr/>
      <dgm:t>
        <a:bodyPr/>
        <a:lstStyle/>
        <a:p>
          <a:endParaRPr lang="en-US"/>
        </a:p>
      </dgm:t>
    </dgm:pt>
    <dgm:pt modelId="{F50ECE97-0E3F-4D5C-8816-37CE2DAAFC05}">
      <dgm:prSet/>
      <dgm:spPr>
        <a:solidFill>
          <a:schemeClr val="accent3"/>
        </a:solidFill>
      </dgm:spPr>
      <dgm:t>
        <a:bodyPr/>
        <a:lstStyle/>
        <a:p>
          <a:r>
            <a:rPr lang="en-US" b="1" dirty="0">
              <a:latin typeface="Abadi" panose="020B0604020104020204" pitchFamily="34" charset="0"/>
            </a:rPr>
            <a:t>Approach</a:t>
          </a:r>
          <a:endParaRPr lang="en-US" dirty="0">
            <a:latin typeface="Abadi" panose="020B0604020104020204" pitchFamily="34" charset="0"/>
          </a:endParaRPr>
        </a:p>
      </dgm:t>
    </dgm:pt>
    <dgm:pt modelId="{7DFECFEB-4AA3-4684-8713-CAEBF2807612}" type="parTrans" cxnId="{FE5E8A04-5AD7-40C1-A338-617CE2FFB077}">
      <dgm:prSet/>
      <dgm:spPr/>
      <dgm:t>
        <a:bodyPr/>
        <a:lstStyle/>
        <a:p>
          <a:endParaRPr lang="en-US"/>
        </a:p>
      </dgm:t>
    </dgm:pt>
    <dgm:pt modelId="{0E865866-1561-4C37-A09C-48908F23A99C}" type="sibTrans" cxnId="{FE5E8A04-5AD7-40C1-A338-617CE2FFB077}">
      <dgm:prSet/>
      <dgm:spPr/>
      <dgm:t>
        <a:bodyPr/>
        <a:lstStyle/>
        <a:p>
          <a:endParaRPr lang="en-US"/>
        </a:p>
      </dgm:t>
    </dgm:pt>
    <dgm:pt modelId="{77BC2F7F-E4EE-487B-9518-D04E3AC1DAC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badi" panose="020B0604020104020204" pitchFamily="34" charset="0"/>
            </a:rPr>
            <a:t>Developed a dedicated tool (Contaminator Analyzer) for automated contamination evaluation.</a:t>
          </a:r>
        </a:p>
      </dgm:t>
    </dgm:pt>
    <dgm:pt modelId="{F4FF6C5A-B24E-4893-88BC-9FB99685F0EE}" type="parTrans" cxnId="{45458873-4E47-48FB-A3DD-00FEB9A6D62E}">
      <dgm:prSet/>
      <dgm:spPr/>
      <dgm:t>
        <a:bodyPr/>
        <a:lstStyle/>
        <a:p>
          <a:endParaRPr lang="en-US"/>
        </a:p>
      </dgm:t>
    </dgm:pt>
    <dgm:pt modelId="{3B4980BD-E17E-42A6-82BC-292AEF716C1D}" type="sibTrans" cxnId="{45458873-4E47-48FB-A3DD-00FEB9A6D62E}">
      <dgm:prSet/>
      <dgm:spPr/>
      <dgm:t>
        <a:bodyPr/>
        <a:lstStyle/>
        <a:p>
          <a:endParaRPr lang="en-US"/>
        </a:p>
      </dgm:t>
    </dgm:pt>
    <dgm:pt modelId="{0DCB6FF2-65A9-4D61-8BEF-624011FBD05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badi" panose="020B0604020104020204" pitchFamily="34" charset="0"/>
            </a:rPr>
            <a:t>Used the </a:t>
          </a:r>
          <a:r>
            <a:rPr lang="en-US" b="1" dirty="0">
              <a:latin typeface="Abadi" panose="020B0604020104020204" pitchFamily="34" charset="0"/>
            </a:rPr>
            <a:t>Gaia DR3 catalog </a:t>
          </a:r>
          <a:r>
            <a:rPr lang="en-US" dirty="0">
              <a:latin typeface="Abadi" panose="020B0604020104020204" pitchFamily="34" charset="0"/>
            </a:rPr>
            <a:t>for its high precision and completeness (down to G ≈ 21).</a:t>
          </a:r>
        </a:p>
      </dgm:t>
    </dgm:pt>
    <dgm:pt modelId="{6D237D82-469A-42DD-8467-2D9F053BD5BF}" type="parTrans" cxnId="{881C766E-8AA8-451B-B3D5-06B24069D4D0}">
      <dgm:prSet/>
      <dgm:spPr/>
      <dgm:t>
        <a:bodyPr/>
        <a:lstStyle/>
        <a:p>
          <a:endParaRPr lang="en-US"/>
        </a:p>
      </dgm:t>
    </dgm:pt>
    <dgm:pt modelId="{84C57A54-06C6-43A8-A788-5334EE7AEC50}" type="sibTrans" cxnId="{881C766E-8AA8-451B-B3D5-06B24069D4D0}">
      <dgm:prSet/>
      <dgm:spPr/>
      <dgm:t>
        <a:bodyPr/>
        <a:lstStyle/>
        <a:p>
          <a:endParaRPr lang="en-US"/>
        </a:p>
      </dgm:t>
    </dgm:pt>
    <dgm:pt modelId="{84E782AC-135A-45FD-8857-406AAA009BD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badi" panose="020B0604020104020204" pitchFamily="34" charset="0"/>
            </a:rPr>
            <a:t>Focused on stars in the </a:t>
          </a:r>
          <a:r>
            <a:rPr lang="en-US" b="1" dirty="0">
              <a:latin typeface="Abadi" panose="020B0604020104020204" pitchFamily="34" charset="0"/>
            </a:rPr>
            <a:t>MAUVE field of regard </a:t>
          </a:r>
          <a:r>
            <a:rPr lang="en-US" dirty="0">
              <a:latin typeface="Abadi" panose="020B0604020104020204" pitchFamily="34" charset="0"/>
            </a:rPr>
            <a:t>(Dec from −47° to +33°).</a:t>
          </a:r>
        </a:p>
      </dgm:t>
    </dgm:pt>
    <dgm:pt modelId="{ED67E705-255F-406B-BC3F-5DC0169EDA51}" type="parTrans" cxnId="{2F0283AC-936F-46A2-A547-733110FEDC5E}">
      <dgm:prSet/>
      <dgm:spPr/>
      <dgm:t>
        <a:bodyPr/>
        <a:lstStyle/>
        <a:p>
          <a:endParaRPr lang="en-US"/>
        </a:p>
      </dgm:t>
    </dgm:pt>
    <dgm:pt modelId="{33D55DC0-4ECB-4295-810B-7583213869F1}" type="sibTrans" cxnId="{2F0283AC-936F-46A2-A547-733110FEDC5E}">
      <dgm:prSet/>
      <dgm:spPr/>
      <dgm:t>
        <a:bodyPr/>
        <a:lstStyle/>
        <a:p>
          <a:endParaRPr lang="en-US"/>
        </a:p>
      </dgm:t>
    </dgm:pt>
    <dgm:pt modelId="{894CB9F6-D3E7-4BC6-A668-77989573E1B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badi" panose="020B0604020104020204" pitchFamily="34" charset="0"/>
            </a:rPr>
            <a:t>Identified potential contaminants with </a:t>
          </a:r>
          <a:r>
            <a:rPr lang="en-US" dirty="0" err="1">
              <a:latin typeface="Abadi" panose="020B0604020104020204" pitchFamily="34" charset="0"/>
            </a:rPr>
            <a:t>Δmag</a:t>
          </a:r>
          <a:r>
            <a:rPr lang="en-US" dirty="0">
              <a:latin typeface="Abadi" panose="020B0604020104020204" pitchFamily="34" charset="0"/>
            </a:rPr>
            <a:t> &lt; 5, corresponding to ≥</a:t>
          </a:r>
          <a:r>
            <a:rPr lang="en-US" b="1" dirty="0">
              <a:latin typeface="Abadi" panose="020B0604020104020204" pitchFamily="34" charset="0"/>
            </a:rPr>
            <a:t>1% flux contamination</a:t>
          </a:r>
          <a:r>
            <a:rPr lang="en-US" dirty="0">
              <a:latin typeface="Abadi" panose="020B0604020104020204" pitchFamily="34" charset="0"/>
            </a:rPr>
            <a:t>.</a:t>
          </a:r>
        </a:p>
      </dgm:t>
    </dgm:pt>
    <dgm:pt modelId="{B41C0D71-B65B-482F-B074-2CAE75D08760}" type="parTrans" cxnId="{75365D0C-160D-4EBA-90DE-1B4324201F36}">
      <dgm:prSet/>
      <dgm:spPr/>
      <dgm:t>
        <a:bodyPr/>
        <a:lstStyle/>
        <a:p>
          <a:endParaRPr lang="en-US"/>
        </a:p>
      </dgm:t>
    </dgm:pt>
    <dgm:pt modelId="{4D4F2CB6-FD47-4CF5-A484-D361F8C19ED0}" type="sibTrans" cxnId="{75365D0C-160D-4EBA-90DE-1B4324201F36}">
      <dgm:prSet/>
      <dgm:spPr/>
      <dgm:t>
        <a:bodyPr/>
        <a:lstStyle/>
        <a:p>
          <a:endParaRPr lang="en-US"/>
        </a:p>
      </dgm:t>
    </dgm:pt>
    <dgm:pt modelId="{53CA6258-C8BC-4E37-8908-55CA5178A121}" type="pres">
      <dgm:prSet presAssocID="{955BBCC9-03FD-452D-9C18-D36CAD2AC68F}" presName="linear" presStyleCnt="0">
        <dgm:presLayoutVars>
          <dgm:animLvl val="lvl"/>
          <dgm:resizeHandles val="exact"/>
        </dgm:presLayoutVars>
      </dgm:prSet>
      <dgm:spPr/>
    </dgm:pt>
    <dgm:pt modelId="{3D548E62-2812-4477-AF8C-69CD9261ED0B}" type="pres">
      <dgm:prSet presAssocID="{5157792D-7AF4-43AB-93F5-8B14C45E615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28F806E-FC3B-4F1F-AA26-D2EE73D59BD5}" type="pres">
      <dgm:prSet presAssocID="{736F70ED-6A58-46FF-9159-53D1DEA49273}" presName="spacer" presStyleCnt="0"/>
      <dgm:spPr/>
    </dgm:pt>
    <dgm:pt modelId="{5266E8C3-540E-4E7F-9B75-545764FBE041}" type="pres">
      <dgm:prSet presAssocID="{5D1C65A0-5F6B-43D3-A4BB-2A4D6AFC3A1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F70F3E0-5662-4C5C-ADEB-33578109D544}" type="pres">
      <dgm:prSet presAssocID="{5D1C65A0-5F6B-43D3-A4BB-2A4D6AFC3A16}" presName="childText" presStyleLbl="revTx" presStyleIdx="0" presStyleCnt="2">
        <dgm:presLayoutVars>
          <dgm:bulletEnabled val="1"/>
        </dgm:presLayoutVars>
      </dgm:prSet>
      <dgm:spPr/>
    </dgm:pt>
    <dgm:pt modelId="{57043CEA-494A-4E8C-80FA-8FBF2AA85E28}" type="pres">
      <dgm:prSet presAssocID="{F50ECE97-0E3F-4D5C-8816-37CE2DAAFC0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E7F7B84-E4EA-4694-AB80-15C3B8602967}" type="pres">
      <dgm:prSet presAssocID="{F50ECE97-0E3F-4D5C-8816-37CE2DAAFC0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E5E8A04-5AD7-40C1-A338-617CE2FFB077}" srcId="{955BBCC9-03FD-452D-9C18-D36CAD2AC68F}" destId="{F50ECE97-0E3F-4D5C-8816-37CE2DAAFC05}" srcOrd="2" destOrd="0" parTransId="{7DFECFEB-4AA3-4684-8713-CAEBF2807612}" sibTransId="{0E865866-1561-4C37-A09C-48908F23A99C}"/>
    <dgm:cxn modelId="{75365D0C-160D-4EBA-90DE-1B4324201F36}" srcId="{F50ECE97-0E3F-4D5C-8816-37CE2DAAFC05}" destId="{894CB9F6-D3E7-4BC6-A668-77989573E1B0}" srcOrd="3" destOrd="0" parTransId="{B41C0D71-B65B-482F-B074-2CAE75D08760}" sibTransId="{4D4F2CB6-FD47-4CF5-A484-D361F8C19ED0}"/>
    <dgm:cxn modelId="{F6CA0013-6302-4AF0-8DEF-D663BF41B443}" srcId="{955BBCC9-03FD-452D-9C18-D36CAD2AC68F}" destId="{5157792D-7AF4-43AB-93F5-8B14C45E6154}" srcOrd="0" destOrd="0" parTransId="{0D40D171-CE88-4705-9983-78BCAF3BD82E}" sibTransId="{736F70ED-6A58-46FF-9159-53D1DEA49273}"/>
    <dgm:cxn modelId="{2DBB2B41-2A3C-4603-A420-639A42AA7E39}" type="presOf" srcId="{77BC2F7F-E4EE-487B-9518-D04E3AC1DAC9}" destId="{BE7F7B84-E4EA-4694-AB80-15C3B8602967}" srcOrd="0" destOrd="0" presId="urn:microsoft.com/office/officeart/2005/8/layout/vList2"/>
    <dgm:cxn modelId="{FE24516C-7B8B-4F13-8BAC-FEC0DC25A8DD}" type="presOf" srcId="{5157792D-7AF4-43AB-93F5-8B14C45E6154}" destId="{3D548E62-2812-4477-AF8C-69CD9261ED0B}" srcOrd="0" destOrd="0" presId="urn:microsoft.com/office/officeart/2005/8/layout/vList2"/>
    <dgm:cxn modelId="{E235EC4D-0CC8-4883-AD0D-3B1D9CB559BF}" srcId="{955BBCC9-03FD-452D-9C18-D36CAD2AC68F}" destId="{5D1C65A0-5F6B-43D3-A4BB-2A4D6AFC3A16}" srcOrd="1" destOrd="0" parTransId="{3C51EAB9-D78B-4CC2-9AAE-BBC1E10B984D}" sibTransId="{0B48A75A-5BC0-43C7-A9C3-1F07F91F1D2F}"/>
    <dgm:cxn modelId="{881C766E-8AA8-451B-B3D5-06B24069D4D0}" srcId="{F50ECE97-0E3F-4D5C-8816-37CE2DAAFC05}" destId="{0DCB6FF2-65A9-4D61-8BEF-624011FBD058}" srcOrd="1" destOrd="0" parTransId="{6D237D82-469A-42DD-8467-2D9F053BD5BF}" sibTransId="{84C57A54-06C6-43A8-A788-5334EE7AEC50}"/>
    <dgm:cxn modelId="{0AA7E650-F56F-43D9-AD46-6F871892785B}" type="presOf" srcId="{8CD7782B-6922-4C8C-8FBC-AB22459E2979}" destId="{8F70F3E0-5662-4C5C-ADEB-33578109D544}" srcOrd="0" destOrd="0" presId="urn:microsoft.com/office/officeart/2005/8/layout/vList2"/>
    <dgm:cxn modelId="{0EAB2473-DF3C-409B-96EC-117AE92DD0D6}" type="presOf" srcId="{955BBCC9-03FD-452D-9C18-D36CAD2AC68F}" destId="{53CA6258-C8BC-4E37-8908-55CA5178A121}" srcOrd="0" destOrd="0" presId="urn:microsoft.com/office/officeart/2005/8/layout/vList2"/>
    <dgm:cxn modelId="{45458873-4E47-48FB-A3DD-00FEB9A6D62E}" srcId="{F50ECE97-0E3F-4D5C-8816-37CE2DAAFC05}" destId="{77BC2F7F-E4EE-487B-9518-D04E3AC1DAC9}" srcOrd="0" destOrd="0" parTransId="{F4FF6C5A-B24E-4893-88BC-9FB99685F0EE}" sibTransId="{3B4980BD-E17E-42A6-82BC-292AEF716C1D}"/>
    <dgm:cxn modelId="{6B912F93-DE16-49D1-ABF7-CEAE89FCCB6F}" type="presOf" srcId="{0DCB6FF2-65A9-4D61-8BEF-624011FBD058}" destId="{BE7F7B84-E4EA-4694-AB80-15C3B8602967}" srcOrd="0" destOrd="1" presId="urn:microsoft.com/office/officeart/2005/8/layout/vList2"/>
    <dgm:cxn modelId="{A20063A9-2242-49B1-89C2-11319351FC3F}" type="presOf" srcId="{84E782AC-135A-45FD-8857-406AAA009BD6}" destId="{BE7F7B84-E4EA-4694-AB80-15C3B8602967}" srcOrd="0" destOrd="2" presId="urn:microsoft.com/office/officeart/2005/8/layout/vList2"/>
    <dgm:cxn modelId="{2F0283AC-936F-46A2-A547-733110FEDC5E}" srcId="{F50ECE97-0E3F-4D5C-8816-37CE2DAAFC05}" destId="{84E782AC-135A-45FD-8857-406AAA009BD6}" srcOrd="2" destOrd="0" parTransId="{ED67E705-255F-406B-BC3F-5DC0169EDA51}" sibTransId="{33D55DC0-4ECB-4295-810B-7583213869F1}"/>
    <dgm:cxn modelId="{91053AAD-80A2-4E10-B772-E59621FCBBA1}" type="presOf" srcId="{894CB9F6-D3E7-4BC6-A668-77989573E1B0}" destId="{BE7F7B84-E4EA-4694-AB80-15C3B8602967}" srcOrd="0" destOrd="3" presId="urn:microsoft.com/office/officeart/2005/8/layout/vList2"/>
    <dgm:cxn modelId="{B02452B2-3716-4782-B1BD-CF0BAA2EA7B3}" srcId="{5D1C65A0-5F6B-43D3-A4BB-2A4D6AFC3A16}" destId="{8CD7782B-6922-4C8C-8FBC-AB22459E2979}" srcOrd="0" destOrd="0" parTransId="{DE09BDFA-0E74-4152-A2C7-F064366CDE3E}" sibTransId="{CF3E8A7C-672C-4A8A-9CA8-47B14A00A178}"/>
    <dgm:cxn modelId="{6F6F31B3-4C00-48BE-BD66-BDFB11118BF0}" type="presOf" srcId="{F50ECE97-0E3F-4D5C-8816-37CE2DAAFC05}" destId="{57043CEA-494A-4E8C-80FA-8FBF2AA85E28}" srcOrd="0" destOrd="0" presId="urn:microsoft.com/office/officeart/2005/8/layout/vList2"/>
    <dgm:cxn modelId="{F55B52D3-AA34-4E20-8F11-36AC94CE6601}" type="presOf" srcId="{5D1C65A0-5F6B-43D3-A4BB-2A4D6AFC3A16}" destId="{5266E8C3-540E-4E7F-9B75-545764FBE041}" srcOrd="0" destOrd="0" presId="urn:microsoft.com/office/officeart/2005/8/layout/vList2"/>
    <dgm:cxn modelId="{0DB124E3-39AC-4C92-BECE-0111466ABD88}" type="presOf" srcId="{EED597AC-9CA2-4991-BCA7-7BFDCCAE1951}" destId="{8F70F3E0-5662-4C5C-ADEB-33578109D544}" srcOrd="0" destOrd="1" presId="urn:microsoft.com/office/officeart/2005/8/layout/vList2"/>
    <dgm:cxn modelId="{6121D5E8-F3F6-4314-9AEA-9DC14FE46DB2}" srcId="{5D1C65A0-5F6B-43D3-A4BB-2A4D6AFC3A16}" destId="{EED597AC-9CA2-4991-BCA7-7BFDCCAE1951}" srcOrd="1" destOrd="0" parTransId="{BDE32D8E-0346-4E5B-93DF-A86DFE515448}" sibTransId="{EB8983F0-32F9-479F-A102-3ED5787B8DDD}"/>
    <dgm:cxn modelId="{690A42BA-911A-4C00-9EF0-4C8BDE9FFFC6}" type="presParOf" srcId="{53CA6258-C8BC-4E37-8908-55CA5178A121}" destId="{3D548E62-2812-4477-AF8C-69CD9261ED0B}" srcOrd="0" destOrd="0" presId="urn:microsoft.com/office/officeart/2005/8/layout/vList2"/>
    <dgm:cxn modelId="{F6AC7902-5006-477E-98E5-840FCAAED7F1}" type="presParOf" srcId="{53CA6258-C8BC-4E37-8908-55CA5178A121}" destId="{A28F806E-FC3B-4F1F-AA26-D2EE73D59BD5}" srcOrd="1" destOrd="0" presId="urn:microsoft.com/office/officeart/2005/8/layout/vList2"/>
    <dgm:cxn modelId="{67006319-19FE-457E-8C6C-8FC97076554E}" type="presParOf" srcId="{53CA6258-C8BC-4E37-8908-55CA5178A121}" destId="{5266E8C3-540E-4E7F-9B75-545764FBE041}" srcOrd="2" destOrd="0" presId="urn:microsoft.com/office/officeart/2005/8/layout/vList2"/>
    <dgm:cxn modelId="{3A0F592B-9D2E-435C-99BA-F9DB0EF7F52F}" type="presParOf" srcId="{53CA6258-C8BC-4E37-8908-55CA5178A121}" destId="{8F70F3E0-5662-4C5C-ADEB-33578109D544}" srcOrd="3" destOrd="0" presId="urn:microsoft.com/office/officeart/2005/8/layout/vList2"/>
    <dgm:cxn modelId="{B2AAE915-3859-4768-8779-B4E71CA5E222}" type="presParOf" srcId="{53CA6258-C8BC-4E37-8908-55CA5178A121}" destId="{57043CEA-494A-4E8C-80FA-8FBF2AA85E28}" srcOrd="4" destOrd="0" presId="urn:microsoft.com/office/officeart/2005/8/layout/vList2"/>
    <dgm:cxn modelId="{9D4F3D78-D5CD-40F0-9205-3DEF376D0BD8}" type="presParOf" srcId="{53CA6258-C8BC-4E37-8908-55CA5178A121}" destId="{BE7F7B84-E4EA-4694-AB80-15C3B860296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48E62-2812-4477-AF8C-69CD9261ED0B}">
      <dsp:nvSpPr>
        <dsp:cNvPr id="0" name=""/>
        <dsp:cNvSpPr/>
      </dsp:nvSpPr>
      <dsp:spPr>
        <a:xfrm>
          <a:off x="0" y="44776"/>
          <a:ext cx="11848011" cy="995670"/>
        </a:xfrm>
        <a:prstGeom prst="round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badi" panose="020B0604020104020204" pitchFamily="34" charset="0"/>
            </a:rPr>
            <a:t>Evaluate the risk of stellar contamination in spectrophotometric data collected by space instrument</a:t>
          </a:r>
        </a:p>
      </dsp:txBody>
      <dsp:txXfrm>
        <a:off x="48605" y="93381"/>
        <a:ext cx="11750801" cy="898460"/>
      </dsp:txXfrm>
    </dsp:sp>
    <dsp:sp modelId="{5266E8C3-540E-4E7F-9B75-545764FBE041}">
      <dsp:nvSpPr>
        <dsp:cNvPr id="0" name=""/>
        <dsp:cNvSpPr/>
      </dsp:nvSpPr>
      <dsp:spPr>
        <a:xfrm>
          <a:off x="0" y="1106686"/>
          <a:ext cx="11848011" cy="995670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latin typeface="Abadi" panose="020B0604020104020204" pitchFamily="34" charset="0"/>
            </a:rPr>
            <a:t>Motivation</a:t>
          </a:r>
          <a:endParaRPr lang="en-US" sz="2300" kern="1200" dirty="0">
            <a:latin typeface="Abadi" panose="020B0604020104020204" pitchFamily="34" charset="0"/>
          </a:endParaRPr>
        </a:p>
      </dsp:txBody>
      <dsp:txXfrm>
        <a:off x="48605" y="1155291"/>
        <a:ext cx="11750801" cy="898460"/>
      </dsp:txXfrm>
    </dsp:sp>
    <dsp:sp modelId="{8F70F3E0-5662-4C5C-ADEB-33578109D544}">
      <dsp:nvSpPr>
        <dsp:cNvPr id="0" name=""/>
        <dsp:cNvSpPr/>
      </dsp:nvSpPr>
      <dsp:spPr>
        <a:xfrm>
          <a:off x="0" y="2102356"/>
          <a:ext cx="11848011" cy="630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174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Abadi" panose="020B0604020104020204" pitchFamily="34" charset="0"/>
            </a:rPr>
            <a:t>Nearby stars within the 47″ field of view may contribute </a:t>
          </a:r>
          <a:r>
            <a:rPr lang="en-US" sz="1800" b="1" kern="1200" dirty="0">
              <a:latin typeface="Abadi" panose="020B0604020104020204" pitchFamily="34" charset="0"/>
            </a:rPr>
            <a:t>unwanted flux</a:t>
          </a:r>
          <a:r>
            <a:rPr lang="en-US" sz="1800" kern="1200" dirty="0">
              <a:latin typeface="Abadi" panose="020B0604020104020204" pitchFamily="34" charset="0"/>
            </a:rPr>
            <a:t>, affecting photometric accuracy.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Abadi" panose="020B0604020104020204" pitchFamily="34" charset="0"/>
            </a:rPr>
            <a:t>Accurate contamination assessment is critical for detection.</a:t>
          </a:r>
        </a:p>
      </dsp:txBody>
      <dsp:txXfrm>
        <a:off x="0" y="2102356"/>
        <a:ext cx="11848011" cy="630832"/>
      </dsp:txXfrm>
    </dsp:sp>
    <dsp:sp modelId="{57043CEA-494A-4E8C-80FA-8FBF2AA85E28}">
      <dsp:nvSpPr>
        <dsp:cNvPr id="0" name=""/>
        <dsp:cNvSpPr/>
      </dsp:nvSpPr>
      <dsp:spPr>
        <a:xfrm>
          <a:off x="0" y="2733189"/>
          <a:ext cx="11848011" cy="995670"/>
        </a:xfrm>
        <a:prstGeom prst="roundRect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>
              <a:latin typeface="Abadi" panose="020B0604020104020204" pitchFamily="34" charset="0"/>
            </a:rPr>
            <a:t>Approach</a:t>
          </a:r>
          <a:endParaRPr lang="en-US" sz="2300" kern="1200" dirty="0">
            <a:latin typeface="Abadi" panose="020B0604020104020204" pitchFamily="34" charset="0"/>
          </a:endParaRPr>
        </a:p>
      </dsp:txBody>
      <dsp:txXfrm>
        <a:off x="48605" y="2781794"/>
        <a:ext cx="11750801" cy="898460"/>
      </dsp:txXfrm>
    </dsp:sp>
    <dsp:sp modelId="{BE7F7B84-E4EA-4694-AB80-15C3B8602967}">
      <dsp:nvSpPr>
        <dsp:cNvPr id="0" name=""/>
        <dsp:cNvSpPr/>
      </dsp:nvSpPr>
      <dsp:spPr>
        <a:xfrm>
          <a:off x="0" y="3728859"/>
          <a:ext cx="11848011" cy="1190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6174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Abadi" panose="020B0604020104020204" pitchFamily="34" charset="0"/>
            </a:rPr>
            <a:t>Developed a dedicated tool (Contaminator Analyzer) for automated contamination evaluation.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Abadi" panose="020B0604020104020204" pitchFamily="34" charset="0"/>
            </a:rPr>
            <a:t>Used the </a:t>
          </a:r>
          <a:r>
            <a:rPr lang="en-US" sz="1800" b="1" kern="1200" dirty="0">
              <a:latin typeface="Abadi" panose="020B0604020104020204" pitchFamily="34" charset="0"/>
            </a:rPr>
            <a:t>Gaia DR3 catalog </a:t>
          </a:r>
          <a:r>
            <a:rPr lang="en-US" sz="1800" kern="1200" dirty="0">
              <a:latin typeface="Abadi" panose="020B0604020104020204" pitchFamily="34" charset="0"/>
            </a:rPr>
            <a:t>for its high precision and completeness (down to G ≈ 21).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Abadi" panose="020B0604020104020204" pitchFamily="34" charset="0"/>
            </a:rPr>
            <a:t>Focused on stars in the </a:t>
          </a:r>
          <a:r>
            <a:rPr lang="en-US" sz="1800" b="1" kern="1200" dirty="0">
              <a:latin typeface="Abadi" panose="020B0604020104020204" pitchFamily="34" charset="0"/>
            </a:rPr>
            <a:t>MAUVE field of regard </a:t>
          </a:r>
          <a:r>
            <a:rPr lang="en-US" sz="1800" kern="1200" dirty="0">
              <a:latin typeface="Abadi" panose="020B0604020104020204" pitchFamily="34" charset="0"/>
            </a:rPr>
            <a:t>(Dec from −47° to +33°).</a:t>
          </a:r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Abadi" panose="020B0604020104020204" pitchFamily="34" charset="0"/>
            </a:rPr>
            <a:t>Identified potential contaminants with </a:t>
          </a:r>
          <a:r>
            <a:rPr lang="en-US" sz="1800" kern="1200" dirty="0" err="1">
              <a:latin typeface="Abadi" panose="020B0604020104020204" pitchFamily="34" charset="0"/>
            </a:rPr>
            <a:t>Δmag</a:t>
          </a:r>
          <a:r>
            <a:rPr lang="en-US" sz="1800" kern="1200" dirty="0">
              <a:latin typeface="Abadi" panose="020B0604020104020204" pitchFamily="34" charset="0"/>
            </a:rPr>
            <a:t> &lt; 5, corresponding to ≥</a:t>
          </a:r>
          <a:r>
            <a:rPr lang="en-US" sz="1800" b="1" kern="1200" dirty="0">
              <a:latin typeface="Abadi" panose="020B0604020104020204" pitchFamily="34" charset="0"/>
            </a:rPr>
            <a:t>1% flux contamination</a:t>
          </a:r>
          <a:r>
            <a:rPr lang="en-US" sz="1800" kern="1200" dirty="0">
              <a:latin typeface="Abadi" panose="020B0604020104020204" pitchFamily="34" charset="0"/>
            </a:rPr>
            <a:t>.</a:t>
          </a:r>
        </a:p>
      </dsp:txBody>
      <dsp:txXfrm>
        <a:off x="0" y="3728859"/>
        <a:ext cx="11848011" cy="1190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AD136-A225-4EA2-8563-AA7EE54CBAAC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5C86C-B9B3-4131-B874-5899568F2F0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9950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C3239F-1B52-4B1F-A514-FE3C120A854F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43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2BF471-38F3-3BA7-CC76-8EDD33F22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1A06FA3-2B84-96FE-2EE0-61183D05AF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4108782-98DD-EA47-792F-91ADC2659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A0AF91-A3E6-98AB-F02A-3A13F7BC7C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C3239F-1B52-4B1F-A514-FE3C120A854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3154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4482A7-2385-0B6B-9481-39FF0DC07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8E2EF46-89E2-B3A8-6FD3-7BCE64665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9D089A-5D3B-B173-FB00-29A496A6E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3DCD53-DD47-76F4-CA37-C108BA92C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7C2A5C-B9CF-C0FF-5204-D559E393D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81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AE4014-BC10-1783-1446-18EFFA62F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2C754A-1CCF-171B-61BB-C0C1BFD0E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04095D-EDBE-00F3-5715-88B38414C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B6B842-DD36-90B9-B093-342CEC02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9E4101-4526-DB22-5545-B6928D3FA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011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FBF0F7EB-3D39-1266-2763-5120E61857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7068731-2C79-B385-FF69-399ED05CF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FCD78F-E4C2-3134-5259-B1E89B377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B55298-1DE9-2C9C-1A96-6F56B067F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0DEBBE-F703-DD36-6228-BA144EB70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3790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5494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68894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85534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2353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62993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6446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22441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41829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AE51E-47AF-C031-7650-F6FA9F1B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3BE97D-5011-01B8-D269-4A01C6764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574AE8C-9BC8-DBDF-581B-2B13C48CB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4875F5-06E4-4051-FD93-2B836224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C8C952-0C85-97C3-B96C-CC5B8C3A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356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15251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26589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22039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6103994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675907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04435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338976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798921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97558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0D8F49-9E56-B0FE-16E0-07D32A516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5A31E2-11C3-8676-176C-D6CD7AE0B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37E80E-BEBD-420D-33AA-7CE387CE8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9CE1A0-0BAA-FC49-3035-883650222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01A705-D78A-669C-151C-D9F7C6691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706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947EA2-2E87-52D8-7220-D135C8CB8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E41DCB3-A1D3-8A36-53E2-BBD11CA51B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6B0093F-23EB-01E4-46C5-94967E8CF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1F1FD68-C7C1-3A3A-176A-3C9BD6B4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B2DE7B2-6680-C836-98C2-88546A9E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090B7AB-C90D-317D-537D-B126580FA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553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96E61F-0D4C-EEC0-F7D9-743C5A36B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25F7121-ABB8-D00A-9A10-AAB0825255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FDA782A-E438-9083-FA51-43BC370D7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693394B-8EE0-7110-B912-76684FAB2C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11C28A7-9448-6AED-05D6-B6C3067FC1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BF88C5E-2D32-4265-4422-4C1EF3B9D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C22F003-9AF9-DB82-348B-326615838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63CD903-25F1-FDDD-50DE-95AE2C3CD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875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EB52F-9774-972B-0D04-CDBABC37E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D5C9C12-F874-C852-EDC6-3A38150D3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1FEE0EA-1FED-5F4A-C020-5DF3E1C3A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1292EF9-8E59-BFA6-A565-220BB238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044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F535A7E-A50A-8A6B-93B0-6D187DD2B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D9FCF9E-F3BB-9E99-0BB5-4F9EAD300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D1B5CB-4EF7-EEF2-F3B9-54BA77DA5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961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EB261A-AF90-29EF-1D65-38F4DE13C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DCC6D4-E509-076A-1A8E-0E2C0610D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05BE9BD-3EF9-DE93-601D-2D532BF4D8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E77FD43-4727-F08D-F4B0-FF2363CDA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53F714-077F-479F-3DD5-94028300D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79C7807-25AA-26CC-1455-198580ED5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15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618B36-97A6-506A-7E2B-5CA35F1A9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9DD4FD2-4E93-158F-894C-97DD6E0047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BECFDE6-6D38-D989-8001-190872EEF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5B2CD-199B-DBEF-7B7C-85571E234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2F12F97-2D34-4BD5-1515-A2FEFE3BF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E6CBB69-165C-BCA6-FD2C-CEBB0E58F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811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7AF6435-5C80-17A0-297D-AE771FD59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711DF0A-6247-3232-A8E6-C5496E244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BBD8E3D-072C-4E6A-C77F-3374714A7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9B564B-9BE5-48BA-B60E-565E89A2F452}" type="datetimeFigureOut">
              <a:rPr lang="it-IT" smtClean="0"/>
              <a:t>18/11/2025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34025C-1FB3-EC78-80D8-2701582505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921FF9-458C-E681-658B-5D2A180FC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D473C6-6C14-46F3-BEDA-179E92C088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639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08324-A84C-4A45-93B6-78D079CCE772}" type="datetime1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62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67083F-414A-DF53-7CCB-736F5ED5B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782" y="307173"/>
            <a:ext cx="8610600" cy="129302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000" dirty="0">
                <a:latin typeface="Abadi" panose="020B0604020104020204" pitchFamily="34" charset="0"/>
              </a:rPr>
              <a:t>objective</a:t>
            </a:r>
          </a:p>
        </p:txBody>
      </p:sp>
      <p:graphicFrame>
        <p:nvGraphicFramePr>
          <p:cNvPr id="5" name="Sottotitolo 2">
            <a:extLst>
              <a:ext uri="{FF2B5EF4-FFF2-40B4-BE49-F238E27FC236}">
                <a16:creationId xmlns:a16="http://schemas.microsoft.com/office/drawing/2014/main" id="{9727B8DE-D198-4BE0-7711-75BC16A7522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7565" y="1711234"/>
          <a:ext cx="11848011" cy="4963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590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0F3DF-B436-9139-8F5B-7324430D8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F2816F-E521-5649-D026-4C4DD6FC580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34279" y="746125"/>
            <a:ext cx="5018087" cy="747713"/>
          </a:xfrm>
        </p:spPr>
        <p:txBody>
          <a:bodyPr>
            <a:noAutofit/>
          </a:bodyPr>
          <a:lstStyle/>
          <a:p>
            <a:r>
              <a:rPr lang="it-IT" sz="4400" dirty="0" err="1">
                <a:latin typeface="Abadi" panose="020B0604020104020204" pitchFamily="34" charset="0"/>
              </a:rPr>
              <a:t>Contamination</a:t>
            </a:r>
            <a:endParaRPr lang="it-IT" sz="4400" dirty="0">
              <a:latin typeface="Abadi" panose="020B0604020104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6253B8-1096-DF6E-4766-196D8A684B37}"/>
              </a:ext>
            </a:extLst>
          </p:cNvPr>
          <p:cNvSpPr txBox="1"/>
          <p:nvPr/>
        </p:nvSpPr>
        <p:spPr>
          <a:xfrm>
            <a:off x="2568339" y="6024668"/>
            <a:ext cx="9127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500" dirty="0">
                <a:latin typeface="Abadi" panose="020B0604020104020204" pitchFamily="34" charset="0"/>
              </a:rPr>
              <a:t>47 </a:t>
            </a:r>
            <a:r>
              <a:rPr lang="it-IT" sz="2500" dirty="0" err="1">
                <a:latin typeface="Abadi" panose="020B0604020104020204" pitchFamily="34" charset="0"/>
              </a:rPr>
              <a:t>arcsec</a:t>
            </a:r>
            <a:r>
              <a:rPr lang="it-IT" sz="2500" dirty="0">
                <a:latin typeface="Abadi" panose="020B0604020104020204" pitchFamily="34" charset="0"/>
              </a:rPr>
              <a:t>, 2.5 </a:t>
            </a:r>
            <a:r>
              <a:rPr lang="it-IT" sz="2800" dirty="0">
                <a:latin typeface="Abadi" panose="020B0604020104020204" pitchFamily="34" charset="0"/>
              </a:rPr>
              <a:t>Δ</a:t>
            </a:r>
            <a:r>
              <a:rPr lang="it-IT" sz="2500" dirty="0">
                <a:latin typeface="Abadi" panose="020B0604020104020204" pitchFamily="34" charset="0"/>
              </a:rPr>
              <a:t>MAG, MAG MIN=10, MAG MAX=12</a:t>
            </a:r>
          </a:p>
        </p:txBody>
      </p:sp>
      <p:pic>
        <p:nvPicPr>
          <p:cNvPr id="5" name="Immagine 4" descr="Immagine che contiene Policromia, schermata, Elementi grafici, arte&#10;&#10;Il contenuto generato dall'IA potrebbe non essere corretto.">
            <a:extLst>
              <a:ext uri="{FF2B5EF4-FFF2-40B4-BE49-F238E27FC236}">
                <a16:creationId xmlns:a16="http://schemas.microsoft.com/office/drawing/2014/main" id="{21977756-26A9-CEA9-A2FE-5BEB940DC2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8335" r="12959" b="5462"/>
          <a:stretch/>
        </p:blipFill>
        <p:spPr>
          <a:xfrm>
            <a:off x="7853978" y="1885116"/>
            <a:ext cx="4131835" cy="3785815"/>
          </a:xfrm>
          <a:prstGeom prst="rect">
            <a:avLst/>
          </a:prstGeom>
        </p:spPr>
      </p:pic>
      <p:pic>
        <p:nvPicPr>
          <p:cNvPr id="8" name="Immagine 7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5D43C244-1286-7DB7-2557-D4048DF82A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" y="1885115"/>
            <a:ext cx="7571630" cy="378581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1E2143B-9A3B-F9CE-1FC3-68EC4ED43606}"/>
              </a:ext>
            </a:extLst>
          </p:cNvPr>
          <p:cNvSpPr txBox="1"/>
          <p:nvPr/>
        </p:nvSpPr>
        <p:spPr>
          <a:xfrm>
            <a:off x="9623661" y="5655336"/>
            <a:ext cx="294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Galletta et al. In </a:t>
            </a:r>
            <a:r>
              <a:rPr lang="it-IT" dirty="0" err="1">
                <a:latin typeface="Abadi" panose="020B0604020104020204" pitchFamily="34" charset="0"/>
              </a:rPr>
              <a:t>prep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9655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0F3DF-B436-9139-8F5B-7324430D8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F2816F-E521-5649-D026-4C4DD6FC580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716795" y="571528"/>
            <a:ext cx="5018087" cy="747713"/>
          </a:xfrm>
        </p:spPr>
        <p:txBody>
          <a:bodyPr>
            <a:noAutofit/>
          </a:bodyPr>
          <a:lstStyle/>
          <a:p>
            <a:r>
              <a:rPr lang="it-IT" sz="4400" dirty="0" err="1">
                <a:latin typeface="Abadi" panose="020B0604020104020204" pitchFamily="34" charset="0"/>
              </a:rPr>
              <a:t>Contamination</a:t>
            </a:r>
            <a:endParaRPr lang="it-IT" sz="4400" dirty="0">
              <a:latin typeface="Abadi" panose="020B0604020104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6253B8-1096-DF6E-4766-196D8A684B37}"/>
              </a:ext>
            </a:extLst>
          </p:cNvPr>
          <p:cNvSpPr txBox="1"/>
          <p:nvPr/>
        </p:nvSpPr>
        <p:spPr>
          <a:xfrm>
            <a:off x="2607528" y="6024862"/>
            <a:ext cx="9127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500" dirty="0">
                <a:latin typeface="Abadi" panose="020B0604020104020204" pitchFamily="34" charset="0"/>
              </a:rPr>
              <a:t>47 </a:t>
            </a:r>
            <a:r>
              <a:rPr lang="it-IT" sz="2500" dirty="0" err="1">
                <a:latin typeface="Abadi" panose="020B0604020104020204" pitchFamily="34" charset="0"/>
              </a:rPr>
              <a:t>arcsec</a:t>
            </a:r>
            <a:r>
              <a:rPr lang="it-IT" sz="2500" dirty="0">
                <a:latin typeface="Abadi" panose="020B0604020104020204" pitchFamily="34" charset="0"/>
              </a:rPr>
              <a:t>, 5 </a:t>
            </a:r>
            <a:r>
              <a:rPr lang="it-IT" sz="2800" dirty="0">
                <a:latin typeface="Abadi" panose="020B0604020104020204" pitchFamily="34" charset="0"/>
              </a:rPr>
              <a:t>Δ</a:t>
            </a:r>
            <a:r>
              <a:rPr lang="it-IT" sz="2500" dirty="0">
                <a:latin typeface="Abadi" panose="020B0604020104020204" pitchFamily="34" charset="0"/>
              </a:rPr>
              <a:t>MAG, MAG MIN=No </a:t>
            </a:r>
            <a:r>
              <a:rPr lang="it-IT" sz="2500" dirty="0" err="1">
                <a:latin typeface="Abadi" panose="020B0604020104020204" pitchFamily="34" charset="0"/>
              </a:rPr>
              <a:t>limit</a:t>
            </a:r>
            <a:r>
              <a:rPr lang="it-IT" sz="2500" dirty="0">
                <a:latin typeface="Abadi" panose="020B0604020104020204" pitchFamily="34" charset="0"/>
              </a:rPr>
              <a:t>, MAG MAX=12</a:t>
            </a:r>
          </a:p>
        </p:txBody>
      </p:sp>
      <p:pic>
        <p:nvPicPr>
          <p:cNvPr id="6" name="Immagine 5" descr="Immagine che contiene Policromia, schermata, Elementi grafici, arte&#10;&#10;Il contenuto generato dall'IA potrebbe non essere corretto.">
            <a:extLst>
              <a:ext uri="{FF2B5EF4-FFF2-40B4-BE49-F238E27FC236}">
                <a16:creationId xmlns:a16="http://schemas.microsoft.com/office/drawing/2014/main" id="{FA397207-F596-0508-C6E9-FF2A340DA3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2" t="8334" r="12362" b="5567"/>
          <a:stretch/>
        </p:blipFill>
        <p:spPr>
          <a:xfrm>
            <a:off x="7916766" y="1885115"/>
            <a:ext cx="4122644" cy="3785815"/>
          </a:xfrm>
          <a:prstGeom prst="rect">
            <a:avLst/>
          </a:prstGeom>
        </p:spPr>
      </p:pic>
      <p:pic>
        <p:nvPicPr>
          <p:cNvPr id="9" name="Immagine 8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727F29CB-24ED-E0FE-9A46-1128515D38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90" y="1885115"/>
            <a:ext cx="7578547" cy="378927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F6803D4-8674-9B4A-3764-0B2004EB2CF0}"/>
              </a:ext>
            </a:extLst>
          </p:cNvPr>
          <p:cNvSpPr txBox="1"/>
          <p:nvPr/>
        </p:nvSpPr>
        <p:spPr>
          <a:xfrm>
            <a:off x="9584472" y="5670930"/>
            <a:ext cx="294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Galletta et al. In </a:t>
            </a:r>
            <a:r>
              <a:rPr lang="it-IT" dirty="0" err="1">
                <a:latin typeface="Abadi" panose="020B0604020104020204" pitchFamily="34" charset="0"/>
              </a:rPr>
              <a:t>prep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871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B5A222-C1F3-4EE4-A12F-54C1AFB9F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789" y="300093"/>
            <a:ext cx="7718929" cy="1006872"/>
          </a:xfrm>
          <a:noFill/>
          <a:ln w="19050">
            <a:noFill/>
            <a:prstDash val="dash"/>
          </a:ln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>
                <a:latin typeface="Abadi" panose="020B0604020104020204" pitchFamily="34" charset="0"/>
              </a:rPr>
              <a:t>Mauve mission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D73F0D5-EFB3-31D8-3034-D6D54C800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22" y="1785960"/>
            <a:ext cx="6568501" cy="418741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2D9A671-DFF2-85A9-62AA-4126A860FB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81"/>
          <a:stretch/>
        </p:blipFill>
        <p:spPr>
          <a:xfrm>
            <a:off x="6803242" y="1720645"/>
            <a:ext cx="5316271" cy="418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6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14D7A0C-CE95-AE1D-D354-C3E8EC5FB5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20" r="4213"/>
          <a:stretch/>
        </p:blipFill>
        <p:spPr>
          <a:xfrm>
            <a:off x="519764" y="1995030"/>
            <a:ext cx="4966636" cy="406032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844E5BC1-C9FE-F765-D47D-63E44D8F858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904767" y="552676"/>
            <a:ext cx="7105650" cy="1144587"/>
          </a:xfrm>
        </p:spPr>
        <p:txBody>
          <a:bodyPr/>
          <a:lstStyle/>
          <a:p>
            <a:r>
              <a:rPr lang="it-IT" dirty="0" err="1">
                <a:latin typeface="Abadi" panose="020B0604020104020204" pitchFamily="34" charset="0"/>
              </a:rPr>
              <a:t>COntamination</a:t>
            </a:r>
            <a:endParaRPr lang="it-IT" dirty="0">
              <a:latin typeface="Abadi" panose="020B0604020104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C9825F03-EA2D-E919-A72D-ABAD53C354AD}"/>
              </a:ext>
            </a:extLst>
          </p:cNvPr>
          <p:cNvCxnSpPr>
            <a:cxnSpLocks/>
          </p:cNvCxnSpPr>
          <p:nvPr/>
        </p:nvCxnSpPr>
        <p:spPr>
          <a:xfrm flipH="1" flipV="1">
            <a:off x="1241659" y="3990218"/>
            <a:ext cx="1655545" cy="426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B3A0908-7DA8-A851-2DBC-4BB691E77990}"/>
              </a:ext>
            </a:extLst>
          </p:cNvPr>
          <p:cNvSpPr txBox="1"/>
          <p:nvPr/>
        </p:nvSpPr>
        <p:spPr>
          <a:xfrm>
            <a:off x="1759921" y="3655859"/>
            <a:ext cx="849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47’’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D89C1BA-0B5E-D115-E0E3-91681D145E77}"/>
                  </a:ext>
                </a:extLst>
              </p:cNvPr>
              <p:cNvSpPr txBox="1"/>
              <p:nvPr/>
            </p:nvSpPr>
            <p:spPr>
              <a:xfrm>
                <a:off x="6004662" y="1717347"/>
                <a:ext cx="5669206" cy="4615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Field of </a:t>
                </a:r>
                <a:r>
                  <a:rPr kumimoji="0" lang="it-IT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view</a:t>
                </a:r>
                <a:r>
                  <a:rPr kumimoji="0" lang="it-IT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= </a:t>
                </a:r>
                <a:r>
                  <a:rPr kumimoji="0" lang="it-IT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47’’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e>
                        <m:sub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𝑐𝑜𝑛𝑡</m:t>
                          </m:r>
                        </m:sub>
                      </m:sSub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e>
                        <m:sub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𝑡𝑎𝑟𝑔𝑒𝑡</m:t>
                          </m:r>
                        </m:sub>
                      </m:sSub>
                      <m:r>
                        <a:rPr kumimoji="0" lang="it-IT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=−2.5</m:t>
                      </m:r>
                      <m:sSub>
                        <m:sSub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𝑙𝑜𝑔</m:t>
                          </m:r>
                        </m:e>
                        <m:sub>
                          <m: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kumimoji="0" lang="it-IT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it-IT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𝑐𝑜𝑛𝑡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kumimoji="0" lang="it-IT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𝑡𝑎𝑟𝑔𝑒𝑡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r>
                      <a:rPr kumimoji="0" lang="it-IT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</m:oMath>
                </a14:m>
                <a:r>
                  <a:rPr kumimoji="0" lang="it-IT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 = </a:t>
                </a:r>
                <a:r>
                  <a:rPr kumimoji="0" lang="it-IT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2.5 </a:t>
                </a:r>
                <a:r>
                  <a:rPr kumimoji="0" lang="it-IT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Mag</a:t>
                </a:r>
                <a:endParaRPr kumimoji="0" lang="it-IT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badi" panose="020B0604020104020204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𝐹</m:t>
                            </m:r>
                          </m:e>
                          <m:sub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𝑐𝑜𝑛𝑡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𝐹</m:t>
                            </m:r>
                          </m:e>
                          <m:sub>
                            <m:r>
                              <a:rPr kumimoji="0" lang="it-IT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𝑡𝑎𝑟𝑔𝑒𝑡</m:t>
                            </m:r>
                          </m:sub>
                        </m:sSub>
                      </m:den>
                    </m:f>
                    <m:r>
                      <a:rPr kumimoji="0" lang="it-IT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it-IT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−1</m:t>
                        </m:r>
                      </m:sup>
                    </m:sSup>
                    <m:r>
                      <a:rPr kumimoji="0" lang="it-IT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≈0.1→ 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10% </a:t>
                </a:r>
                <a:r>
                  <a:rPr kumimoji="0" lang="it-IT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badi" panose="020B0604020104020204" pitchFamily="34" charset="0"/>
                    <a:ea typeface="+mn-ea"/>
                    <a:cs typeface="+mn-cs"/>
                  </a:rPr>
                  <a:t>of the target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D89C1BA-0B5E-D115-E0E3-91681D145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662" y="1717347"/>
                <a:ext cx="5669206" cy="4615687"/>
              </a:xfrm>
              <a:prstGeom prst="rect">
                <a:avLst/>
              </a:prstGeom>
              <a:blipFill>
                <a:blip r:embed="rId4"/>
                <a:stretch>
                  <a:fillRect l="-1613" t="-1189" r="-7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B496B423-2186-0923-59B0-8B954130498A}"/>
              </a:ext>
            </a:extLst>
          </p:cNvPr>
          <p:cNvSpPr/>
          <p:nvPr/>
        </p:nvSpPr>
        <p:spPr>
          <a:xfrm>
            <a:off x="7748746" y="6055353"/>
            <a:ext cx="3923490" cy="36834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In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our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badi" panose="020B0604020104020204" pitchFamily="34" charset="0"/>
                <a:ea typeface="+mn-ea"/>
                <a:cs typeface="+mn-cs"/>
              </a:rPr>
              <a:t> case I use GAIA MAG</a:t>
            </a:r>
          </a:p>
        </p:txBody>
      </p:sp>
      <p:pic>
        <p:nvPicPr>
          <p:cNvPr id="5" name="Elemento grafico 4" descr="Avviso con riempimento a tinta unita">
            <a:extLst>
              <a:ext uri="{FF2B5EF4-FFF2-40B4-BE49-F238E27FC236}">
                <a16:creationId xmlns:a16="http://schemas.microsoft.com/office/drawing/2014/main" id="{51DBF765-8A0C-6BA5-603D-6EA56F0A06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85690" y="6035269"/>
            <a:ext cx="386546" cy="38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55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D5B92-1151-205B-490D-3351E8E95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277F17C-696D-7CD3-72DF-B9757ED9FE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20" r="4213"/>
          <a:stretch/>
        </p:blipFill>
        <p:spPr>
          <a:xfrm>
            <a:off x="519764" y="1995030"/>
            <a:ext cx="4966636" cy="4060323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5B373A6-9E60-150A-ED61-305053ED16D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904767" y="552676"/>
            <a:ext cx="7105650" cy="1144587"/>
          </a:xfrm>
        </p:spPr>
        <p:txBody>
          <a:bodyPr/>
          <a:lstStyle/>
          <a:p>
            <a:r>
              <a:rPr lang="it-IT" dirty="0">
                <a:latin typeface="Abadi" panose="020B0604020104020204" pitchFamily="34" charset="0"/>
              </a:rPr>
              <a:t>FLUX </a:t>
            </a:r>
            <a:r>
              <a:rPr lang="it-IT" dirty="0" err="1">
                <a:latin typeface="Abadi" panose="020B0604020104020204" pitchFamily="34" charset="0"/>
              </a:rPr>
              <a:t>COntamination</a:t>
            </a:r>
            <a:endParaRPr lang="it-IT" dirty="0">
              <a:latin typeface="Abadi" panose="020B0604020104020204" pitchFamily="34" charset="0"/>
            </a:endParaRPr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9C4F6564-D925-A6B0-C504-8CA59F3BBE2F}"/>
              </a:ext>
            </a:extLst>
          </p:cNvPr>
          <p:cNvCxnSpPr>
            <a:cxnSpLocks/>
          </p:cNvCxnSpPr>
          <p:nvPr/>
        </p:nvCxnSpPr>
        <p:spPr>
          <a:xfrm flipH="1" flipV="1">
            <a:off x="1241659" y="3990218"/>
            <a:ext cx="1655545" cy="426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6E2CB78-8532-9E0F-1087-462A984B1602}"/>
              </a:ext>
            </a:extLst>
          </p:cNvPr>
          <p:cNvSpPr txBox="1"/>
          <p:nvPr/>
        </p:nvSpPr>
        <p:spPr>
          <a:xfrm>
            <a:off x="1759921" y="3655859"/>
            <a:ext cx="849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47’’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1D18944D-765E-E0C1-9F37-ABB7F2AD17F0}"/>
              </a:ext>
            </a:extLst>
          </p:cNvPr>
          <p:cNvSpPr/>
          <p:nvPr/>
        </p:nvSpPr>
        <p:spPr>
          <a:xfrm>
            <a:off x="5741698" y="4472032"/>
            <a:ext cx="5930538" cy="224227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highlight>
                <a:srgbClr val="FF00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923B904D-B335-A4D1-0B47-3D4EC9C8E287}"/>
                  </a:ext>
                </a:extLst>
              </p:cNvPr>
              <p:cNvSpPr txBox="1"/>
              <p:nvPr/>
            </p:nvSpPr>
            <p:spPr>
              <a:xfrm>
                <a:off x="6004662" y="1717347"/>
                <a:ext cx="5669206" cy="5778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𝐹𝑙𝑢𝑥</m:t>
                      </m:r>
                      <m:r>
                        <a:rPr lang="it-IT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𝐹𝑟𝑎𝑐𝑡𝑖𝑜𝑛</m:t>
                          </m:r>
                        </m:e>
                        <m:sub>
                          <m:r>
                            <a:rPr lang="it-IT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𝑒𝑥𝑡𝑟𝑎</m:t>
                          </m:r>
                        </m:sub>
                      </m:sSub>
                      <m:r>
                        <a:rPr lang="it-IT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pHide m:val="on"/>
                              <m:ctrlPr>
                                <a:rPr lang="it-IT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it-IT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it-IT" sz="2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it-IT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𝑡𝑎𝑟𝑔𝑒𝑡</m:t>
                              </m:r>
                            </m:sub>
                          </m:sSub>
                        </m:den>
                      </m:f>
                      <m:r>
                        <a:rPr lang="it-IT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×100</m:t>
                      </m:r>
                    </m:oMath>
                  </m:oMathPara>
                </a14:m>
                <a:endParaRPr lang="it-IT" sz="2200" dirty="0">
                  <a:solidFill>
                    <a:schemeClr val="tx1"/>
                  </a:solidFill>
                  <a:latin typeface="Abadi" panose="020B0604020104020204" pitchFamily="34" charset="0"/>
                </a:endParaRPr>
              </a:p>
              <a:p>
                <a:r>
                  <a:rPr lang="it-IT" sz="2200" dirty="0" err="1">
                    <a:solidFill>
                      <a:schemeClr val="tx1"/>
                    </a:solidFill>
                    <a:latin typeface="Abadi" panose="020B0604020104020204" pitchFamily="34" charset="0"/>
                  </a:rPr>
                  <a:t>Where</a:t>
                </a:r>
                <a:r>
                  <a:rPr lang="it-IT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−0.4</m:t>
                        </m:r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r>
                  <a:rPr lang="it-IT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 </a:t>
                </a:r>
                <a:r>
                  <a:rPr lang="en-GB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is the flux of the </a:t>
                </a:r>
                <a:r>
                  <a:rPr lang="en-GB" sz="2200" dirty="0" err="1">
                    <a:solidFill>
                      <a:schemeClr val="tx1"/>
                    </a:solidFill>
                    <a:latin typeface="Abadi" panose="020B0604020104020204" pitchFamily="34" charset="0"/>
                  </a:rPr>
                  <a:t>i-th</a:t>
                </a:r>
                <a:r>
                  <a:rPr lang="en-GB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 contaminating star.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𝑡𝑎𝑟𝑔𝑒𝑡</m:t>
                        </m:r>
                      </m:sub>
                    </m:sSub>
                    <m:r>
                      <a:rPr lang="it-IT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−0.4</m:t>
                        </m:r>
                        <m:r>
                          <a:rPr lang="it-IT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𝑡𝑎𝑟𝑔𝑒𝑡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GB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 is the flux of the target star.</a:t>
                </a:r>
              </a:p>
              <a:p>
                <a:endParaRPr lang="it-IT" sz="2200" dirty="0">
                  <a:solidFill>
                    <a:schemeClr val="tx1"/>
                  </a:solidFill>
                  <a:latin typeface="Abadi" panose="020B0604020104020204" pitchFamily="34" charset="0"/>
                </a:endParaRPr>
              </a:p>
              <a:p>
                <a:r>
                  <a:rPr lang="en-GB" sz="2200" b="1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Example:</a:t>
                </a:r>
                <a:endParaRPr lang="it-IT" sz="2200" dirty="0">
                  <a:solidFill>
                    <a:schemeClr val="tx1"/>
                  </a:solidFill>
                  <a:latin typeface="Abadi" panose="020B0604020104020204" pitchFamily="34" charset="0"/>
                </a:endParaRPr>
              </a:p>
              <a:p>
                <a:pPr lvl="0"/>
                <a:r>
                  <a:rPr lang="en-GB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If one contaminant has a magnitude 2.5 fainter than the target, it contributes ~10% of the target’s flux.</a:t>
                </a:r>
                <a:endParaRPr lang="it-IT" sz="2200" dirty="0">
                  <a:solidFill>
                    <a:schemeClr val="tx1"/>
                  </a:solidFill>
                  <a:latin typeface="Abadi" panose="020B0604020104020204" pitchFamily="34" charset="0"/>
                </a:endParaRPr>
              </a:p>
              <a:p>
                <a:pPr lvl="0"/>
                <a:r>
                  <a:rPr lang="en-GB" sz="2200" dirty="0">
                    <a:solidFill>
                      <a:schemeClr val="tx1"/>
                    </a:solidFill>
                    <a:latin typeface="Abadi" panose="020B0604020104020204" pitchFamily="34" charset="0"/>
                  </a:rPr>
                  <a:t>If several faint stars are present, their cumulative flux can still be significant.</a:t>
                </a:r>
                <a:endParaRPr lang="it-IT" sz="2200" dirty="0">
                  <a:solidFill>
                    <a:schemeClr val="tx1"/>
                  </a:solidFill>
                  <a:latin typeface="Abadi" panose="020B0604020104020204" pitchFamily="34" charset="0"/>
                </a:endParaRPr>
              </a:p>
              <a:p>
                <a:endParaRPr lang="it-IT" dirty="0"/>
              </a:p>
              <a:p>
                <a:endParaRPr lang="it-IT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923B904D-B335-A4D1-0B47-3D4EC9C8E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662" y="1717347"/>
                <a:ext cx="5669206" cy="5778826"/>
              </a:xfrm>
              <a:prstGeom prst="rect">
                <a:avLst/>
              </a:prstGeom>
              <a:blipFill>
                <a:blip r:embed="rId4"/>
                <a:stretch>
                  <a:fillRect l="-13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4035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ttangolo con due angoli in diagonale arrotondati 57">
            <a:extLst>
              <a:ext uri="{FF2B5EF4-FFF2-40B4-BE49-F238E27FC236}">
                <a16:creationId xmlns:a16="http://schemas.microsoft.com/office/drawing/2014/main" id="{07FF61D9-C398-86EF-0D13-E2F54F858679}"/>
              </a:ext>
            </a:extLst>
          </p:cNvPr>
          <p:cNvSpPr/>
          <p:nvPr/>
        </p:nvSpPr>
        <p:spPr>
          <a:xfrm>
            <a:off x="9336505" y="1906115"/>
            <a:ext cx="2411733" cy="1141122"/>
          </a:xfrm>
          <a:prstGeom prst="round2Diag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Abadi" panose="020B0604020104020204" pitchFamily="34" charset="0"/>
              </a:rPr>
              <a:t>Free </a:t>
            </a:r>
            <a:r>
              <a:rPr lang="it-IT" dirty="0" err="1">
                <a:latin typeface="Abadi" panose="020B0604020104020204" pitchFamily="34" charset="0"/>
              </a:rPr>
              <a:t>parameters</a:t>
            </a:r>
            <a:r>
              <a:rPr lang="it-IT" dirty="0">
                <a:latin typeface="Abadi" panose="020B0604020104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badi" panose="020B0604020104020204" pitchFamily="34" charset="0"/>
              </a:rPr>
              <a:t>Field of </a:t>
            </a:r>
            <a:r>
              <a:rPr lang="it-IT" dirty="0" err="1">
                <a:latin typeface="Abadi" panose="020B0604020104020204" pitchFamily="34" charset="0"/>
              </a:rPr>
              <a:t>view</a:t>
            </a:r>
            <a:endParaRPr lang="it-IT" dirty="0"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badi" panose="020B0604020104020204" pitchFamily="34" charset="0"/>
              </a:rPr>
              <a:t>ΔMAG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91BDC32-6031-188C-F628-47ED865A28B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8809784" y="163482"/>
            <a:ext cx="2728912" cy="1116013"/>
          </a:xfrm>
        </p:spPr>
        <p:txBody>
          <a:bodyPr/>
          <a:lstStyle/>
          <a:p>
            <a:r>
              <a:rPr lang="it-IT" dirty="0">
                <a:latin typeface="Abadi" panose="020B0604020104020204" pitchFamily="34" charset="0"/>
              </a:rPr>
              <a:t>TOOL</a:t>
            </a:r>
            <a:r>
              <a:rPr lang="it-IT" dirty="0"/>
              <a:t> </a:t>
            </a:r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29E78CF5-4A6F-21F7-A774-612AFFFB6BBF}"/>
              </a:ext>
            </a:extLst>
          </p:cNvPr>
          <p:cNvSpPr/>
          <p:nvPr/>
        </p:nvSpPr>
        <p:spPr>
          <a:xfrm rot="5400000">
            <a:off x="5676003" y="1544099"/>
            <a:ext cx="604696" cy="313721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latin typeface="Abadi" panose="020B0604020104020204" pitchFamily="34" charset="0"/>
            </a:endParaRP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9E4EDD35-9BD1-84B8-0A7F-57658B6207A2}"/>
              </a:ext>
            </a:extLst>
          </p:cNvPr>
          <p:cNvSpPr/>
          <p:nvPr/>
        </p:nvSpPr>
        <p:spPr>
          <a:xfrm>
            <a:off x="5199915" y="713753"/>
            <a:ext cx="1556875" cy="666664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Abadi" panose="020B0604020104020204" pitchFamily="34" charset="0"/>
              </a:rPr>
              <a:t>INPUT</a:t>
            </a:r>
          </a:p>
          <a:p>
            <a:pPr algn="ctr"/>
            <a:r>
              <a:rPr lang="it-IT" sz="1400" b="1" dirty="0">
                <a:latin typeface="Abadi" panose="020B0604020104020204" pitchFamily="34" charset="0"/>
              </a:rPr>
              <a:t>CATALOG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A076BCF4-A2F2-FC7D-C425-6F71B6AB379F}"/>
              </a:ext>
            </a:extLst>
          </p:cNvPr>
          <p:cNvSpPr/>
          <p:nvPr/>
        </p:nvSpPr>
        <p:spPr>
          <a:xfrm>
            <a:off x="4611415" y="2029206"/>
            <a:ext cx="2733877" cy="1044997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err="1">
                <a:latin typeface="Abadi" panose="020B0604020104020204" pitchFamily="34" charset="0"/>
              </a:rPr>
              <a:t>There</a:t>
            </a:r>
            <a:r>
              <a:rPr lang="it-IT" b="1" dirty="0">
                <a:latin typeface="Abadi" panose="020B0604020104020204" pitchFamily="34" charset="0"/>
              </a:rPr>
              <a:t> are </a:t>
            </a:r>
            <a:r>
              <a:rPr lang="it-IT" b="1" dirty="0" err="1">
                <a:latin typeface="Abadi" panose="020B0604020104020204" pitchFamily="34" charset="0"/>
              </a:rPr>
              <a:t>any</a:t>
            </a:r>
            <a:r>
              <a:rPr lang="it-IT" b="1" dirty="0">
                <a:latin typeface="Abadi" panose="020B0604020104020204" pitchFamily="34" charset="0"/>
              </a:rPr>
              <a:t> </a:t>
            </a:r>
            <a:r>
              <a:rPr lang="it-IT" b="1" dirty="0" err="1">
                <a:latin typeface="Abadi" panose="020B0604020104020204" pitchFamily="34" charset="0"/>
              </a:rPr>
              <a:t>objects</a:t>
            </a:r>
            <a:r>
              <a:rPr lang="it-IT" b="1" dirty="0">
                <a:latin typeface="Abadi" panose="020B0604020104020204" pitchFamily="34" charset="0"/>
              </a:rPr>
              <a:t> in the field of </a:t>
            </a:r>
            <a:r>
              <a:rPr lang="it-IT" b="1" dirty="0" err="1">
                <a:latin typeface="Abadi" panose="020B0604020104020204" pitchFamily="34" charset="0"/>
              </a:rPr>
              <a:t>view</a:t>
            </a:r>
            <a:r>
              <a:rPr lang="it-IT" b="1" dirty="0">
                <a:latin typeface="Abadi" panose="020B0604020104020204" pitchFamily="34" charset="0"/>
              </a:rPr>
              <a:t> of the target?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48D071DB-C095-6357-138B-C4A90EA964F8}"/>
              </a:ext>
            </a:extLst>
          </p:cNvPr>
          <p:cNvCxnSpPr>
            <a:cxnSpLocks/>
            <a:stCxn id="13" idx="2"/>
            <a:endCxn id="23" idx="0"/>
          </p:cNvCxnSpPr>
          <p:nvPr/>
        </p:nvCxnSpPr>
        <p:spPr>
          <a:xfrm flipH="1">
            <a:off x="3935504" y="3074203"/>
            <a:ext cx="2042850" cy="491143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CB64754A-2542-6A19-A861-20FCE72F2F52}"/>
              </a:ext>
            </a:extLst>
          </p:cNvPr>
          <p:cNvCxnSpPr>
            <a:cxnSpLocks/>
            <a:stCxn id="13" idx="2"/>
            <a:endCxn id="26" idx="0"/>
          </p:cNvCxnSpPr>
          <p:nvPr/>
        </p:nvCxnSpPr>
        <p:spPr>
          <a:xfrm>
            <a:off x="5978354" y="3074203"/>
            <a:ext cx="1319866" cy="459106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6D0912E3-6237-0A6A-46BB-C23443B1B11D}"/>
              </a:ext>
            </a:extLst>
          </p:cNvPr>
          <p:cNvSpPr txBox="1"/>
          <p:nvPr/>
        </p:nvSpPr>
        <p:spPr>
          <a:xfrm>
            <a:off x="6733304" y="3070779"/>
            <a:ext cx="725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YES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3705520-15A0-17D9-EFD4-08D1CCA41E0A}"/>
              </a:ext>
            </a:extLst>
          </p:cNvPr>
          <p:cNvSpPr txBox="1"/>
          <p:nvPr/>
        </p:nvSpPr>
        <p:spPr>
          <a:xfrm>
            <a:off x="4567917" y="3056009"/>
            <a:ext cx="7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NO</a:t>
            </a:r>
          </a:p>
        </p:txBody>
      </p: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CCDD1CEA-E232-3871-5B6D-963957588FBD}"/>
              </a:ext>
            </a:extLst>
          </p:cNvPr>
          <p:cNvSpPr/>
          <p:nvPr/>
        </p:nvSpPr>
        <p:spPr>
          <a:xfrm>
            <a:off x="3022533" y="3565346"/>
            <a:ext cx="1825941" cy="540351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Abadi" panose="020B0604020104020204" pitchFamily="34" charset="0"/>
              </a:rPr>
              <a:t>Object non </a:t>
            </a:r>
            <a:r>
              <a:rPr lang="it-IT" b="1" dirty="0" err="1">
                <a:latin typeface="Abadi" panose="020B0604020104020204" pitchFamily="34" charset="0"/>
              </a:rPr>
              <a:t>contaminated</a:t>
            </a:r>
            <a:endParaRPr lang="it-IT" b="1" dirty="0">
              <a:latin typeface="Abadi" panose="020B0604020104020204" pitchFamily="34" charset="0"/>
            </a:endParaRPr>
          </a:p>
        </p:txBody>
      </p:sp>
      <p:sp>
        <p:nvSpPr>
          <p:cNvPr id="26" name="Rettangolo con angoli arrotondati 25">
            <a:extLst>
              <a:ext uri="{FF2B5EF4-FFF2-40B4-BE49-F238E27FC236}">
                <a16:creationId xmlns:a16="http://schemas.microsoft.com/office/drawing/2014/main" id="{7683DDF5-F062-71D0-0D27-474747D12125}"/>
              </a:ext>
            </a:extLst>
          </p:cNvPr>
          <p:cNvSpPr/>
          <p:nvPr/>
        </p:nvSpPr>
        <p:spPr>
          <a:xfrm>
            <a:off x="6179684" y="3533309"/>
            <a:ext cx="2237072" cy="61203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badi" panose="020B0604020104020204" pitchFamily="34" charset="0"/>
              </a:rPr>
              <a:t>Are there any within the </a:t>
            </a:r>
            <a:r>
              <a:rPr lang="it-IT" dirty="0">
                <a:latin typeface="Abadi" panose="020B0604020104020204" pitchFamily="34" charset="0"/>
              </a:rPr>
              <a:t>Δ</a:t>
            </a:r>
            <a:r>
              <a:rPr lang="it-IT" b="1" dirty="0">
                <a:latin typeface="Abadi" panose="020B0604020104020204" pitchFamily="34" charset="0"/>
              </a:rPr>
              <a:t>MAG</a:t>
            </a:r>
            <a:r>
              <a:rPr lang="en-US" b="1" dirty="0">
                <a:latin typeface="Abadi" panose="020B0604020104020204" pitchFamily="34" charset="0"/>
              </a:rPr>
              <a:t>?</a:t>
            </a:r>
            <a:endParaRPr lang="it-IT" b="1" dirty="0">
              <a:latin typeface="Abadi" panose="020B0604020104020204" pitchFamily="34" charset="0"/>
            </a:endParaRP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14D6169-2C18-7E5C-45BA-BB507EA48F0C}"/>
              </a:ext>
            </a:extLst>
          </p:cNvPr>
          <p:cNvCxnSpPr>
            <a:cxnSpLocks/>
            <a:stCxn id="26" idx="1"/>
            <a:endCxn id="23" idx="3"/>
          </p:cNvCxnSpPr>
          <p:nvPr/>
        </p:nvCxnSpPr>
        <p:spPr>
          <a:xfrm flipH="1" flipV="1">
            <a:off x="4848474" y="3835522"/>
            <a:ext cx="1331210" cy="3805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321F0361-A8BF-9B9A-0797-905A7C987D18}"/>
              </a:ext>
            </a:extLst>
          </p:cNvPr>
          <p:cNvCxnSpPr>
            <a:cxnSpLocks/>
            <a:stCxn id="26" idx="3"/>
            <a:endCxn id="35" idx="1"/>
          </p:cNvCxnSpPr>
          <p:nvPr/>
        </p:nvCxnSpPr>
        <p:spPr>
          <a:xfrm flipV="1">
            <a:off x="8416756" y="3832745"/>
            <a:ext cx="893975" cy="6582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DFFEC6E-DDDA-68C7-B760-6AC9CA679A41}"/>
              </a:ext>
            </a:extLst>
          </p:cNvPr>
          <p:cNvSpPr txBox="1"/>
          <p:nvPr/>
        </p:nvSpPr>
        <p:spPr>
          <a:xfrm>
            <a:off x="5318223" y="3436686"/>
            <a:ext cx="70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NO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D58E6566-57BA-D49F-151C-16382A81289B}"/>
              </a:ext>
            </a:extLst>
          </p:cNvPr>
          <p:cNvSpPr txBox="1"/>
          <p:nvPr/>
        </p:nvSpPr>
        <p:spPr>
          <a:xfrm>
            <a:off x="8500892" y="3453143"/>
            <a:ext cx="725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YES</a:t>
            </a:r>
          </a:p>
        </p:txBody>
      </p:sp>
      <p:sp>
        <p:nvSpPr>
          <p:cNvPr id="35" name="Rettangolo con angoli arrotondati 34">
            <a:extLst>
              <a:ext uri="{FF2B5EF4-FFF2-40B4-BE49-F238E27FC236}">
                <a16:creationId xmlns:a16="http://schemas.microsoft.com/office/drawing/2014/main" id="{C387F20F-7AF1-9D34-89DC-2B42E5A4F713}"/>
              </a:ext>
            </a:extLst>
          </p:cNvPr>
          <p:cNvSpPr/>
          <p:nvPr/>
        </p:nvSpPr>
        <p:spPr>
          <a:xfrm>
            <a:off x="9310731" y="3562569"/>
            <a:ext cx="1825941" cy="54035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Abadi" panose="020B0604020104020204" pitchFamily="34" charset="0"/>
              </a:rPr>
              <a:t>Object </a:t>
            </a:r>
            <a:r>
              <a:rPr lang="it-IT" b="1" dirty="0" err="1">
                <a:latin typeface="Abadi" panose="020B0604020104020204" pitchFamily="34" charset="0"/>
              </a:rPr>
              <a:t>contaminated</a:t>
            </a:r>
            <a:endParaRPr lang="it-IT" b="1" dirty="0">
              <a:latin typeface="Abadi" panose="020B0604020104020204" pitchFamily="34" charset="0"/>
            </a:endParaRPr>
          </a:p>
        </p:txBody>
      </p: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62EEAAA2-CE28-2F47-9C42-F3764C9F674A}"/>
              </a:ext>
            </a:extLst>
          </p:cNvPr>
          <p:cNvCxnSpPr>
            <a:cxnSpLocks/>
            <a:stCxn id="35" idx="1"/>
            <a:endCxn id="40" idx="7"/>
          </p:cNvCxnSpPr>
          <p:nvPr/>
        </p:nvCxnSpPr>
        <p:spPr>
          <a:xfrm flipH="1">
            <a:off x="7866075" y="3832745"/>
            <a:ext cx="1444656" cy="940080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8596B8AB-0C88-D0E3-F6CC-186E21458B7B}"/>
              </a:ext>
            </a:extLst>
          </p:cNvPr>
          <p:cNvCxnSpPr>
            <a:cxnSpLocks/>
            <a:stCxn id="23" idx="2"/>
            <a:endCxn id="40" idx="1"/>
          </p:cNvCxnSpPr>
          <p:nvPr/>
        </p:nvCxnSpPr>
        <p:spPr>
          <a:xfrm>
            <a:off x="3935504" y="4105697"/>
            <a:ext cx="155122" cy="667128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e 39">
            <a:extLst>
              <a:ext uri="{FF2B5EF4-FFF2-40B4-BE49-F238E27FC236}">
                <a16:creationId xmlns:a16="http://schemas.microsoft.com/office/drawing/2014/main" id="{24BFA16D-8975-14A9-3586-3B93813F1EA5}"/>
              </a:ext>
            </a:extLst>
          </p:cNvPr>
          <p:cNvSpPr/>
          <p:nvPr/>
        </p:nvSpPr>
        <p:spPr>
          <a:xfrm>
            <a:off x="3308705" y="4426249"/>
            <a:ext cx="5339291" cy="2366571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b="1" dirty="0">
                <a:latin typeface="Abadi" panose="020B0604020104020204" pitchFamily="34" charset="0"/>
              </a:rPr>
              <a:t>OUTPUT:</a:t>
            </a:r>
          </a:p>
          <a:p>
            <a:pPr algn="just"/>
            <a:r>
              <a:rPr lang="it-IT" b="1" dirty="0">
                <a:latin typeface="Abadi" panose="020B0604020104020204" pitchFamily="34" charset="0"/>
              </a:rPr>
              <a:t>CATALOG OF STARS WITH: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latin typeface="Abadi" panose="020B0604020104020204" pitchFamily="34" charset="0"/>
              </a:rPr>
              <a:t>CONTAMINANTS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latin typeface="Abadi" panose="020B0604020104020204" pitchFamily="34" charset="0"/>
              </a:rPr>
              <a:t>FLUX FRACTION EXTRA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>
                <a:latin typeface="Abadi" panose="020B0604020104020204" pitchFamily="34" charset="0"/>
              </a:rPr>
              <a:t>MINIMUS SEPARATIONS FROM THE NEAREST CONTAMINANT</a:t>
            </a:r>
          </a:p>
        </p:txBody>
      </p:sp>
      <p:sp>
        <p:nvSpPr>
          <p:cNvPr id="54" name="Parentesi graffa aperta 53">
            <a:extLst>
              <a:ext uri="{FF2B5EF4-FFF2-40B4-BE49-F238E27FC236}">
                <a16:creationId xmlns:a16="http://schemas.microsoft.com/office/drawing/2014/main" id="{63F3A11C-0049-0D2B-1BED-610337F84578}"/>
              </a:ext>
            </a:extLst>
          </p:cNvPr>
          <p:cNvSpPr/>
          <p:nvPr/>
        </p:nvSpPr>
        <p:spPr>
          <a:xfrm>
            <a:off x="2288070" y="1906115"/>
            <a:ext cx="969144" cy="2520134"/>
          </a:xfrm>
          <a:prstGeom prst="leftBrace">
            <a:avLst>
              <a:gd name="adj1" fmla="val 45395"/>
              <a:gd name="adj2" fmla="val 49269"/>
            </a:avLst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>
              <a:latin typeface="Abadi" panose="020B0604020104020204" pitchFamily="34" charset="0"/>
            </a:endParaRPr>
          </a:p>
        </p:txBody>
      </p:sp>
      <p:sp>
        <p:nvSpPr>
          <p:cNvPr id="55" name="Terminatore 54">
            <a:extLst>
              <a:ext uri="{FF2B5EF4-FFF2-40B4-BE49-F238E27FC236}">
                <a16:creationId xmlns:a16="http://schemas.microsoft.com/office/drawing/2014/main" id="{E4E23FEA-1184-4B51-40E8-826F2B0BA0DF}"/>
              </a:ext>
            </a:extLst>
          </p:cNvPr>
          <p:cNvSpPr/>
          <p:nvPr/>
        </p:nvSpPr>
        <p:spPr>
          <a:xfrm>
            <a:off x="3752" y="2741061"/>
            <a:ext cx="2201794" cy="821508"/>
          </a:xfrm>
          <a:prstGeom prst="flowChartTerminator">
            <a:avLst/>
          </a:prstGeom>
          <a:solidFill>
            <a:srgbClr val="002060"/>
          </a:solidFill>
          <a:ln w="381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latin typeface="Abadi" panose="020B0604020104020204" pitchFamily="34" charset="0"/>
              </a:rPr>
              <a:t>CONTAMINANT SEARCH</a:t>
            </a:r>
          </a:p>
        </p:txBody>
      </p:sp>
      <p:pic>
        <p:nvPicPr>
          <p:cNvPr id="57" name="Elemento grafico 56" descr="Avviso con riempimento a tinta unita">
            <a:extLst>
              <a:ext uri="{FF2B5EF4-FFF2-40B4-BE49-F238E27FC236}">
                <a16:creationId xmlns:a16="http://schemas.microsoft.com/office/drawing/2014/main" id="{75629F27-B9FD-510E-2965-0A22D5209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76420" y="2708808"/>
            <a:ext cx="386546" cy="38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9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C649CA-5F20-70A5-C751-DDF50D35521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221163" y="330200"/>
            <a:ext cx="7970837" cy="1041400"/>
          </a:xfrm>
        </p:spPr>
        <p:txBody>
          <a:bodyPr>
            <a:noAutofit/>
          </a:bodyPr>
          <a:lstStyle/>
          <a:p>
            <a:r>
              <a:rPr lang="it-IT" sz="4000" dirty="0" err="1">
                <a:latin typeface="Abadi" panose="020B0604020104020204" pitchFamily="34" charset="0"/>
              </a:rPr>
              <a:t>Examples</a:t>
            </a:r>
            <a:r>
              <a:rPr lang="it-IT" sz="4000" dirty="0">
                <a:latin typeface="Abadi" panose="020B0604020104020204" pitchFamily="34" charset="0"/>
              </a:rPr>
              <a:t> of </a:t>
            </a:r>
            <a:r>
              <a:rPr lang="it-IT" sz="4000" dirty="0" err="1">
                <a:latin typeface="Abadi" panose="020B0604020104020204" pitchFamily="34" charset="0"/>
              </a:rPr>
              <a:t>contamination</a:t>
            </a:r>
            <a:endParaRPr lang="it-IT" sz="4000" dirty="0">
              <a:latin typeface="Abadi" panose="020B0604020104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E485D6C-8C75-E2C3-E31B-C92B791F99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773" t="5664" r="16326" b="6828"/>
          <a:stretch/>
        </p:blipFill>
        <p:spPr>
          <a:xfrm>
            <a:off x="493725" y="2626045"/>
            <a:ext cx="3401568" cy="332841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41CFC68-C5BE-D94A-0733-B365F25EF3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857" t="5768" r="13662" b="6666"/>
          <a:stretch/>
        </p:blipFill>
        <p:spPr>
          <a:xfrm>
            <a:off x="4473741" y="2626044"/>
            <a:ext cx="3411087" cy="332841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377DB85-04C0-DC56-E8DE-5CBBBDADCE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109" t="4823" r="14539" b="6027"/>
          <a:stretch/>
        </p:blipFill>
        <p:spPr>
          <a:xfrm>
            <a:off x="8235420" y="2626043"/>
            <a:ext cx="3452717" cy="3328417"/>
          </a:xfrm>
          <a:prstGeom prst="rect">
            <a:avLst/>
          </a:prstGeom>
        </p:spPr>
      </p:pic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0ED7A37F-43BB-08B8-7ED4-15A749B41222}"/>
              </a:ext>
            </a:extLst>
          </p:cNvPr>
          <p:cNvSpPr/>
          <p:nvPr/>
        </p:nvSpPr>
        <p:spPr>
          <a:xfrm>
            <a:off x="715903" y="1522378"/>
            <a:ext cx="2745171" cy="58365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chemeClr val="tx1"/>
                </a:solidFill>
                <a:latin typeface="Abadi" panose="020B0604020104020204" pitchFamily="34" charset="0"/>
              </a:rPr>
              <a:t>Non-</a:t>
            </a:r>
            <a:r>
              <a:rPr lang="it-IT" sz="2000" dirty="0" err="1">
                <a:solidFill>
                  <a:schemeClr val="tx1"/>
                </a:solidFill>
                <a:latin typeface="Abadi" panose="020B0604020104020204" pitchFamily="34" charset="0"/>
              </a:rPr>
              <a:t>contaminated</a:t>
            </a:r>
            <a:endParaRPr lang="it-IT" sz="2000" dirty="0">
              <a:solidFill>
                <a:schemeClr val="tx1"/>
              </a:solidFill>
              <a:latin typeface="Abadi" panose="020B0604020104020204" pitchFamily="34" charset="0"/>
            </a:endParaRPr>
          </a:p>
          <a:p>
            <a:pPr algn="ctr"/>
            <a:r>
              <a:rPr lang="it-IT" sz="2000" dirty="0">
                <a:solidFill>
                  <a:schemeClr val="tx1"/>
                </a:solidFill>
                <a:latin typeface="Abadi" panose="020B0604020104020204" pitchFamily="34" charset="0"/>
              </a:rPr>
              <a:t>0 </a:t>
            </a:r>
            <a:r>
              <a:rPr lang="it-IT" sz="2000" dirty="0" err="1">
                <a:solidFill>
                  <a:schemeClr val="tx1"/>
                </a:solidFill>
                <a:latin typeface="Abadi" panose="020B0604020104020204" pitchFamily="34" charset="0"/>
              </a:rPr>
              <a:t>contaminant</a:t>
            </a:r>
            <a:endParaRPr lang="it-IT" sz="20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EED2B61B-B4B9-F0E6-B8D7-4680569F2D50}"/>
              </a:ext>
            </a:extLst>
          </p:cNvPr>
          <p:cNvSpPr/>
          <p:nvPr/>
        </p:nvSpPr>
        <p:spPr>
          <a:xfrm>
            <a:off x="4700677" y="1522378"/>
            <a:ext cx="2745171" cy="58365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>
                <a:solidFill>
                  <a:schemeClr val="tx1"/>
                </a:solidFill>
                <a:latin typeface="Abadi" panose="020B0604020104020204" pitchFamily="34" charset="0"/>
              </a:rPr>
              <a:t>Contaminated</a:t>
            </a:r>
            <a:endParaRPr lang="it-IT" sz="2000" dirty="0">
              <a:solidFill>
                <a:schemeClr val="tx1"/>
              </a:solidFill>
              <a:latin typeface="Abadi" panose="020B0604020104020204" pitchFamily="34" charset="0"/>
            </a:endParaRPr>
          </a:p>
          <a:p>
            <a:pPr algn="ctr"/>
            <a:r>
              <a:rPr lang="it-IT" sz="2000" dirty="0">
                <a:solidFill>
                  <a:schemeClr val="tx1"/>
                </a:solidFill>
                <a:latin typeface="Abadi" panose="020B0604020104020204" pitchFamily="34" charset="0"/>
              </a:rPr>
              <a:t>1 </a:t>
            </a:r>
            <a:r>
              <a:rPr lang="it-IT" sz="2000" dirty="0" err="1">
                <a:solidFill>
                  <a:schemeClr val="tx1"/>
                </a:solidFill>
                <a:latin typeface="Abadi" panose="020B0604020104020204" pitchFamily="34" charset="0"/>
              </a:rPr>
              <a:t>contaminant</a:t>
            </a:r>
            <a:endParaRPr lang="it-IT" sz="20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C84CFCB0-5A93-009A-A84A-1E2B9BACBBDB}"/>
              </a:ext>
            </a:extLst>
          </p:cNvPr>
          <p:cNvSpPr/>
          <p:nvPr/>
        </p:nvSpPr>
        <p:spPr>
          <a:xfrm>
            <a:off x="8483172" y="1608688"/>
            <a:ext cx="2745171" cy="58365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>
                <a:solidFill>
                  <a:schemeClr val="tx1"/>
                </a:solidFill>
                <a:latin typeface="Abadi" panose="020B0604020104020204" pitchFamily="34" charset="0"/>
              </a:rPr>
              <a:t>Contaminated</a:t>
            </a:r>
            <a:endParaRPr lang="it-IT" sz="2000" dirty="0">
              <a:solidFill>
                <a:schemeClr val="tx1"/>
              </a:solidFill>
              <a:latin typeface="Abadi" panose="020B0604020104020204" pitchFamily="34" charset="0"/>
            </a:endParaRPr>
          </a:p>
          <a:p>
            <a:pPr algn="ctr"/>
            <a:r>
              <a:rPr lang="it-IT" sz="2000" dirty="0">
                <a:solidFill>
                  <a:schemeClr val="tx1"/>
                </a:solidFill>
                <a:latin typeface="Abadi" panose="020B0604020104020204" pitchFamily="34" charset="0"/>
              </a:rPr>
              <a:t>3 </a:t>
            </a:r>
            <a:r>
              <a:rPr lang="it-IT" sz="2000" dirty="0" err="1">
                <a:solidFill>
                  <a:schemeClr val="tx1"/>
                </a:solidFill>
                <a:latin typeface="Abadi" panose="020B0604020104020204" pitchFamily="34" charset="0"/>
              </a:rPr>
              <a:t>contaminant</a:t>
            </a:r>
            <a:endParaRPr lang="it-IT" sz="2000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325550E-7242-9008-3042-D24570A8D90D}"/>
              </a:ext>
            </a:extLst>
          </p:cNvPr>
          <p:cNvSpPr txBox="1"/>
          <p:nvPr/>
        </p:nvSpPr>
        <p:spPr>
          <a:xfrm>
            <a:off x="8125227" y="6086594"/>
            <a:ext cx="3860116" cy="79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25"/>
              </a:lnSpc>
              <a:spcAft>
                <a:spcPts val="600"/>
              </a:spcAft>
            </a:pPr>
            <a:r>
              <a:rPr lang="it-IT" b="0" dirty="0">
                <a:effectLst/>
                <a:latin typeface="Abadi" panose="020B0604020104020204" pitchFamily="34" charset="0"/>
              </a:rPr>
              <a:t>Gaia DR3 3217804169772760576</a:t>
            </a:r>
          </a:p>
          <a:p>
            <a:pPr>
              <a:lnSpc>
                <a:spcPts val="1425"/>
              </a:lnSpc>
              <a:spcAft>
                <a:spcPts val="600"/>
              </a:spcAft>
            </a:pPr>
            <a:r>
              <a:rPr lang="it-IT" b="0" dirty="0">
                <a:effectLst/>
                <a:latin typeface="Abadi" panose="020B0604020104020204" pitchFamily="34" charset="0"/>
              </a:rPr>
              <a:t>Gaia DR3 3217804174069106688</a:t>
            </a:r>
          </a:p>
          <a:p>
            <a:pPr>
              <a:lnSpc>
                <a:spcPts val="1425"/>
              </a:lnSpc>
              <a:spcAft>
                <a:spcPts val="600"/>
              </a:spcAft>
            </a:pPr>
            <a:r>
              <a:rPr lang="it-IT" b="0" dirty="0">
                <a:effectLst/>
                <a:latin typeface="Abadi" panose="020B0604020104020204" pitchFamily="34" charset="0"/>
              </a:rPr>
              <a:t>Gaia DR3 3217804101053283840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2D7FD1D-6DE3-91EE-3DA4-06D158EC7E04}"/>
              </a:ext>
            </a:extLst>
          </p:cNvPr>
          <p:cNvSpPr txBox="1"/>
          <p:nvPr/>
        </p:nvSpPr>
        <p:spPr>
          <a:xfrm>
            <a:off x="8172870" y="2208083"/>
            <a:ext cx="3830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>
                <a:effectLst/>
                <a:latin typeface="Abadi" panose="020B0604020104020204" pitchFamily="34" charset="0"/>
              </a:rPr>
              <a:t>Gaia DR3 3217804105348957696</a:t>
            </a:r>
          </a:p>
          <a:p>
            <a:endParaRPr lang="it-IT" dirty="0">
              <a:latin typeface="Abadi" panose="020B0604020104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56FAD27-B723-75C4-7098-C6C44B2FEB0F}"/>
              </a:ext>
            </a:extLst>
          </p:cNvPr>
          <p:cNvSpPr txBox="1"/>
          <p:nvPr/>
        </p:nvSpPr>
        <p:spPr>
          <a:xfrm>
            <a:off x="4233341" y="2164378"/>
            <a:ext cx="3891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>
                <a:effectLst/>
                <a:latin typeface="Abadi" panose="020B0604020104020204" pitchFamily="34" charset="0"/>
              </a:rPr>
              <a:t>Gaia DR3 3217804101053283840</a:t>
            </a:r>
          </a:p>
          <a:p>
            <a:endParaRPr lang="it-IT" b="0" dirty="0">
              <a:effectLst/>
              <a:latin typeface="Abadi" panose="020B0604020104020204" pitchFamily="34" charset="0"/>
            </a:endParaRPr>
          </a:p>
          <a:p>
            <a:endParaRPr lang="it-IT" dirty="0">
              <a:latin typeface="Abadi" panose="020B0604020104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CB22250-46BE-996E-A5AA-0E9BA0A3F1B0}"/>
              </a:ext>
            </a:extLst>
          </p:cNvPr>
          <p:cNvSpPr txBox="1"/>
          <p:nvPr/>
        </p:nvSpPr>
        <p:spPr>
          <a:xfrm>
            <a:off x="4165942" y="6092961"/>
            <a:ext cx="386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>
                <a:effectLst/>
                <a:latin typeface="Abadi" panose="020B0604020104020204" pitchFamily="34" charset="0"/>
              </a:rPr>
              <a:t>Gaia DR3 3217804105348957696</a:t>
            </a:r>
          </a:p>
          <a:p>
            <a:endParaRPr lang="it-IT" dirty="0">
              <a:latin typeface="Abadi" panose="020B0604020104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8173681-DDD2-7A27-6A13-5C4F0D1B6609}"/>
              </a:ext>
            </a:extLst>
          </p:cNvPr>
          <p:cNvSpPr txBox="1"/>
          <p:nvPr/>
        </p:nvSpPr>
        <p:spPr>
          <a:xfrm>
            <a:off x="248566" y="2256815"/>
            <a:ext cx="3891885" cy="548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25"/>
              </a:lnSpc>
            </a:pPr>
            <a:r>
              <a:rPr lang="it-IT" b="0" dirty="0">
                <a:effectLst/>
                <a:latin typeface="Abadi" panose="020B0604020104020204" pitchFamily="34" charset="0"/>
              </a:rPr>
              <a:t>Gaia DR3 3217815512782099968</a:t>
            </a:r>
          </a:p>
          <a:p>
            <a:endParaRPr lang="it-IT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29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96AE5E-75D4-EFBA-08C4-6555E790AE65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1145115"/>
            <a:ext cx="5321300" cy="1284288"/>
          </a:xfrm>
        </p:spPr>
        <p:txBody>
          <a:bodyPr>
            <a:noAutofit/>
          </a:bodyPr>
          <a:lstStyle/>
          <a:p>
            <a:r>
              <a:rPr lang="it-IT" sz="3500" b="1" dirty="0" err="1">
                <a:latin typeface="Abadi" panose="020B0604020104020204" pitchFamily="34" charset="0"/>
              </a:rPr>
              <a:t>Contamination</a:t>
            </a:r>
            <a:r>
              <a:rPr lang="it-IT" sz="3500" b="1" dirty="0">
                <a:latin typeface="Abadi" panose="020B0604020104020204" pitchFamily="34" charset="0"/>
              </a:rPr>
              <a:t> </a:t>
            </a:r>
            <a:r>
              <a:rPr lang="it-IT" sz="3500" b="1" dirty="0" err="1">
                <a:latin typeface="Abadi" panose="020B0604020104020204" pitchFamily="34" charset="0"/>
              </a:rPr>
              <a:t>map</a:t>
            </a:r>
            <a:endParaRPr lang="it-IT" sz="3500" b="1" dirty="0">
              <a:latin typeface="Abadi" panose="020B0604020104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700BA30-C7B5-CA75-2B0E-F0E1137A05CC}"/>
              </a:ext>
            </a:extLst>
          </p:cNvPr>
          <p:cNvSpPr txBox="1"/>
          <p:nvPr/>
        </p:nvSpPr>
        <p:spPr>
          <a:xfrm>
            <a:off x="0" y="2368987"/>
            <a:ext cx="538896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800" dirty="0">
                <a:latin typeface="Abadi" panose="020B0604020104020204" pitchFamily="34" charset="0"/>
              </a:rPr>
              <a:t>47 </a:t>
            </a:r>
            <a:r>
              <a:rPr lang="it-IT" sz="3800" dirty="0" err="1">
                <a:latin typeface="Abadi" panose="020B0604020104020204" pitchFamily="34" charset="0"/>
              </a:rPr>
              <a:t>arcsec</a:t>
            </a:r>
            <a:endParaRPr lang="it-IT" sz="3800" dirty="0">
              <a:latin typeface="Abadi" panose="020B0604020104020204" pitchFamily="34" charset="0"/>
            </a:endParaRPr>
          </a:p>
          <a:p>
            <a:r>
              <a:rPr lang="it-IT" sz="3800" dirty="0">
                <a:latin typeface="Abadi" panose="020B0604020104020204" pitchFamily="34" charset="0"/>
              </a:rPr>
              <a:t>2.5 </a:t>
            </a:r>
            <a:r>
              <a:rPr lang="it-IT" sz="4000" dirty="0">
                <a:latin typeface="Abadi" panose="020B0604020104020204" pitchFamily="34" charset="0"/>
              </a:rPr>
              <a:t>Δ</a:t>
            </a:r>
            <a:r>
              <a:rPr lang="it-IT" sz="3800" dirty="0">
                <a:latin typeface="Abadi" panose="020B0604020104020204" pitchFamily="34" charset="0"/>
              </a:rPr>
              <a:t>MAG</a:t>
            </a:r>
          </a:p>
          <a:p>
            <a:r>
              <a:rPr lang="it-IT" sz="3800" dirty="0">
                <a:latin typeface="Abadi" panose="020B0604020104020204" pitchFamily="34" charset="0"/>
              </a:rPr>
              <a:t>MAG MIN=No </a:t>
            </a:r>
            <a:r>
              <a:rPr lang="it-IT" sz="3800" dirty="0" err="1">
                <a:latin typeface="Abadi" panose="020B0604020104020204" pitchFamily="34" charset="0"/>
              </a:rPr>
              <a:t>limit</a:t>
            </a:r>
            <a:endParaRPr lang="it-IT" sz="3800" dirty="0">
              <a:latin typeface="Abadi" panose="020B0604020104020204" pitchFamily="34" charset="0"/>
            </a:endParaRPr>
          </a:p>
          <a:p>
            <a:r>
              <a:rPr lang="it-IT" sz="3800" dirty="0">
                <a:latin typeface="Abadi" panose="020B0604020104020204" pitchFamily="34" charset="0"/>
              </a:rPr>
              <a:t>MAG MAX=12</a:t>
            </a:r>
          </a:p>
          <a:p>
            <a:r>
              <a:rPr lang="it-IT" sz="3800" dirty="0">
                <a:latin typeface="Abadi" panose="020B0604020104020204" pitchFamily="34" charset="0"/>
              </a:rPr>
              <a:t>-47 &lt; </a:t>
            </a:r>
            <a:r>
              <a:rPr lang="it-IT" sz="3800" dirty="0" err="1">
                <a:latin typeface="Abadi" panose="020B0604020104020204" pitchFamily="34" charset="0"/>
              </a:rPr>
              <a:t>Dec</a:t>
            </a:r>
            <a:r>
              <a:rPr lang="it-IT" sz="3800" dirty="0">
                <a:latin typeface="Abadi" panose="020B0604020104020204" pitchFamily="34" charset="0"/>
              </a:rPr>
              <a:t> &lt; 33</a:t>
            </a:r>
          </a:p>
          <a:p>
            <a:r>
              <a:rPr lang="it-IT" sz="3800" dirty="0">
                <a:latin typeface="Abadi" panose="020B0604020104020204" pitchFamily="34" charset="0"/>
              </a:rPr>
              <a:t>0 &lt; RA &lt; 360</a:t>
            </a:r>
          </a:p>
        </p:txBody>
      </p:sp>
      <p:pic>
        <p:nvPicPr>
          <p:cNvPr id="5" name="Immagine 4" descr="Immagine che contiene Policromia, schermata, Elementi grafici, arte&#10;&#10;Il contenuto generato dall'IA potrebbe non essere corretto.">
            <a:extLst>
              <a:ext uri="{FF2B5EF4-FFF2-40B4-BE49-F238E27FC236}">
                <a16:creationId xmlns:a16="http://schemas.microsoft.com/office/drawing/2014/main" id="{3FE8D3AF-F78E-10A5-5DEA-64D769809C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2" t="7736" r="11996" b="6650"/>
          <a:stretch/>
        </p:blipFill>
        <p:spPr>
          <a:xfrm>
            <a:off x="5331334" y="432433"/>
            <a:ext cx="6629278" cy="606044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952B6BC-36A5-20E6-35DA-18D46EBE5646}"/>
              </a:ext>
            </a:extLst>
          </p:cNvPr>
          <p:cNvSpPr txBox="1"/>
          <p:nvPr/>
        </p:nvSpPr>
        <p:spPr>
          <a:xfrm>
            <a:off x="9251950" y="6425567"/>
            <a:ext cx="294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Galletta et al. In </a:t>
            </a:r>
            <a:r>
              <a:rPr lang="it-IT" dirty="0" err="1">
                <a:latin typeface="Abadi" panose="020B0604020104020204" pitchFamily="34" charset="0"/>
              </a:rPr>
              <a:t>prep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6536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87B10F-1B75-888E-9594-5ADEC9CA07C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546350" y="-80610"/>
            <a:ext cx="9645650" cy="1825625"/>
          </a:xfrm>
        </p:spPr>
        <p:txBody>
          <a:bodyPr>
            <a:normAutofit/>
          </a:bodyPr>
          <a:lstStyle/>
          <a:p>
            <a:r>
              <a:rPr lang="it-IT" dirty="0" err="1">
                <a:latin typeface="Abadi" panose="020B0604020104020204" pitchFamily="34" charset="0"/>
              </a:rPr>
              <a:t>Contaminants</a:t>
            </a:r>
            <a:r>
              <a:rPr lang="it-IT" dirty="0">
                <a:latin typeface="Abadi" panose="020B0604020104020204" pitchFamily="34" charset="0"/>
              </a:rPr>
              <a:t> </a:t>
            </a:r>
            <a:r>
              <a:rPr lang="it-IT" dirty="0" err="1">
                <a:latin typeface="Abadi" panose="020B0604020104020204" pitchFamily="34" charset="0"/>
              </a:rPr>
              <a:t>distributions</a:t>
            </a:r>
            <a:endParaRPr lang="it-IT" dirty="0">
              <a:latin typeface="Abadi" panose="020B0604020104020204" pitchFamily="34" charset="0"/>
            </a:endParaRPr>
          </a:p>
        </p:txBody>
      </p:sp>
      <p:pic>
        <p:nvPicPr>
          <p:cNvPr id="5" name="Immagine 4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B144A263-6A9D-DDD9-F254-013449358B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30" y="1604499"/>
            <a:ext cx="10163187" cy="508159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CCFBF6C-B5A6-DDC2-C7DD-959EE97378A5}"/>
              </a:ext>
            </a:extLst>
          </p:cNvPr>
          <p:cNvSpPr txBox="1"/>
          <p:nvPr/>
        </p:nvSpPr>
        <p:spPr>
          <a:xfrm>
            <a:off x="9251950" y="6425567"/>
            <a:ext cx="294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Galletta et al. In </a:t>
            </a:r>
            <a:r>
              <a:rPr lang="it-IT" dirty="0" err="1">
                <a:latin typeface="Abadi" panose="020B0604020104020204" pitchFamily="34" charset="0"/>
              </a:rPr>
              <a:t>prep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1183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59B2EA-E581-8199-6530-B1F137164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58BE6E-1FAD-EBED-EF72-4F322421BF64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990863" y="746125"/>
            <a:ext cx="5018087" cy="747713"/>
          </a:xfrm>
        </p:spPr>
        <p:txBody>
          <a:bodyPr>
            <a:noAutofit/>
          </a:bodyPr>
          <a:lstStyle/>
          <a:p>
            <a:r>
              <a:rPr lang="it-IT" sz="4400" dirty="0" err="1">
                <a:latin typeface="Abadi" panose="020B0604020104020204" pitchFamily="34" charset="0"/>
              </a:rPr>
              <a:t>Contamination</a:t>
            </a:r>
            <a:endParaRPr lang="it-IT" sz="4400" dirty="0">
              <a:latin typeface="Abadi" panose="020B0604020104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EC45E53-B042-4152-9244-720BAA0200FE}"/>
              </a:ext>
            </a:extLst>
          </p:cNvPr>
          <p:cNvSpPr txBox="1"/>
          <p:nvPr/>
        </p:nvSpPr>
        <p:spPr>
          <a:xfrm>
            <a:off x="2303154" y="5942935"/>
            <a:ext cx="9127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500" dirty="0">
                <a:latin typeface="Abadi" panose="020B0604020104020204" pitchFamily="34" charset="0"/>
              </a:rPr>
              <a:t>47 </a:t>
            </a:r>
            <a:r>
              <a:rPr lang="it-IT" sz="2500" dirty="0" err="1">
                <a:latin typeface="Abadi" panose="020B0604020104020204" pitchFamily="34" charset="0"/>
              </a:rPr>
              <a:t>arcsec</a:t>
            </a:r>
            <a:r>
              <a:rPr lang="it-IT" sz="2500" dirty="0">
                <a:latin typeface="Abadi" panose="020B0604020104020204" pitchFamily="34" charset="0"/>
              </a:rPr>
              <a:t>, 2.5 </a:t>
            </a:r>
            <a:r>
              <a:rPr lang="it-IT" sz="2800" dirty="0">
                <a:latin typeface="Abadi" panose="020B0604020104020204" pitchFamily="34" charset="0"/>
              </a:rPr>
              <a:t>Δ</a:t>
            </a:r>
            <a:r>
              <a:rPr lang="it-IT" sz="2500" dirty="0">
                <a:latin typeface="Abadi" panose="020B0604020104020204" pitchFamily="34" charset="0"/>
              </a:rPr>
              <a:t>MAG, MAG MIN=8, MAG MAX=10</a:t>
            </a:r>
          </a:p>
        </p:txBody>
      </p:sp>
      <p:pic>
        <p:nvPicPr>
          <p:cNvPr id="6" name="Immagine 5" descr="Immagine che contiene Policromia, Rettangolo, schermata, arte&#10;&#10;Il contenuto generato dall'IA potrebbe non essere corretto.">
            <a:extLst>
              <a:ext uri="{FF2B5EF4-FFF2-40B4-BE49-F238E27FC236}">
                <a16:creationId xmlns:a16="http://schemas.microsoft.com/office/drawing/2014/main" id="{E08BA888-ABB2-6BDC-5B6B-E43C058434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4" t="8380" r="12716" b="5507"/>
          <a:stretch/>
        </p:blipFill>
        <p:spPr>
          <a:xfrm>
            <a:off x="7859948" y="1885115"/>
            <a:ext cx="4149002" cy="3785813"/>
          </a:xfrm>
          <a:prstGeom prst="rect">
            <a:avLst/>
          </a:prstGeom>
        </p:spPr>
      </p:pic>
      <p:pic>
        <p:nvPicPr>
          <p:cNvPr id="9" name="Immagine 8" descr="Immagine che contiene diagramma, testo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CA6D2EFF-3F6B-8439-0D60-37FDEF8B42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85" y="1885115"/>
            <a:ext cx="7571626" cy="378581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564AE82-D6BA-CE0F-DD47-5C03F31698ED}"/>
              </a:ext>
            </a:extLst>
          </p:cNvPr>
          <p:cNvSpPr txBox="1"/>
          <p:nvPr/>
        </p:nvSpPr>
        <p:spPr>
          <a:xfrm>
            <a:off x="9656898" y="5573603"/>
            <a:ext cx="294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Galletta et al. In </a:t>
            </a:r>
            <a:r>
              <a:rPr lang="it-IT" dirty="0" err="1">
                <a:latin typeface="Abadi" panose="020B0604020104020204" pitchFamily="34" charset="0"/>
              </a:rPr>
              <a:t>prep</a:t>
            </a:r>
            <a:r>
              <a:rPr lang="it-IT" dirty="0">
                <a:latin typeface="Abadi" panose="020B06040201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9905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cia di vapore">
  <a:themeElements>
    <a:clrScheme name="Giallo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Scia di vapore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ia di vapore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Microsoft Office PowerPoint</Application>
  <PresentationFormat>Widescreen</PresentationFormat>
  <Paragraphs>88</Paragraphs>
  <Slides>11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Abadi</vt:lpstr>
      <vt:lpstr>Aptos</vt:lpstr>
      <vt:lpstr>Aptos Display</vt:lpstr>
      <vt:lpstr>Arial</vt:lpstr>
      <vt:lpstr>Calibri</vt:lpstr>
      <vt:lpstr>Cambria Math</vt:lpstr>
      <vt:lpstr>Century Gothic</vt:lpstr>
      <vt:lpstr>Tema di Office</vt:lpstr>
      <vt:lpstr>Scia di vapore</vt:lpstr>
      <vt:lpstr>objective</vt:lpstr>
      <vt:lpstr>Mauve mission</vt:lpstr>
      <vt:lpstr>COntamination</vt:lpstr>
      <vt:lpstr>FLUX COntamination</vt:lpstr>
      <vt:lpstr>TOOL </vt:lpstr>
      <vt:lpstr>Examples of contamination</vt:lpstr>
      <vt:lpstr>Contamination map</vt:lpstr>
      <vt:lpstr>Contaminants distributions</vt:lpstr>
      <vt:lpstr>Contamination</vt:lpstr>
      <vt:lpstr>Contamination</vt:lpstr>
      <vt:lpstr>Contamination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GALLETTA GABRIELE [SM2300605]</dc:creator>
  <cp:lastModifiedBy>GALLETTA GABRIELE [SM2300605]</cp:lastModifiedBy>
  <cp:revision>2</cp:revision>
  <dcterms:created xsi:type="dcterms:W3CDTF">2025-11-10T14:05:45Z</dcterms:created>
  <dcterms:modified xsi:type="dcterms:W3CDTF">2025-11-18T16:12:53Z</dcterms:modified>
</cp:coreProperties>
</file>