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39600188" cy="50399950"/>
  <p:notesSz cx="6858000" cy="9144000"/>
  <p:defaultTextStyle>
    <a:defPPr>
      <a:defRPr lang="it-IT"/>
    </a:defPPr>
    <a:lvl1pPr marL="0" algn="l" defTabSz="4319991" rtl="0" eaLnBrk="1" latinLnBrk="0" hangingPunct="1">
      <a:defRPr sz="8504" kern="1200">
        <a:solidFill>
          <a:schemeClr val="tx1"/>
        </a:solidFill>
        <a:latin typeface="+mn-lt"/>
        <a:ea typeface="+mn-ea"/>
        <a:cs typeface="+mn-cs"/>
      </a:defRPr>
    </a:lvl1pPr>
    <a:lvl2pPr marL="2159996" algn="l" defTabSz="4319991" rtl="0" eaLnBrk="1" latinLnBrk="0" hangingPunct="1">
      <a:defRPr sz="8504" kern="1200">
        <a:solidFill>
          <a:schemeClr val="tx1"/>
        </a:solidFill>
        <a:latin typeface="+mn-lt"/>
        <a:ea typeface="+mn-ea"/>
        <a:cs typeface="+mn-cs"/>
      </a:defRPr>
    </a:lvl2pPr>
    <a:lvl3pPr marL="4319991" algn="l" defTabSz="4319991" rtl="0" eaLnBrk="1" latinLnBrk="0" hangingPunct="1">
      <a:defRPr sz="8504" kern="1200">
        <a:solidFill>
          <a:schemeClr val="tx1"/>
        </a:solidFill>
        <a:latin typeface="+mn-lt"/>
        <a:ea typeface="+mn-ea"/>
        <a:cs typeface="+mn-cs"/>
      </a:defRPr>
    </a:lvl3pPr>
    <a:lvl4pPr marL="6479987" algn="l" defTabSz="4319991" rtl="0" eaLnBrk="1" latinLnBrk="0" hangingPunct="1">
      <a:defRPr sz="8504" kern="1200">
        <a:solidFill>
          <a:schemeClr val="tx1"/>
        </a:solidFill>
        <a:latin typeface="+mn-lt"/>
        <a:ea typeface="+mn-ea"/>
        <a:cs typeface="+mn-cs"/>
      </a:defRPr>
    </a:lvl4pPr>
    <a:lvl5pPr marL="8639983" algn="l" defTabSz="4319991" rtl="0" eaLnBrk="1" latinLnBrk="0" hangingPunct="1">
      <a:defRPr sz="8504" kern="1200">
        <a:solidFill>
          <a:schemeClr val="tx1"/>
        </a:solidFill>
        <a:latin typeface="+mn-lt"/>
        <a:ea typeface="+mn-ea"/>
        <a:cs typeface="+mn-cs"/>
      </a:defRPr>
    </a:lvl5pPr>
    <a:lvl6pPr marL="10799978" algn="l" defTabSz="4319991" rtl="0" eaLnBrk="1" latinLnBrk="0" hangingPunct="1">
      <a:defRPr sz="8504" kern="1200">
        <a:solidFill>
          <a:schemeClr val="tx1"/>
        </a:solidFill>
        <a:latin typeface="+mn-lt"/>
        <a:ea typeface="+mn-ea"/>
        <a:cs typeface="+mn-cs"/>
      </a:defRPr>
    </a:lvl6pPr>
    <a:lvl7pPr marL="12959974" algn="l" defTabSz="4319991" rtl="0" eaLnBrk="1" latinLnBrk="0" hangingPunct="1">
      <a:defRPr sz="8504" kern="1200">
        <a:solidFill>
          <a:schemeClr val="tx1"/>
        </a:solidFill>
        <a:latin typeface="+mn-lt"/>
        <a:ea typeface="+mn-ea"/>
        <a:cs typeface="+mn-cs"/>
      </a:defRPr>
    </a:lvl7pPr>
    <a:lvl8pPr marL="15119970" algn="l" defTabSz="4319991" rtl="0" eaLnBrk="1" latinLnBrk="0" hangingPunct="1">
      <a:defRPr sz="8504" kern="1200">
        <a:solidFill>
          <a:schemeClr val="tx1"/>
        </a:solidFill>
        <a:latin typeface="+mn-lt"/>
        <a:ea typeface="+mn-ea"/>
        <a:cs typeface="+mn-cs"/>
      </a:defRPr>
    </a:lvl8pPr>
    <a:lvl9pPr marL="17279965" algn="l" defTabSz="4319991" rtl="0" eaLnBrk="1" latinLnBrk="0" hangingPunct="1">
      <a:defRPr sz="850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72" autoAdjust="0"/>
    <p:restoredTop sz="94660"/>
  </p:normalViewPr>
  <p:slideViewPr>
    <p:cSldViewPr snapToGrid="0">
      <p:cViewPr>
        <p:scale>
          <a:sx n="19" d="100"/>
          <a:sy n="19" d="100"/>
        </p:scale>
        <p:origin x="986" y="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7E1BF6-4BAC-4F1D-8CF0-44CD81AB232D}" type="doc">
      <dgm:prSet loTypeId="urn:microsoft.com/office/officeart/2005/8/layout/process4" loCatId="process" qsTypeId="urn:microsoft.com/office/officeart/2005/8/quickstyle/simple1" qsCatId="simple" csTypeId="urn:microsoft.com/office/officeart/2005/8/colors/colorful1#3" csCatId="colorful" phldr="1"/>
      <dgm:spPr/>
      <dgm:t>
        <a:bodyPr/>
        <a:lstStyle/>
        <a:p>
          <a:endParaRPr lang="it-IT"/>
        </a:p>
      </dgm:t>
    </dgm:pt>
    <dgm:pt modelId="{330EC553-8E25-43C8-88FE-733BFD0A1447}">
      <dgm:prSet phldrT="[Testo]"/>
      <dgm:spPr>
        <a:xfrm rot="10800000">
          <a:off x="0" y="41318"/>
          <a:ext cx="4264253" cy="1462854"/>
        </a:xfrm>
        <a:prstGeom prst="upArrowCallout">
          <a:avLst/>
        </a:prstGeom>
        <a:solidFill>
          <a:srgbClr val="C3986D">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it-IT" dirty="0" err="1">
              <a:solidFill>
                <a:sysClr val="window" lastClr="FFFFFF"/>
              </a:solidFill>
              <a:latin typeface="Calibri"/>
              <a:ea typeface="+mn-ea"/>
              <a:cs typeface="+mn-cs"/>
            </a:rPr>
            <a:t>Synthetic</a:t>
          </a:r>
          <a:r>
            <a:rPr lang="it-IT" dirty="0">
              <a:solidFill>
                <a:sysClr val="window" lastClr="FFFFFF"/>
              </a:solidFill>
              <a:latin typeface="Calibri"/>
              <a:ea typeface="+mn-ea"/>
              <a:cs typeface="+mn-cs"/>
            </a:rPr>
            <a:t> </a:t>
          </a:r>
          <a:r>
            <a:rPr lang="it-IT" dirty="0" err="1">
              <a:solidFill>
                <a:sysClr val="window" lastClr="FFFFFF"/>
              </a:solidFill>
              <a:latin typeface="Calibri"/>
              <a:ea typeface="+mn-ea"/>
              <a:cs typeface="+mn-cs"/>
            </a:rPr>
            <a:t>Pixels</a:t>
          </a:r>
          <a:r>
            <a:rPr lang="it-IT" dirty="0">
              <a:solidFill>
                <a:sysClr val="window" lastClr="FFFFFF"/>
              </a:solidFill>
              <a:latin typeface="Calibri"/>
              <a:ea typeface="+mn-ea"/>
              <a:cs typeface="+mn-cs"/>
            </a:rPr>
            <a:t> Generation</a:t>
          </a:r>
        </a:p>
      </dgm:t>
    </dgm:pt>
    <dgm:pt modelId="{7373F173-DC5C-4360-8763-2DE1D68FC035}" type="parTrans" cxnId="{14E1907F-4490-4456-98E8-B5D329C71EF7}">
      <dgm:prSet/>
      <dgm:spPr/>
      <dgm:t>
        <a:bodyPr/>
        <a:lstStyle/>
        <a:p>
          <a:endParaRPr lang="it-IT"/>
        </a:p>
      </dgm:t>
    </dgm:pt>
    <dgm:pt modelId="{321E278C-493D-4963-AE82-0EA2FA907E7D}" type="sibTrans" cxnId="{14E1907F-4490-4456-98E8-B5D329C71EF7}">
      <dgm:prSet/>
      <dgm:spPr/>
      <dgm:t>
        <a:bodyPr/>
        <a:lstStyle/>
        <a:p>
          <a:endParaRPr lang="it-IT"/>
        </a:p>
      </dgm:t>
    </dgm:pt>
    <dgm:pt modelId="{AEE8D89F-A221-472F-A4A0-2F52FF9964C3}">
      <dgm:prSet phldrT="[Testo]"/>
      <dgm:spPr>
        <a:xfrm rot="10800000">
          <a:off x="0" y="1485868"/>
          <a:ext cx="4264253" cy="1462854"/>
        </a:xfrm>
        <a:prstGeom prst="upArrowCallout">
          <a:avLst/>
        </a:prstGeom>
        <a:solidFill>
          <a:srgbClr val="B58B8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it-IT" dirty="0">
              <a:solidFill>
                <a:sysClr val="window" lastClr="FFFFFF"/>
              </a:solidFill>
              <a:latin typeface="Calibri"/>
              <a:ea typeface="+mn-ea"/>
              <a:cs typeface="+mn-cs"/>
            </a:rPr>
            <a:t>Detection of </a:t>
          </a:r>
          <a:r>
            <a:rPr lang="it-IT" dirty="0" err="1">
              <a:solidFill>
                <a:sysClr val="window" lastClr="FFFFFF"/>
              </a:solidFill>
              <a:latin typeface="Calibri"/>
              <a:ea typeface="+mn-ea"/>
              <a:cs typeface="+mn-cs"/>
            </a:rPr>
            <a:t>subtle</a:t>
          </a:r>
          <a:r>
            <a:rPr lang="it-IT" dirty="0">
              <a:solidFill>
                <a:sysClr val="window" lastClr="FFFFFF"/>
              </a:solidFill>
              <a:latin typeface="Calibri"/>
              <a:ea typeface="+mn-ea"/>
              <a:cs typeface="+mn-cs"/>
            </a:rPr>
            <a:t> </a:t>
          </a:r>
          <a:r>
            <a:rPr lang="it-IT" dirty="0" err="1">
              <a:solidFill>
                <a:sysClr val="window" lastClr="FFFFFF"/>
              </a:solidFill>
              <a:latin typeface="Calibri"/>
              <a:ea typeface="+mn-ea"/>
              <a:cs typeface="+mn-cs"/>
            </a:rPr>
            <a:t>thermal</a:t>
          </a:r>
          <a:r>
            <a:rPr lang="it-IT" dirty="0">
              <a:solidFill>
                <a:sysClr val="window" lastClr="FFFFFF"/>
              </a:solidFill>
              <a:latin typeface="Calibri"/>
              <a:ea typeface="+mn-ea"/>
              <a:cs typeface="+mn-cs"/>
            </a:rPr>
            <a:t> </a:t>
          </a:r>
          <a:r>
            <a:rPr lang="it-IT" dirty="0" err="1">
              <a:solidFill>
                <a:sysClr val="window" lastClr="FFFFFF"/>
              </a:solidFill>
              <a:latin typeface="Calibri"/>
              <a:ea typeface="+mn-ea"/>
              <a:cs typeface="+mn-cs"/>
            </a:rPr>
            <a:t>anomalies</a:t>
          </a:r>
          <a:endParaRPr lang="it-IT" dirty="0">
            <a:solidFill>
              <a:sysClr val="window" lastClr="FFFFFF"/>
            </a:solidFill>
            <a:latin typeface="Calibri"/>
            <a:ea typeface="+mn-ea"/>
            <a:cs typeface="+mn-cs"/>
          </a:endParaRPr>
        </a:p>
      </dgm:t>
    </dgm:pt>
    <dgm:pt modelId="{C0B03B81-25EB-403B-AB75-59BD8636A35A}" type="parTrans" cxnId="{6631F8B7-2A5E-4DAE-80A0-E5705D17193C}">
      <dgm:prSet/>
      <dgm:spPr/>
      <dgm:t>
        <a:bodyPr/>
        <a:lstStyle/>
        <a:p>
          <a:endParaRPr lang="it-IT"/>
        </a:p>
      </dgm:t>
    </dgm:pt>
    <dgm:pt modelId="{4E62276D-EFE8-4542-8310-6F52159E4058}" type="sibTrans" cxnId="{6631F8B7-2A5E-4DAE-80A0-E5705D17193C}">
      <dgm:prSet/>
      <dgm:spPr/>
      <dgm:t>
        <a:bodyPr/>
        <a:lstStyle/>
        <a:p>
          <a:endParaRPr lang="it-IT"/>
        </a:p>
      </dgm:t>
    </dgm:pt>
    <dgm:pt modelId="{E2985DD7-1834-4DED-8035-FB33E7C967D3}">
      <dgm:prSet phldrT="[Testo]"/>
      <dgm:spPr>
        <a:xfrm>
          <a:off x="0" y="2897854"/>
          <a:ext cx="4264253" cy="951140"/>
        </a:xfrm>
        <a:prstGeom prst="rect">
          <a:avLst/>
        </a:prstGeom>
        <a:solidFill>
          <a:srgbClr val="A5644E">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it-IT" dirty="0" err="1">
              <a:solidFill>
                <a:sysClr val="window" lastClr="FFFFFF"/>
              </a:solidFill>
              <a:latin typeface="Calibri"/>
              <a:ea typeface="+mn-ea"/>
              <a:cs typeface="+mn-cs"/>
            </a:rPr>
            <a:t>Volcanic</a:t>
          </a:r>
          <a:r>
            <a:rPr lang="it-IT" dirty="0">
              <a:solidFill>
                <a:sysClr val="window" lastClr="FFFFFF"/>
              </a:solidFill>
              <a:latin typeface="Calibri"/>
              <a:ea typeface="+mn-ea"/>
              <a:cs typeface="+mn-cs"/>
            </a:rPr>
            <a:t> Radiative </a:t>
          </a:r>
          <a:r>
            <a:rPr lang="it-IT" dirty="0" err="1">
              <a:solidFill>
                <a:sysClr val="window" lastClr="FFFFFF"/>
              </a:solidFill>
              <a:latin typeface="Calibri"/>
              <a:ea typeface="+mn-ea"/>
              <a:cs typeface="+mn-cs"/>
            </a:rPr>
            <a:t>Power</a:t>
          </a:r>
          <a:r>
            <a:rPr lang="it-IT" dirty="0">
              <a:solidFill>
                <a:sysClr val="window" lastClr="FFFFFF"/>
              </a:solidFill>
              <a:latin typeface="Calibri"/>
              <a:ea typeface="+mn-ea"/>
              <a:cs typeface="+mn-cs"/>
            </a:rPr>
            <a:t> </a:t>
          </a:r>
        </a:p>
      </dgm:t>
    </dgm:pt>
    <dgm:pt modelId="{49E65E03-CD60-40F0-97EB-3938B0481F89}" type="parTrans" cxnId="{722777D2-364A-4CB3-A388-4E9D60021814}">
      <dgm:prSet/>
      <dgm:spPr/>
      <dgm:t>
        <a:bodyPr/>
        <a:lstStyle/>
        <a:p>
          <a:endParaRPr lang="it-IT"/>
        </a:p>
      </dgm:t>
    </dgm:pt>
    <dgm:pt modelId="{1E73624F-7FCF-4661-B986-569D20D36B11}" type="sibTrans" cxnId="{722777D2-364A-4CB3-A388-4E9D60021814}">
      <dgm:prSet/>
      <dgm:spPr/>
      <dgm:t>
        <a:bodyPr/>
        <a:lstStyle/>
        <a:p>
          <a:endParaRPr lang="it-IT"/>
        </a:p>
      </dgm:t>
    </dgm:pt>
    <dgm:pt modelId="{9ACD5E61-AF61-4042-9FC7-698EA8BFA757}" type="pres">
      <dgm:prSet presAssocID="{797E1BF6-4BAC-4F1D-8CF0-44CD81AB232D}" presName="Name0" presStyleCnt="0">
        <dgm:presLayoutVars>
          <dgm:dir/>
          <dgm:animLvl val="lvl"/>
          <dgm:resizeHandles val="exact"/>
        </dgm:presLayoutVars>
      </dgm:prSet>
      <dgm:spPr/>
      <dgm:t>
        <a:bodyPr/>
        <a:lstStyle/>
        <a:p>
          <a:endParaRPr lang="it-IT"/>
        </a:p>
      </dgm:t>
    </dgm:pt>
    <dgm:pt modelId="{E9F4E847-AB63-4419-A245-5A56EFF95956}" type="pres">
      <dgm:prSet presAssocID="{E2985DD7-1834-4DED-8035-FB33E7C967D3}" presName="boxAndChildren" presStyleCnt="0"/>
      <dgm:spPr/>
    </dgm:pt>
    <dgm:pt modelId="{68EE259B-DFAA-493A-A278-D24FE0AA325A}" type="pres">
      <dgm:prSet presAssocID="{E2985DD7-1834-4DED-8035-FB33E7C967D3}" presName="parentTextBox" presStyleLbl="node1" presStyleIdx="0" presStyleCnt="3"/>
      <dgm:spPr/>
      <dgm:t>
        <a:bodyPr/>
        <a:lstStyle/>
        <a:p>
          <a:endParaRPr lang="it-IT"/>
        </a:p>
      </dgm:t>
    </dgm:pt>
    <dgm:pt modelId="{7ED39CA9-70FD-4067-ABD2-5E040A625735}" type="pres">
      <dgm:prSet presAssocID="{4E62276D-EFE8-4542-8310-6F52159E4058}" presName="sp" presStyleCnt="0"/>
      <dgm:spPr/>
    </dgm:pt>
    <dgm:pt modelId="{D05E90B8-B6CF-4008-84CA-702F3BD10102}" type="pres">
      <dgm:prSet presAssocID="{AEE8D89F-A221-472F-A4A0-2F52FF9964C3}" presName="arrowAndChildren" presStyleCnt="0"/>
      <dgm:spPr/>
    </dgm:pt>
    <dgm:pt modelId="{A36E0B15-4D95-48F5-A6F0-8D9D38400B64}" type="pres">
      <dgm:prSet presAssocID="{AEE8D89F-A221-472F-A4A0-2F52FF9964C3}" presName="parentTextArrow" presStyleLbl="node1" presStyleIdx="1" presStyleCnt="3" custLinFactNeighborY="2502"/>
      <dgm:spPr/>
      <dgm:t>
        <a:bodyPr/>
        <a:lstStyle/>
        <a:p>
          <a:endParaRPr lang="it-IT"/>
        </a:p>
      </dgm:t>
    </dgm:pt>
    <dgm:pt modelId="{B485E557-3211-43F8-B017-E63CBE94AABD}" type="pres">
      <dgm:prSet presAssocID="{321E278C-493D-4963-AE82-0EA2FA907E7D}" presName="sp" presStyleCnt="0"/>
      <dgm:spPr/>
    </dgm:pt>
    <dgm:pt modelId="{3CC65C94-B08E-4DB8-8C22-47EB7E44606D}" type="pres">
      <dgm:prSet presAssocID="{330EC553-8E25-43C8-88FE-733BFD0A1447}" presName="arrowAndChildren" presStyleCnt="0"/>
      <dgm:spPr/>
    </dgm:pt>
    <dgm:pt modelId="{0063B764-12B9-4254-9415-EB820BB766C7}" type="pres">
      <dgm:prSet presAssocID="{330EC553-8E25-43C8-88FE-733BFD0A1447}" presName="parentTextArrow" presStyleLbl="node1" presStyleIdx="2" presStyleCnt="3" custLinFactNeighborY="2778"/>
      <dgm:spPr/>
      <dgm:t>
        <a:bodyPr/>
        <a:lstStyle/>
        <a:p>
          <a:endParaRPr lang="it-IT"/>
        </a:p>
      </dgm:t>
    </dgm:pt>
  </dgm:ptLst>
  <dgm:cxnLst>
    <dgm:cxn modelId="{3FFF36CD-3DF7-4F8B-B9BF-C0D62390E207}" type="presOf" srcId="{330EC553-8E25-43C8-88FE-733BFD0A1447}" destId="{0063B764-12B9-4254-9415-EB820BB766C7}" srcOrd="0" destOrd="0" presId="urn:microsoft.com/office/officeart/2005/8/layout/process4"/>
    <dgm:cxn modelId="{B5863AE1-96D2-41B9-9EDF-B0BD548DCB83}" type="presOf" srcId="{E2985DD7-1834-4DED-8035-FB33E7C967D3}" destId="{68EE259B-DFAA-493A-A278-D24FE0AA325A}" srcOrd="0" destOrd="0" presId="urn:microsoft.com/office/officeart/2005/8/layout/process4"/>
    <dgm:cxn modelId="{6631F8B7-2A5E-4DAE-80A0-E5705D17193C}" srcId="{797E1BF6-4BAC-4F1D-8CF0-44CD81AB232D}" destId="{AEE8D89F-A221-472F-A4A0-2F52FF9964C3}" srcOrd="1" destOrd="0" parTransId="{C0B03B81-25EB-403B-AB75-59BD8636A35A}" sibTransId="{4E62276D-EFE8-4542-8310-6F52159E4058}"/>
    <dgm:cxn modelId="{14E1907F-4490-4456-98E8-B5D329C71EF7}" srcId="{797E1BF6-4BAC-4F1D-8CF0-44CD81AB232D}" destId="{330EC553-8E25-43C8-88FE-733BFD0A1447}" srcOrd="0" destOrd="0" parTransId="{7373F173-DC5C-4360-8763-2DE1D68FC035}" sibTransId="{321E278C-493D-4963-AE82-0EA2FA907E7D}"/>
    <dgm:cxn modelId="{ACD31359-AFD5-422B-BB8B-0ED1234A9E99}" type="presOf" srcId="{AEE8D89F-A221-472F-A4A0-2F52FF9964C3}" destId="{A36E0B15-4D95-48F5-A6F0-8D9D38400B64}" srcOrd="0" destOrd="0" presId="urn:microsoft.com/office/officeart/2005/8/layout/process4"/>
    <dgm:cxn modelId="{5EE40184-C2A1-450D-B941-E3A23DABC79B}" type="presOf" srcId="{797E1BF6-4BAC-4F1D-8CF0-44CD81AB232D}" destId="{9ACD5E61-AF61-4042-9FC7-698EA8BFA757}" srcOrd="0" destOrd="0" presId="urn:microsoft.com/office/officeart/2005/8/layout/process4"/>
    <dgm:cxn modelId="{722777D2-364A-4CB3-A388-4E9D60021814}" srcId="{797E1BF6-4BAC-4F1D-8CF0-44CD81AB232D}" destId="{E2985DD7-1834-4DED-8035-FB33E7C967D3}" srcOrd="2" destOrd="0" parTransId="{49E65E03-CD60-40F0-97EB-3938B0481F89}" sibTransId="{1E73624F-7FCF-4661-B986-569D20D36B11}"/>
    <dgm:cxn modelId="{2EDD611B-4C5D-4FF3-A796-DB45EDDE181E}" type="presParOf" srcId="{9ACD5E61-AF61-4042-9FC7-698EA8BFA757}" destId="{E9F4E847-AB63-4419-A245-5A56EFF95956}" srcOrd="0" destOrd="0" presId="urn:microsoft.com/office/officeart/2005/8/layout/process4"/>
    <dgm:cxn modelId="{B88493D8-E2D0-4950-9B1B-34E661BC657C}" type="presParOf" srcId="{E9F4E847-AB63-4419-A245-5A56EFF95956}" destId="{68EE259B-DFAA-493A-A278-D24FE0AA325A}" srcOrd="0" destOrd="0" presId="urn:microsoft.com/office/officeart/2005/8/layout/process4"/>
    <dgm:cxn modelId="{684B3AFE-34A2-4502-BF12-1F128CF2072B}" type="presParOf" srcId="{9ACD5E61-AF61-4042-9FC7-698EA8BFA757}" destId="{7ED39CA9-70FD-4067-ABD2-5E040A625735}" srcOrd="1" destOrd="0" presId="urn:microsoft.com/office/officeart/2005/8/layout/process4"/>
    <dgm:cxn modelId="{D4B16677-68E9-4EF3-8306-22EFEF676FCA}" type="presParOf" srcId="{9ACD5E61-AF61-4042-9FC7-698EA8BFA757}" destId="{D05E90B8-B6CF-4008-84CA-702F3BD10102}" srcOrd="2" destOrd="0" presId="urn:microsoft.com/office/officeart/2005/8/layout/process4"/>
    <dgm:cxn modelId="{E2D5010F-A51C-4A1D-9033-3C73F7E2DFEF}" type="presParOf" srcId="{D05E90B8-B6CF-4008-84CA-702F3BD10102}" destId="{A36E0B15-4D95-48F5-A6F0-8D9D38400B64}" srcOrd="0" destOrd="0" presId="urn:microsoft.com/office/officeart/2005/8/layout/process4"/>
    <dgm:cxn modelId="{09EBEDD8-1287-4590-84FE-DE46B4FBA46E}" type="presParOf" srcId="{9ACD5E61-AF61-4042-9FC7-698EA8BFA757}" destId="{B485E557-3211-43F8-B017-E63CBE94AABD}" srcOrd="3" destOrd="0" presId="urn:microsoft.com/office/officeart/2005/8/layout/process4"/>
    <dgm:cxn modelId="{DD8F908B-5CC4-4FB7-930F-53E1C77945E2}" type="presParOf" srcId="{9ACD5E61-AF61-4042-9FC7-698EA8BFA757}" destId="{3CC65C94-B08E-4DB8-8C22-47EB7E44606D}" srcOrd="4" destOrd="0" presId="urn:microsoft.com/office/officeart/2005/8/layout/process4"/>
    <dgm:cxn modelId="{9B43F69C-E87A-4340-ABC1-2235986691FF}" type="presParOf" srcId="{3CC65C94-B08E-4DB8-8C22-47EB7E44606D}" destId="{0063B764-12B9-4254-9415-EB820BB766C7}"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EE259B-DFAA-493A-A278-D24FE0AA325A}">
      <dsp:nvSpPr>
        <dsp:cNvPr id="0" name=""/>
        <dsp:cNvSpPr/>
      </dsp:nvSpPr>
      <dsp:spPr>
        <a:xfrm>
          <a:off x="0" y="2897854"/>
          <a:ext cx="4264253" cy="951140"/>
        </a:xfrm>
        <a:prstGeom prst="rect">
          <a:avLst/>
        </a:prstGeom>
        <a:solidFill>
          <a:srgbClr val="A5644E">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it-IT" sz="2200" kern="1200" dirty="0" err="1">
              <a:solidFill>
                <a:sysClr val="window" lastClr="FFFFFF"/>
              </a:solidFill>
              <a:latin typeface="Calibri"/>
              <a:ea typeface="+mn-ea"/>
              <a:cs typeface="+mn-cs"/>
            </a:rPr>
            <a:t>Volcanic</a:t>
          </a:r>
          <a:r>
            <a:rPr lang="it-IT" sz="2200" kern="1200" dirty="0">
              <a:solidFill>
                <a:sysClr val="window" lastClr="FFFFFF"/>
              </a:solidFill>
              <a:latin typeface="Calibri"/>
              <a:ea typeface="+mn-ea"/>
              <a:cs typeface="+mn-cs"/>
            </a:rPr>
            <a:t> Radiative </a:t>
          </a:r>
          <a:r>
            <a:rPr lang="it-IT" sz="2200" kern="1200" dirty="0" err="1">
              <a:solidFill>
                <a:sysClr val="window" lastClr="FFFFFF"/>
              </a:solidFill>
              <a:latin typeface="Calibri"/>
              <a:ea typeface="+mn-ea"/>
              <a:cs typeface="+mn-cs"/>
            </a:rPr>
            <a:t>Power</a:t>
          </a:r>
          <a:r>
            <a:rPr lang="it-IT" sz="2200" kern="1200" dirty="0">
              <a:solidFill>
                <a:sysClr val="window" lastClr="FFFFFF"/>
              </a:solidFill>
              <a:latin typeface="Calibri"/>
              <a:ea typeface="+mn-ea"/>
              <a:cs typeface="+mn-cs"/>
            </a:rPr>
            <a:t> </a:t>
          </a:r>
        </a:p>
      </dsp:txBody>
      <dsp:txXfrm>
        <a:off x="0" y="2897854"/>
        <a:ext cx="4264253" cy="951140"/>
      </dsp:txXfrm>
    </dsp:sp>
    <dsp:sp modelId="{A36E0B15-4D95-48F5-A6F0-8D9D38400B64}">
      <dsp:nvSpPr>
        <dsp:cNvPr id="0" name=""/>
        <dsp:cNvSpPr/>
      </dsp:nvSpPr>
      <dsp:spPr>
        <a:xfrm rot="10800000">
          <a:off x="0" y="1485868"/>
          <a:ext cx="4264253" cy="1462854"/>
        </a:xfrm>
        <a:prstGeom prst="upArrowCallout">
          <a:avLst/>
        </a:prstGeom>
        <a:solidFill>
          <a:srgbClr val="B58B8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it-IT" sz="2200" kern="1200" dirty="0">
              <a:solidFill>
                <a:sysClr val="window" lastClr="FFFFFF"/>
              </a:solidFill>
              <a:latin typeface="Calibri"/>
              <a:ea typeface="+mn-ea"/>
              <a:cs typeface="+mn-cs"/>
            </a:rPr>
            <a:t>Detection of </a:t>
          </a:r>
          <a:r>
            <a:rPr lang="it-IT" sz="2200" kern="1200" dirty="0" err="1">
              <a:solidFill>
                <a:sysClr val="window" lastClr="FFFFFF"/>
              </a:solidFill>
              <a:latin typeface="Calibri"/>
              <a:ea typeface="+mn-ea"/>
              <a:cs typeface="+mn-cs"/>
            </a:rPr>
            <a:t>subtle</a:t>
          </a:r>
          <a:r>
            <a:rPr lang="it-IT" sz="2200" kern="1200" dirty="0">
              <a:solidFill>
                <a:sysClr val="window" lastClr="FFFFFF"/>
              </a:solidFill>
              <a:latin typeface="Calibri"/>
              <a:ea typeface="+mn-ea"/>
              <a:cs typeface="+mn-cs"/>
            </a:rPr>
            <a:t> </a:t>
          </a:r>
          <a:r>
            <a:rPr lang="it-IT" sz="2200" kern="1200" dirty="0" err="1">
              <a:solidFill>
                <a:sysClr val="window" lastClr="FFFFFF"/>
              </a:solidFill>
              <a:latin typeface="Calibri"/>
              <a:ea typeface="+mn-ea"/>
              <a:cs typeface="+mn-cs"/>
            </a:rPr>
            <a:t>thermal</a:t>
          </a:r>
          <a:r>
            <a:rPr lang="it-IT" sz="2200" kern="1200" dirty="0">
              <a:solidFill>
                <a:sysClr val="window" lastClr="FFFFFF"/>
              </a:solidFill>
              <a:latin typeface="Calibri"/>
              <a:ea typeface="+mn-ea"/>
              <a:cs typeface="+mn-cs"/>
            </a:rPr>
            <a:t> </a:t>
          </a:r>
          <a:r>
            <a:rPr lang="it-IT" sz="2200" kern="1200" dirty="0" err="1">
              <a:solidFill>
                <a:sysClr val="window" lastClr="FFFFFF"/>
              </a:solidFill>
              <a:latin typeface="Calibri"/>
              <a:ea typeface="+mn-ea"/>
              <a:cs typeface="+mn-cs"/>
            </a:rPr>
            <a:t>anomalies</a:t>
          </a:r>
          <a:endParaRPr lang="it-IT" sz="2200" kern="1200" dirty="0">
            <a:solidFill>
              <a:sysClr val="window" lastClr="FFFFFF"/>
            </a:solidFill>
            <a:latin typeface="Calibri"/>
            <a:ea typeface="+mn-ea"/>
            <a:cs typeface="+mn-cs"/>
          </a:endParaRPr>
        </a:p>
      </dsp:txBody>
      <dsp:txXfrm rot="10800000">
        <a:off x="0" y="1485868"/>
        <a:ext cx="4264253" cy="950519"/>
      </dsp:txXfrm>
    </dsp:sp>
    <dsp:sp modelId="{0063B764-12B9-4254-9415-EB820BB766C7}">
      <dsp:nvSpPr>
        <dsp:cNvPr id="0" name=""/>
        <dsp:cNvSpPr/>
      </dsp:nvSpPr>
      <dsp:spPr>
        <a:xfrm rot="10800000">
          <a:off x="0" y="41318"/>
          <a:ext cx="4264253" cy="1462854"/>
        </a:xfrm>
        <a:prstGeom prst="upArrowCallout">
          <a:avLst/>
        </a:prstGeom>
        <a:solidFill>
          <a:srgbClr val="C3986D">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it-IT" sz="2200" kern="1200" dirty="0" err="1">
              <a:solidFill>
                <a:sysClr val="window" lastClr="FFFFFF"/>
              </a:solidFill>
              <a:latin typeface="Calibri"/>
              <a:ea typeface="+mn-ea"/>
              <a:cs typeface="+mn-cs"/>
            </a:rPr>
            <a:t>Synthetic</a:t>
          </a:r>
          <a:r>
            <a:rPr lang="it-IT" sz="2200" kern="1200" dirty="0">
              <a:solidFill>
                <a:sysClr val="window" lastClr="FFFFFF"/>
              </a:solidFill>
              <a:latin typeface="Calibri"/>
              <a:ea typeface="+mn-ea"/>
              <a:cs typeface="+mn-cs"/>
            </a:rPr>
            <a:t> </a:t>
          </a:r>
          <a:r>
            <a:rPr lang="it-IT" sz="2200" kern="1200" dirty="0" err="1">
              <a:solidFill>
                <a:sysClr val="window" lastClr="FFFFFF"/>
              </a:solidFill>
              <a:latin typeface="Calibri"/>
              <a:ea typeface="+mn-ea"/>
              <a:cs typeface="+mn-cs"/>
            </a:rPr>
            <a:t>Pixels</a:t>
          </a:r>
          <a:r>
            <a:rPr lang="it-IT" sz="2200" kern="1200" dirty="0">
              <a:solidFill>
                <a:sysClr val="window" lastClr="FFFFFF"/>
              </a:solidFill>
              <a:latin typeface="Calibri"/>
              <a:ea typeface="+mn-ea"/>
              <a:cs typeface="+mn-cs"/>
            </a:rPr>
            <a:t> Generation</a:t>
          </a:r>
        </a:p>
      </dsp:txBody>
      <dsp:txXfrm rot="10800000">
        <a:off x="0" y="41318"/>
        <a:ext cx="4264253" cy="950519"/>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970014" y="8248329"/>
            <a:ext cx="33660160" cy="17546649"/>
          </a:xfrm>
        </p:spPr>
        <p:txBody>
          <a:bodyPr anchor="b"/>
          <a:lstStyle>
            <a:lvl1pPr algn="ctr">
              <a:defRPr sz="25984"/>
            </a:lvl1pPr>
          </a:lstStyle>
          <a:p>
            <a:r>
              <a:rPr lang="it-IT" smtClean="0"/>
              <a:t>Fare clic per modificare lo stile del titolo</a:t>
            </a:r>
            <a:endParaRPr lang="en-US" dirty="0"/>
          </a:p>
        </p:txBody>
      </p:sp>
      <p:sp>
        <p:nvSpPr>
          <p:cNvPr id="3" name="Subtitle 2"/>
          <p:cNvSpPr>
            <a:spLocks noGrp="1"/>
          </p:cNvSpPr>
          <p:nvPr>
            <p:ph type="subTitle" idx="1"/>
          </p:nvPr>
        </p:nvSpPr>
        <p:spPr>
          <a:xfrm>
            <a:off x="4950024" y="26471644"/>
            <a:ext cx="29700141" cy="12168318"/>
          </a:xfrm>
        </p:spPr>
        <p:txBody>
          <a:bodyPr/>
          <a:lstStyle>
            <a:lvl1pPr marL="0" indent="0" algn="ctr">
              <a:buNone/>
              <a:defRPr sz="10394"/>
            </a:lvl1pPr>
            <a:lvl2pPr marL="1979996" indent="0" algn="ctr">
              <a:buNone/>
              <a:defRPr sz="8661"/>
            </a:lvl2pPr>
            <a:lvl3pPr marL="3959992" indent="0" algn="ctr">
              <a:buNone/>
              <a:defRPr sz="7795"/>
            </a:lvl3pPr>
            <a:lvl4pPr marL="5939988" indent="0" algn="ctr">
              <a:buNone/>
              <a:defRPr sz="6929"/>
            </a:lvl4pPr>
            <a:lvl5pPr marL="7919984" indent="0" algn="ctr">
              <a:buNone/>
              <a:defRPr sz="6929"/>
            </a:lvl5pPr>
            <a:lvl6pPr marL="9899980" indent="0" algn="ctr">
              <a:buNone/>
              <a:defRPr sz="6929"/>
            </a:lvl6pPr>
            <a:lvl7pPr marL="11879976" indent="0" algn="ctr">
              <a:buNone/>
              <a:defRPr sz="6929"/>
            </a:lvl7pPr>
            <a:lvl8pPr marL="13859972" indent="0" algn="ctr">
              <a:buNone/>
              <a:defRPr sz="6929"/>
            </a:lvl8pPr>
            <a:lvl9pPr marL="15839968" indent="0" algn="ctr">
              <a:buNone/>
              <a:defRPr sz="6929"/>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05963CAC-EB44-4368-B11B-0C369FDAA751}" type="datetimeFigureOut">
              <a:rPr lang="it-IT" smtClean="0"/>
              <a:t>17/06/2025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58EF5F0-2560-42CE-B934-76D915A4A771}" type="slidenum">
              <a:rPr lang="it-IT" smtClean="0"/>
              <a:t>‹N›</a:t>
            </a:fld>
            <a:endParaRPr lang="it-IT"/>
          </a:p>
        </p:txBody>
      </p:sp>
    </p:spTree>
    <p:extLst>
      <p:ext uri="{BB962C8B-B14F-4D97-AF65-F5344CB8AC3E}">
        <p14:creationId xmlns:p14="http://schemas.microsoft.com/office/powerpoint/2010/main" val="726975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05963CAC-EB44-4368-B11B-0C369FDAA751}" type="datetimeFigureOut">
              <a:rPr lang="it-IT" smtClean="0"/>
              <a:t>17/06/2025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58EF5F0-2560-42CE-B934-76D915A4A771}" type="slidenum">
              <a:rPr lang="it-IT" smtClean="0"/>
              <a:t>‹N›</a:t>
            </a:fld>
            <a:endParaRPr lang="it-IT"/>
          </a:p>
        </p:txBody>
      </p:sp>
    </p:spTree>
    <p:extLst>
      <p:ext uri="{BB962C8B-B14F-4D97-AF65-F5344CB8AC3E}">
        <p14:creationId xmlns:p14="http://schemas.microsoft.com/office/powerpoint/2010/main" val="2699877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338886" y="2683331"/>
            <a:ext cx="8538791" cy="42711628"/>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2722515" y="2683331"/>
            <a:ext cx="25121369" cy="4271162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05963CAC-EB44-4368-B11B-0C369FDAA751}" type="datetimeFigureOut">
              <a:rPr lang="it-IT" smtClean="0"/>
              <a:t>17/06/2025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58EF5F0-2560-42CE-B934-76D915A4A771}" type="slidenum">
              <a:rPr lang="it-IT" smtClean="0"/>
              <a:t>‹N›</a:t>
            </a:fld>
            <a:endParaRPr lang="it-IT"/>
          </a:p>
        </p:txBody>
      </p:sp>
    </p:spTree>
    <p:extLst>
      <p:ext uri="{BB962C8B-B14F-4D97-AF65-F5344CB8AC3E}">
        <p14:creationId xmlns:p14="http://schemas.microsoft.com/office/powerpoint/2010/main" val="2489569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05963CAC-EB44-4368-B11B-0C369FDAA751}" type="datetimeFigureOut">
              <a:rPr lang="it-IT" smtClean="0"/>
              <a:t>17/06/2025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58EF5F0-2560-42CE-B934-76D915A4A771}" type="slidenum">
              <a:rPr lang="it-IT" smtClean="0"/>
              <a:t>‹N›</a:t>
            </a:fld>
            <a:endParaRPr lang="it-IT"/>
          </a:p>
        </p:txBody>
      </p:sp>
    </p:spTree>
    <p:extLst>
      <p:ext uri="{BB962C8B-B14F-4D97-AF65-F5344CB8AC3E}">
        <p14:creationId xmlns:p14="http://schemas.microsoft.com/office/powerpoint/2010/main" val="3814801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701890" y="12565002"/>
            <a:ext cx="34155162" cy="20964976"/>
          </a:xfrm>
        </p:spPr>
        <p:txBody>
          <a:bodyPr anchor="b"/>
          <a:lstStyle>
            <a:lvl1pPr>
              <a:defRPr sz="25984"/>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2701890" y="33728315"/>
            <a:ext cx="34155162" cy="11024985"/>
          </a:xfrm>
        </p:spPr>
        <p:txBody>
          <a:bodyPr/>
          <a:lstStyle>
            <a:lvl1pPr marL="0" indent="0">
              <a:buNone/>
              <a:defRPr sz="10394">
                <a:solidFill>
                  <a:schemeClr val="tx1"/>
                </a:solidFill>
              </a:defRPr>
            </a:lvl1pPr>
            <a:lvl2pPr marL="1979996" indent="0">
              <a:buNone/>
              <a:defRPr sz="8661">
                <a:solidFill>
                  <a:schemeClr val="tx1">
                    <a:tint val="75000"/>
                  </a:schemeClr>
                </a:solidFill>
              </a:defRPr>
            </a:lvl2pPr>
            <a:lvl3pPr marL="3959992" indent="0">
              <a:buNone/>
              <a:defRPr sz="7795">
                <a:solidFill>
                  <a:schemeClr val="tx1">
                    <a:tint val="75000"/>
                  </a:schemeClr>
                </a:solidFill>
              </a:defRPr>
            </a:lvl3pPr>
            <a:lvl4pPr marL="5939988" indent="0">
              <a:buNone/>
              <a:defRPr sz="6929">
                <a:solidFill>
                  <a:schemeClr val="tx1">
                    <a:tint val="75000"/>
                  </a:schemeClr>
                </a:solidFill>
              </a:defRPr>
            </a:lvl4pPr>
            <a:lvl5pPr marL="7919984" indent="0">
              <a:buNone/>
              <a:defRPr sz="6929">
                <a:solidFill>
                  <a:schemeClr val="tx1">
                    <a:tint val="75000"/>
                  </a:schemeClr>
                </a:solidFill>
              </a:defRPr>
            </a:lvl5pPr>
            <a:lvl6pPr marL="9899980" indent="0">
              <a:buNone/>
              <a:defRPr sz="6929">
                <a:solidFill>
                  <a:schemeClr val="tx1">
                    <a:tint val="75000"/>
                  </a:schemeClr>
                </a:solidFill>
              </a:defRPr>
            </a:lvl6pPr>
            <a:lvl7pPr marL="11879976" indent="0">
              <a:buNone/>
              <a:defRPr sz="6929">
                <a:solidFill>
                  <a:schemeClr val="tx1">
                    <a:tint val="75000"/>
                  </a:schemeClr>
                </a:solidFill>
              </a:defRPr>
            </a:lvl7pPr>
            <a:lvl8pPr marL="13859972" indent="0">
              <a:buNone/>
              <a:defRPr sz="6929">
                <a:solidFill>
                  <a:schemeClr val="tx1">
                    <a:tint val="75000"/>
                  </a:schemeClr>
                </a:solidFill>
              </a:defRPr>
            </a:lvl8pPr>
            <a:lvl9pPr marL="15839968" indent="0">
              <a:buNone/>
              <a:defRPr sz="6929">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05963CAC-EB44-4368-B11B-0C369FDAA751}" type="datetimeFigureOut">
              <a:rPr lang="it-IT" smtClean="0"/>
              <a:t>17/06/2025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58EF5F0-2560-42CE-B934-76D915A4A771}" type="slidenum">
              <a:rPr lang="it-IT" smtClean="0"/>
              <a:t>‹N›</a:t>
            </a:fld>
            <a:endParaRPr lang="it-IT"/>
          </a:p>
        </p:txBody>
      </p:sp>
    </p:spTree>
    <p:extLst>
      <p:ext uri="{BB962C8B-B14F-4D97-AF65-F5344CB8AC3E}">
        <p14:creationId xmlns:p14="http://schemas.microsoft.com/office/powerpoint/2010/main" val="3763282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2722513" y="13416653"/>
            <a:ext cx="16830080" cy="31978305"/>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20047595" y="13416653"/>
            <a:ext cx="16830080" cy="31978305"/>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05963CAC-EB44-4368-B11B-0C369FDAA751}" type="datetimeFigureOut">
              <a:rPr lang="it-IT" smtClean="0"/>
              <a:t>17/06/2025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58EF5F0-2560-42CE-B934-76D915A4A771}" type="slidenum">
              <a:rPr lang="it-IT" smtClean="0"/>
              <a:t>‹N›</a:t>
            </a:fld>
            <a:endParaRPr lang="it-IT"/>
          </a:p>
        </p:txBody>
      </p:sp>
    </p:spTree>
    <p:extLst>
      <p:ext uri="{BB962C8B-B14F-4D97-AF65-F5344CB8AC3E}">
        <p14:creationId xmlns:p14="http://schemas.microsoft.com/office/powerpoint/2010/main" val="443927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2727671" y="2683342"/>
            <a:ext cx="34155162" cy="9741661"/>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2727675" y="12354992"/>
            <a:ext cx="16752733" cy="6054990"/>
          </a:xfrm>
        </p:spPr>
        <p:txBody>
          <a:bodyPr anchor="b"/>
          <a:lstStyle>
            <a:lvl1pPr marL="0" indent="0">
              <a:buNone/>
              <a:defRPr sz="10394" b="1"/>
            </a:lvl1pPr>
            <a:lvl2pPr marL="1979996" indent="0">
              <a:buNone/>
              <a:defRPr sz="8661" b="1"/>
            </a:lvl2pPr>
            <a:lvl3pPr marL="3959992" indent="0">
              <a:buNone/>
              <a:defRPr sz="7795" b="1"/>
            </a:lvl3pPr>
            <a:lvl4pPr marL="5939988" indent="0">
              <a:buNone/>
              <a:defRPr sz="6929" b="1"/>
            </a:lvl4pPr>
            <a:lvl5pPr marL="7919984" indent="0">
              <a:buNone/>
              <a:defRPr sz="6929" b="1"/>
            </a:lvl5pPr>
            <a:lvl6pPr marL="9899980" indent="0">
              <a:buNone/>
              <a:defRPr sz="6929" b="1"/>
            </a:lvl6pPr>
            <a:lvl7pPr marL="11879976" indent="0">
              <a:buNone/>
              <a:defRPr sz="6929" b="1"/>
            </a:lvl7pPr>
            <a:lvl8pPr marL="13859972" indent="0">
              <a:buNone/>
              <a:defRPr sz="6929" b="1"/>
            </a:lvl8pPr>
            <a:lvl9pPr marL="15839968" indent="0">
              <a:buNone/>
              <a:defRPr sz="6929" b="1"/>
            </a:lvl9pPr>
          </a:lstStyle>
          <a:p>
            <a:pPr lvl="0"/>
            <a:r>
              <a:rPr lang="it-IT" smtClean="0"/>
              <a:t>Modifica gli stili del testo dello schema</a:t>
            </a:r>
          </a:p>
        </p:txBody>
      </p:sp>
      <p:sp>
        <p:nvSpPr>
          <p:cNvPr id="4" name="Content Placeholder 3"/>
          <p:cNvSpPr>
            <a:spLocks noGrp="1"/>
          </p:cNvSpPr>
          <p:nvPr>
            <p:ph sz="half" idx="2"/>
          </p:nvPr>
        </p:nvSpPr>
        <p:spPr>
          <a:xfrm>
            <a:off x="2727675" y="18409982"/>
            <a:ext cx="16752733" cy="27078310"/>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20047597" y="12354992"/>
            <a:ext cx="16835238" cy="6054990"/>
          </a:xfrm>
        </p:spPr>
        <p:txBody>
          <a:bodyPr anchor="b"/>
          <a:lstStyle>
            <a:lvl1pPr marL="0" indent="0">
              <a:buNone/>
              <a:defRPr sz="10394" b="1"/>
            </a:lvl1pPr>
            <a:lvl2pPr marL="1979996" indent="0">
              <a:buNone/>
              <a:defRPr sz="8661" b="1"/>
            </a:lvl2pPr>
            <a:lvl3pPr marL="3959992" indent="0">
              <a:buNone/>
              <a:defRPr sz="7795" b="1"/>
            </a:lvl3pPr>
            <a:lvl4pPr marL="5939988" indent="0">
              <a:buNone/>
              <a:defRPr sz="6929" b="1"/>
            </a:lvl4pPr>
            <a:lvl5pPr marL="7919984" indent="0">
              <a:buNone/>
              <a:defRPr sz="6929" b="1"/>
            </a:lvl5pPr>
            <a:lvl6pPr marL="9899980" indent="0">
              <a:buNone/>
              <a:defRPr sz="6929" b="1"/>
            </a:lvl6pPr>
            <a:lvl7pPr marL="11879976" indent="0">
              <a:buNone/>
              <a:defRPr sz="6929" b="1"/>
            </a:lvl7pPr>
            <a:lvl8pPr marL="13859972" indent="0">
              <a:buNone/>
              <a:defRPr sz="6929" b="1"/>
            </a:lvl8pPr>
            <a:lvl9pPr marL="15839968" indent="0">
              <a:buNone/>
              <a:defRPr sz="6929" b="1"/>
            </a:lvl9pPr>
          </a:lstStyle>
          <a:p>
            <a:pPr lvl="0"/>
            <a:r>
              <a:rPr lang="it-IT" smtClean="0"/>
              <a:t>Modifica gli stili del testo dello schema</a:t>
            </a:r>
          </a:p>
        </p:txBody>
      </p:sp>
      <p:sp>
        <p:nvSpPr>
          <p:cNvPr id="6" name="Content Placeholder 5"/>
          <p:cNvSpPr>
            <a:spLocks noGrp="1"/>
          </p:cNvSpPr>
          <p:nvPr>
            <p:ph sz="quarter" idx="4"/>
          </p:nvPr>
        </p:nvSpPr>
        <p:spPr>
          <a:xfrm>
            <a:off x="20047597" y="18409982"/>
            <a:ext cx="16835238" cy="27078310"/>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05963CAC-EB44-4368-B11B-0C369FDAA751}" type="datetimeFigureOut">
              <a:rPr lang="it-IT" smtClean="0"/>
              <a:t>17/06/2025</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B58EF5F0-2560-42CE-B934-76D915A4A771}" type="slidenum">
              <a:rPr lang="it-IT" smtClean="0"/>
              <a:t>‹N›</a:t>
            </a:fld>
            <a:endParaRPr lang="it-IT"/>
          </a:p>
        </p:txBody>
      </p:sp>
    </p:spTree>
    <p:extLst>
      <p:ext uri="{BB962C8B-B14F-4D97-AF65-F5344CB8AC3E}">
        <p14:creationId xmlns:p14="http://schemas.microsoft.com/office/powerpoint/2010/main" val="3614356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05963CAC-EB44-4368-B11B-0C369FDAA751}" type="datetimeFigureOut">
              <a:rPr lang="it-IT" smtClean="0"/>
              <a:t>17/06/2025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B58EF5F0-2560-42CE-B934-76D915A4A771}" type="slidenum">
              <a:rPr lang="it-IT" smtClean="0"/>
              <a:t>‹N›</a:t>
            </a:fld>
            <a:endParaRPr lang="it-IT"/>
          </a:p>
        </p:txBody>
      </p:sp>
    </p:spTree>
    <p:extLst>
      <p:ext uri="{BB962C8B-B14F-4D97-AF65-F5344CB8AC3E}">
        <p14:creationId xmlns:p14="http://schemas.microsoft.com/office/powerpoint/2010/main" val="776707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963CAC-EB44-4368-B11B-0C369FDAA751}" type="datetimeFigureOut">
              <a:rPr lang="it-IT" smtClean="0"/>
              <a:t>17/06/2025</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B58EF5F0-2560-42CE-B934-76D915A4A771}" type="slidenum">
              <a:rPr lang="it-IT" smtClean="0"/>
              <a:t>‹N›</a:t>
            </a:fld>
            <a:endParaRPr lang="it-IT"/>
          </a:p>
        </p:txBody>
      </p:sp>
    </p:spTree>
    <p:extLst>
      <p:ext uri="{BB962C8B-B14F-4D97-AF65-F5344CB8AC3E}">
        <p14:creationId xmlns:p14="http://schemas.microsoft.com/office/powerpoint/2010/main" val="3503973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727671" y="3359997"/>
            <a:ext cx="12772091" cy="11759988"/>
          </a:xfrm>
        </p:spPr>
        <p:txBody>
          <a:bodyPr anchor="b"/>
          <a:lstStyle>
            <a:lvl1pPr>
              <a:defRPr sz="13858"/>
            </a:lvl1pPr>
          </a:lstStyle>
          <a:p>
            <a:r>
              <a:rPr lang="it-IT" smtClean="0"/>
              <a:t>Fare clic per modificare lo stile del titolo</a:t>
            </a:r>
            <a:endParaRPr lang="en-US" dirty="0"/>
          </a:p>
        </p:txBody>
      </p:sp>
      <p:sp>
        <p:nvSpPr>
          <p:cNvPr id="3" name="Content Placeholder 2"/>
          <p:cNvSpPr>
            <a:spLocks noGrp="1"/>
          </p:cNvSpPr>
          <p:nvPr>
            <p:ph idx="1"/>
          </p:nvPr>
        </p:nvSpPr>
        <p:spPr>
          <a:xfrm>
            <a:off x="16835238" y="7256671"/>
            <a:ext cx="20047595" cy="35816631"/>
          </a:xfrm>
        </p:spPr>
        <p:txBody>
          <a:bodyPr/>
          <a:lstStyle>
            <a:lvl1pPr>
              <a:defRPr sz="13858"/>
            </a:lvl1pPr>
            <a:lvl2pPr>
              <a:defRPr sz="12126"/>
            </a:lvl2pPr>
            <a:lvl3pPr>
              <a:defRPr sz="10394"/>
            </a:lvl3pPr>
            <a:lvl4pPr>
              <a:defRPr sz="8661"/>
            </a:lvl4pPr>
            <a:lvl5pPr>
              <a:defRPr sz="8661"/>
            </a:lvl5pPr>
            <a:lvl6pPr>
              <a:defRPr sz="8661"/>
            </a:lvl6pPr>
            <a:lvl7pPr>
              <a:defRPr sz="8661"/>
            </a:lvl7pPr>
            <a:lvl8pPr>
              <a:defRPr sz="8661"/>
            </a:lvl8pPr>
            <a:lvl9pPr>
              <a:defRPr sz="8661"/>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2727671" y="15119985"/>
            <a:ext cx="12772091" cy="28011643"/>
          </a:xfrm>
        </p:spPr>
        <p:txBody>
          <a:bodyPr/>
          <a:lstStyle>
            <a:lvl1pPr marL="0" indent="0">
              <a:buNone/>
              <a:defRPr sz="6929"/>
            </a:lvl1pPr>
            <a:lvl2pPr marL="1979996" indent="0">
              <a:buNone/>
              <a:defRPr sz="6063"/>
            </a:lvl2pPr>
            <a:lvl3pPr marL="3959992" indent="0">
              <a:buNone/>
              <a:defRPr sz="5197"/>
            </a:lvl3pPr>
            <a:lvl4pPr marL="5939988" indent="0">
              <a:buNone/>
              <a:defRPr sz="4331"/>
            </a:lvl4pPr>
            <a:lvl5pPr marL="7919984" indent="0">
              <a:buNone/>
              <a:defRPr sz="4331"/>
            </a:lvl5pPr>
            <a:lvl6pPr marL="9899980" indent="0">
              <a:buNone/>
              <a:defRPr sz="4331"/>
            </a:lvl6pPr>
            <a:lvl7pPr marL="11879976" indent="0">
              <a:buNone/>
              <a:defRPr sz="4331"/>
            </a:lvl7pPr>
            <a:lvl8pPr marL="13859972" indent="0">
              <a:buNone/>
              <a:defRPr sz="4331"/>
            </a:lvl8pPr>
            <a:lvl9pPr marL="15839968" indent="0">
              <a:buNone/>
              <a:defRPr sz="4331"/>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05963CAC-EB44-4368-B11B-0C369FDAA751}" type="datetimeFigureOut">
              <a:rPr lang="it-IT" smtClean="0"/>
              <a:t>17/06/2025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58EF5F0-2560-42CE-B934-76D915A4A771}" type="slidenum">
              <a:rPr lang="it-IT" smtClean="0"/>
              <a:t>‹N›</a:t>
            </a:fld>
            <a:endParaRPr lang="it-IT"/>
          </a:p>
        </p:txBody>
      </p:sp>
    </p:spTree>
    <p:extLst>
      <p:ext uri="{BB962C8B-B14F-4D97-AF65-F5344CB8AC3E}">
        <p14:creationId xmlns:p14="http://schemas.microsoft.com/office/powerpoint/2010/main" val="3795505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727671" y="3359997"/>
            <a:ext cx="12772091" cy="11759988"/>
          </a:xfrm>
        </p:spPr>
        <p:txBody>
          <a:bodyPr anchor="b"/>
          <a:lstStyle>
            <a:lvl1pPr>
              <a:defRPr sz="13858"/>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16835238" y="7256671"/>
            <a:ext cx="20047595" cy="35816631"/>
          </a:xfrm>
        </p:spPr>
        <p:txBody>
          <a:bodyPr anchor="t"/>
          <a:lstStyle>
            <a:lvl1pPr marL="0" indent="0">
              <a:buNone/>
              <a:defRPr sz="13858"/>
            </a:lvl1pPr>
            <a:lvl2pPr marL="1979996" indent="0">
              <a:buNone/>
              <a:defRPr sz="12126"/>
            </a:lvl2pPr>
            <a:lvl3pPr marL="3959992" indent="0">
              <a:buNone/>
              <a:defRPr sz="10394"/>
            </a:lvl3pPr>
            <a:lvl4pPr marL="5939988" indent="0">
              <a:buNone/>
              <a:defRPr sz="8661"/>
            </a:lvl4pPr>
            <a:lvl5pPr marL="7919984" indent="0">
              <a:buNone/>
              <a:defRPr sz="8661"/>
            </a:lvl5pPr>
            <a:lvl6pPr marL="9899980" indent="0">
              <a:buNone/>
              <a:defRPr sz="8661"/>
            </a:lvl6pPr>
            <a:lvl7pPr marL="11879976" indent="0">
              <a:buNone/>
              <a:defRPr sz="8661"/>
            </a:lvl7pPr>
            <a:lvl8pPr marL="13859972" indent="0">
              <a:buNone/>
              <a:defRPr sz="8661"/>
            </a:lvl8pPr>
            <a:lvl9pPr marL="15839968" indent="0">
              <a:buNone/>
              <a:defRPr sz="8661"/>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2727671" y="15119985"/>
            <a:ext cx="12772091" cy="28011643"/>
          </a:xfrm>
        </p:spPr>
        <p:txBody>
          <a:bodyPr/>
          <a:lstStyle>
            <a:lvl1pPr marL="0" indent="0">
              <a:buNone/>
              <a:defRPr sz="6929"/>
            </a:lvl1pPr>
            <a:lvl2pPr marL="1979996" indent="0">
              <a:buNone/>
              <a:defRPr sz="6063"/>
            </a:lvl2pPr>
            <a:lvl3pPr marL="3959992" indent="0">
              <a:buNone/>
              <a:defRPr sz="5197"/>
            </a:lvl3pPr>
            <a:lvl4pPr marL="5939988" indent="0">
              <a:buNone/>
              <a:defRPr sz="4331"/>
            </a:lvl4pPr>
            <a:lvl5pPr marL="7919984" indent="0">
              <a:buNone/>
              <a:defRPr sz="4331"/>
            </a:lvl5pPr>
            <a:lvl6pPr marL="9899980" indent="0">
              <a:buNone/>
              <a:defRPr sz="4331"/>
            </a:lvl6pPr>
            <a:lvl7pPr marL="11879976" indent="0">
              <a:buNone/>
              <a:defRPr sz="4331"/>
            </a:lvl7pPr>
            <a:lvl8pPr marL="13859972" indent="0">
              <a:buNone/>
              <a:defRPr sz="4331"/>
            </a:lvl8pPr>
            <a:lvl9pPr marL="15839968" indent="0">
              <a:buNone/>
              <a:defRPr sz="4331"/>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05963CAC-EB44-4368-B11B-0C369FDAA751}" type="datetimeFigureOut">
              <a:rPr lang="it-IT" smtClean="0"/>
              <a:t>17/06/2025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58EF5F0-2560-42CE-B934-76D915A4A771}" type="slidenum">
              <a:rPr lang="it-IT" smtClean="0"/>
              <a:t>‹N›</a:t>
            </a:fld>
            <a:endParaRPr lang="it-IT"/>
          </a:p>
        </p:txBody>
      </p:sp>
    </p:spTree>
    <p:extLst>
      <p:ext uri="{BB962C8B-B14F-4D97-AF65-F5344CB8AC3E}">
        <p14:creationId xmlns:p14="http://schemas.microsoft.com/office/powerpoint/2010/main" val="117219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22513" y="2683342"/>
            <a:ext cx="34155162" cy="9741661"/>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2722513" y="13416653"/>
            <a:ext cx="34155162" cy="31978305"/>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2722513" y="46713298"/>
            <a:ext cx="8910042" cy="2683331"/>
          </a:xfrm>
          <a:prstGeom prst="rect">
            <a:avLst/>
          </a:prstGeom>
        </p:spPr>
        <p:txBody>
          <a:bodyPr vert="horz" lIns="91440" tIns="45720" rIns="91440" bIns="45720" rtlCol="0" anchor="ctr"/>
          <a:lstStyle>
            <a:lvl1pPr algn="l">
              <a:defRPr sz="5197">
                <a:solidFill>
                  <a:schemeClr val="tx1">
                    <a:tint val="75000"/>
                  </a:schemeClr>
                </a:solidFill>
              </a:defRPr>
            </a:lvl1pPr>
          </a:lstStyle>
          <a:p>
            <a:fld id="{05963CAC-EB44-4368-B11B-0C369FDAA751}" type="datetimeFigureOut">
              <a:rPr lang="it-IT" smtClean="0"/>
              <a:t>17/06/2025</a:t>
            </a:fld>
            <a:endParaRPr lang="it-IT"/>
          </a:p>
        </p:txBody>
      </p:sp>
      <p:sp>
        <p:nvSpPr>
          <p:cNvPr id="5" name="Footer Placeholder 4"/>
          <p:cNvSpPr>
            <a:spLocks noGrp="1"/>
          </p:cNvSpPr>
          <p:nvPr>
            <p:ph type="ftr" sz="quarter" idx="3"/>
          </p:nvPr>
        </p:nvSpPr>
        <p:spPr>
          <a:xfrm>
            <a:off x="13117563" y="46713298"/>
            <a:ext cx="13365063" cy="2683331"/>
          </a:xfrm>
          <a:prstGeom prst="rect">
            <a:avLst/>
          </a:prstGeom>
        </p:spPr>
        <p:txBody>
          <a:bodyPr vert="horz" lIns="91440" tIns="45720" rIns="91440" bIns="45720" rtlCol="0" anchor="ctr"/>
          <a:lstStyle>
            <a:lvl1pPr algn="ctr">
              <a:defRPr sz="5197">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27967633" y="46713298"/>
            <a:ext cx="8910042" cy="2683331"/>
          </a:xfrm>
          <a:prstGeom prst="rect">
            <a:avLst/>
          </a:prstGeom>
        </p:spPr>
        <p:txBody>
          <a:bodyPr vert="horz" lIns="91440" tIns="45720" rIns="91440" bIns="45720" rtlCol="0" anchor="ctr"/>
          <a:lstStyle>
            <a:lvl1pPr algn="r">
              <a:defRPr sz="5197">
                <a:solidFill>
                  <a:schemeClr val="tx1">
                    <a:tint val="75000"/>
                  </a:schemeClr>
                </a:solidFill>
              </a:defRPr>
            </a:lvl1pPr>
          </a:lstStyle>
          <a:p>
            <a:fld id="{B58EF5F0-2560-42CE-B934-76D915A4A771}" type="slidenum">
              <a:rPr lang="it-IT" smtClean="0"/>
              <a:t>‹N›</a:t>
            </a:fld>
            <a:endParaRPr lang="it-IT"/>
          </a:p>
        </p:txBody>
      </p:sp>
    </p:spTree>
    <p:extLst>
      <p:ext uri="{BB962C8B-B14F-4D97-AF65-F5344CB8AC3E}">
        <p14:creationId xmlns:p14="http://schemas.microsoft.com/office/powerpoint/2010/main" val="16302899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959992" rtl="0" eaLnBrk="1" latinLnBrk="0" hangingPunct="1">
        <a:lnSpc>
          <a:spcPct val="90000"/>
        </a:lnSpc>
        <a:spcBef>
          <a:spcPct val="0"/>
        </a:spcBef>
        <a:buNone/>
        <a:defRPr sz="19055" kern="1200">
          <a:solidFill>
            <a:schemeClr val="tx1"/>
          </a:solidFill>
          <a:latin typeface="+mj-lt"/>
          <a:ea typeface="+mj-ea"/>
          <a:cs typeface="+mj-cs"/>
        </a:defRPr>
      </a:lvl1pPr>
    </p:titleStyle>
    <p:bodyStyle>
      <a:lvl1pPr marL="989998" indent="-989998" algn="l" defTabSz="3959992" rtl="0" eaLnBrk="1" latinLnBrk="0" hangingPunct="1">
        <a:lnSpc>
          <a:spcPct val="90000"/>
        </a:lnSpc>
        <a:spcBef>
          <a:spcPts val="4331"/>
        </a:spcBef>
        <a:buFont typeface="Arial" panose="020B0604020202020204" pitchFamily="34" charset="0"/>
        <a:buChar char="•"/>
        <a:defRPr sz="12126" kern="1200">
          <a:solidFill>
            <a:schemeClr val="tx1"/>
          </a:solidFill>
          <a:latin typeface="+mn-lt"/>
          <a:ea typeface="+mn-ea"/>
          <a:cs typeface="+mn-cs"/>
        </a:defRPr>
      </a:lvl1pPr>
      <a:lvl2pPr marL="2969994" indent="-989998" algn="l" defTabSz="3959992" rtl="0" eaLnBrk="1" latinLnBrk="0" hangingPunct="1">
        <a:lnSpc>
          <a:spcPct val="90000"/>
        </a:lnSpc>
        <a:spcBef>
          <a:spcPts val="2165"/>
        </a:spcBef>
        <a:buFont typeface="Arial" panose="020B0604020202020204" pitchFamily="34" charset="0"/>
        <a:buChar char="•"/>
        <a:defRPr sz="10394" kern="1200">
          <a:solidFill>
            <a:schemeClr val="tx1"/>
          </a:solidFill>
          <a:latin typeface="+mn-lt"/>
          <a:ea typeface="+mn-ea"/>
          <a:cs typeface="+mn-cs"/>
        </a:defRPr>
      </a:lvl2pPr>
      <a:lvl3pPr marL="4949990" indent="-989998" algn="l" defTabSz="3959992" rtl="0" eaLnBrk="1" latinLnBrk="0" hangingPunct="1">
        <a:lnSpc>
          <a:spcPct val="90000"/>
        </a:lnSpc>
        <a:spcBef>
          <a:spcPts val="2165"/>
        </a:spcBef>
        <a:buFont typeface="Arial" panose="020B0604020202020204" pitchFamily="34" charset="0"/>
        <a:buChar char="•"/>
        <a:defRPr sz="8661" kern="1200">
          <a:solidFill>
            <a:schemeClr val="tx1"/>
          </a:solidFill>
          <a:latin typeface="+mn-lt"/>
          <a:ea typeface="+mn-ea"/>
          <a:cs typeface="+mn-cs"/>
        </a:defRPr>
      </a:lvl3pPr>
      <a:lvl4pPr marL="6929986" indent="-989998" algn="l" defTabSz="3959992" rtl="0" eaLnBrk="1" latinLnBrk="0" hangingPunct="1">
        <a:lnSpc>
          <a:spcPct val="90000"/>
        </a:lnSpc>
        <a:spcBef>
          <a:spcPts val="2165"/>
        </a:spcBef>
        <a:buFont typeface="Arial" panose="020B0604020202020204" pitchFamily="34" charset="0"/>
        <a:buChar char="•"/>
        <a:defRPr sz="7795" kern="1200">
          <a:solidFill>
            <a:schemeClr val="tx1"/>
          </a:solidFill>
          <a:latin typeface="+mn-lt"/>
          <a:ea typeface="+mn-ea"/>
          <a:cs typeface="+mn-cs"/>
        </a:defRPr>
      </a:lvl4pPr>
      <a:lvl5pPr marL="8909982" indent="-989998" algn="l" defTabSz="3959992" rtl="0" eaLnBrk="1" latinLnBrk="0" hangingPunct="1">
        <a:lnSpc>
          <a:spcPct val="90000"/>
        </a:lnSpc>
        <a:spcBef>
          <a:spcPts val="2165"/>
        </a:spcBef>
        <a:buFont typeface="Arial" panose="020B0604020202020204" pitchFamily="34" charset="0"/>
        <a:buChar char="•"/>
        <a:defRPr sz="7795" kern="1200">
          <a:solidFill>
            <a:schemeClr val="tx1"/>
          </a:solidFill>
          <a:latin typeface="+mn-lt"/>
          <a:ea typeface="+mn-ea"/>
          <a:cs typeface="+mn-cs"/>
        </a:defRPr>
      </a:lvl5pPr>
      <a:lvl6pPr marL="10889978" indent="-989998" algn="l" defTabSz="3959992" rtl="0" eaLnBrk="1" latinLnBrk="0" hangingPunct="1">
        <a:lnSpc>
          <a:spcPct val="90000"/>
        </a:lnSpc>
        <a:spcBef>
          <a:spcPts val="2165"/>
        </a:spcBef>
        <a:buFont typeface="Arial" panose="020B0604020202020204" pitchFamily="34" charset="0"/>
        <a:buChar char="•"/>
        <a:defRPr sz="7795" kern="1200">
          <a:solidFill>
            <a:schemeClr val="tx1"/>
          </a:solidFill>
          <a:latin typeface="+mn-lt"/>
          <a:ea typeface="+mn-ea"/>
          <a:cs typeface="+mn-cs"/>
        </a:defRPr>
      </a:lvl6pPr>
      <a:lvl7pPr marL="12869974" indent="-989998" algn="l" defTabSz="3959992" rtl="0" eaLnBrk="1" latinLnBrk="0" hangingPunct="1">
        <a:lnSpc>
          <a:spcPct val="90000"/>
        </a:lnSpc>
        <a:spcBef>
          <a:spcPts val="2165"/>
        </a:spcBef>
        <a:buFont typeface="Arial" panose="020B0604020202020204" pitchFamily="34" charset="0"/>
        <a:buChar char="•"/>
        <a:defRPr sz="7795" kern="1200">
          <a:solidFill>
            <a:schemeClr val="tx1"/>
          </a:solidFill>
          <a:latin typeface="+mn-lt"/>
          <a:ea typeface="+mn-ea"/>
          <a:cs typeface="+mn-cs"/>
        </a:defRPr>
      </a:lvl7pPr>
      <a:lvl8pPr marL="14849970" indent="-989998" algn="l" defTabSz="3959992" rtl="0" eaLnBrk="1" latinLnBrk="0" hangingPunct="1">
        <a:lnSpc>
          <a:spcPct val="90000"/>
        </a:lnSpc>
        <a:spcBef>
          <a:spcPts val="2165"/>
        </a:spcBef>
        <a:buFont typeface="Arial" panose="020B0604020202020204" pitchFamily="34" charset="0"/>
        <a:buChar char="•"/>
        <a:defRPr sz="7795" kern="1200">
          <a:solidFill>
            <a:schemeClr val="tx1"/>
          </a:solidFill>
          <a:latin typeface="+mn-lt"/>
          <a:ea typeface="+mn-ea"/>
          <a:cs typeface="+mn-cs"/>
        </a:defRPr>
      </a:lvl8pPr>
      <a:lvl9pPr marL="16829966" indent="-989998" algn="l" defTabSz="3959992" rtl="0" eaLnBrk="1" latinLnBrk="0" hangingPunct="1">
        <a:lnSpc>
          <a:spcPct val="90000"/>
        </a:lnSpc>
        <a:spcBef>
          <a:spcPts val="2165"/>
        </a:spcBef>
        <a:buFont typeface="Arial" panose="020B0604020202020204" pitchFamily="34" charset="0"/>
        <a:buChar char="•"/>
        <a:defRPr sz="7795" kern="1200">
          <a:solidFill>
            <a:schemeClr val="tx1"/>
          </a:solidFill>
          <a:latin typeface="+mn-lt"/>
          <a:ea typeface="+mn-ea"/>
          <a:cs typeface="+mn-cs"/>
        </a:defRPr>
      </a:lvl9pPr>
    </p:bodyStyle>
    <p:otherStyle>
      <a:defPPr>
        <a:defRPr lang="en-US"/>
      </a:defPPr>
      <a:lvl1pPr marL="0" algn="l" defTabSz="3959992" rtl="0" eaLnBrk="1" latinLnBrk="0" hangingPunct="1">
        <a:defRPr sz="7795" kern="1200">
          <a:solidFill>
            <a:schemeClr val="tx1"/>
          </a:solidFill>
          <a:latin typeface="+mn-lt"/>
          <a:ea typeface="+mn-ea"/>
          <a:cs typeface="+mn-cs"/>
        </a:defRPr>
      </a:lvl1pPr>
      <a:lvl2pPr marL="1979996" algn="l" defTabSz="3959992" rtl="0" eaLnBrk="1" latinLnBrk="0" hangingPunct="1">
        <a:defRPr sz="7795" kern="1200">
          <a:solidFill>
            <a:schemeClr val="tx1"/>
          </a:solidFill>
          <a:latin typeface="+mn-lt"/>
          <a:ea typeface="+mn-ea"/>
          <a:cs typeface="+mn-cs"/>
        </a:defRPr>
      </a:lvl2pPr>
      <a:lvl3pPr marL="3959992" algn="l" defTabSz="3959992" rtl="0" eaLnBrk="1" latinLnBrk="0" hangingPunct="1">
        <a:defRPr sz="7795" kern="1200">
          <a:solidFill>
            <a:schemeClr val="tx1"/>
          </a:solidFill>
          <a:latin typeface="+mn-lt"/>
          <a:ea typeface="+mn-ea"/>
          <a:cs typeface="+mn-cs"/>
        </a:defRPr>
      </a:lvl3pPr>
      <a:lvl4pPr marL="5939988" algn="l" defTabSz="3959992" rtl="0" eaLnBrk="1" latinLnBrk="0" hangingPunct="1">
        <a:defRPr sz="7795" kern="1200">
          <a:solidFill>
            <a:schemeClr val="tx1"/>
          </a:solidFill>
          <a:latin typeface="+mn-lt"/>
          <a:ea typeface="+mn-ea"/>
          <a:cs typeface="+mn-cs"/>
        </a:defRPr>
      </a:lvl4pPr>
      <a:lvl5pPr marL="7919984" algn="l" defTabSz="3959992" rtl="0" eaLnBrk="1" latinLnBrk="0" hangingPunct="1">
        <a:defRPr sz="7795" kern="1200">
          <a:solidFill>
            <a:schemeClr val="tx1"/>
          </a:solidFill>
          <a:latin typeface="+mn-lt"/>
          <a:ea typeface="+mn-ea"/>
          <a:cs typeface="+mn-cs"/>
        </a:defRPr>
      </a:lvl5pPr>
      <a:lvl6pPr marL="9899980" algn="l" defTabSz="3959992" rtl="0" eaLnBrk="1" latinLnBrk="0" hangingPunct="1">
        <a:defRPr sz="7795" kern="1200">
          <a:solidFill>
            <a:schemeClr val="tx1"/>
          </a:solidFill>
          <a:latin typeface="+mn-lt"/>
          <a:ea typeface="+mn-ea"/>
          <a:cs typeface="+mn-cs"/>
        </a:defRPr>
      </a:lvl6pPr>
      <a:lvl7pPr marL="11879976" algn="l" defTabSz="3959992" rtl="0" eaLnBrk="1" latinLnBrk="0" hangingPunct="1">
        <a:defRPr sz="7795" kern="1200">
          <a:solidFill>
            <a:schemeClr val="tx1"/>
          </a:solidFill>
          <a:latin typeface="+mn-lt"/>
          <a:ea typeface="+mn-ea"/>
          <a:cs typeface="+mn-cs"/>
        </a:defRPr>
      </a:lvl7pPr>
      <a:lvl8pPr marL="13859972" algn="l" defTabSz="3959992" rtl="0" eaLnBrk="1" latinLnBrk="0" hangingPunct="1">
        <a:defRPr sz="7795" kern="1200">
          <a:solidFill>
            <a:schemeClr val="tx1"/>
          </a:solidFill>
          <a:latin typeface="+mn-lt"/>
          <a:ea typeface="+mn-ea"/>
          <a:cs typeface="+mn-cs"/>
        </a:defRPr>
      </a:lvl8pPr>
      <a:lvl9pPr marL="15839968" algn="l" defTabSz="3959992" rtl="0" eaLnBrk="1" latinLnBrk="0" hangingPunct="1">
        <a:defRPr sz="779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7.png"/><Relationship Id="rId18" Type="http://schemas.openxmlformats.org/officeDocument/2006/relationships/image" Target="../media/image12.png"/><Relationship Id="rId26" Type="http://schemas.openxmlformats.org/officeDocument/2006/relationships/image" Target="../media/image20.png"/><Relationship Id="rId3" Type="http://schemas.openxmlformats.org/officeDocument/2006/relationships/image" Target="../media/image2.png"/><Relationship Id="rId21" Type="http://schemas.openxmlformats.org/officeDocument/2006/relationships/image" Target="../media/image15.png"/><Relationship Id="rId7" Type="http://schemas.openxmlformats.org/officeDocument/2006/relationships/diagramColors" Target="../diagrams/colors1.xml"/><Relationship Id="rId12" Type="http://schemas.openxmlformats.org/officeDocument/2006/relationships/image" Target="../media/image6.png"/><Relationship Id="rId17" Type="http://schemas.openxmlformats.org/officeDocument/2006/relationships/image" Target="../media/image11.png"/><Relationship Id="rId25" Type="http://schemas.openxmlformats.org/officeDocument/2006/relationships/image" Target="../media/image19.png"/><Relationship Id="rId2" Type="http://schemas.openxmlformats.org/officeDocument/2006/relationships/image" Target="../media/image1.png"/><Relationship Id="rId16" Type="http://schemas.openxmlformats.org/officeDocument/2006/relationships/image" Target="../media/image10.png"/><Relationship Id="rId20"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diagramQuickStyle" Target="../diagrams/quickStyle1.xml"/><Relationship Id="rId11" Type="http://schemas.openxmlformats.org/officeDocument/2006/relationships/image" Target="../media/image5.png"/><Relationship Id="rId24" Type="http://schemas.openxmlformats.org/officeDocument/2006/relationships/image" Target="../media/image18.png"/><Relationship Id="rId5" Type="http://schemas.openxmlformats.org/officeDocument/2006/relationships/diagramLayout" Target="../diagrams/layout1.xml"/><Relationship Id="rId15" Type="http://schemas.openxmlformats.org/officeDocument/2006/relationships/image" Target="../media/image9.png"/><Relationship Id="rId23" Type="http://schemas.openxmlformats.org/officeDocument/2006/relationships/image" Target="../media/image17.png"/><Relationship Id="rId10" Type="http://schemas.openxmlformats.org/officeDocument/2006/relationships/image" Target="../media/image4.png"/><Relationship Id="rId19" Type="http://schemas.openxmlformats.org/officeDocument/2006/relationships/image" Target="../media/image13.png"/><Relationship Id="rId4" Type="http://schemas.openxmlformats.org/officeDocument/2006/relationships/diagramData" Target="../diagrams/data1.xml"/><Relationship Id="rId9" Type="http://schemas.openxmlformats.org/officeDocument/2006/relationships/image" Target="../media/image3.png"/><Relationship Id="rId14" Type="http://schemas.openxmlformats.org/officeDocument/2006/relationships/image" Target="../media/image8.png"/><Relationship Id="rId22"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ttangolo 26"/>
          <p:cNvSpPr/>
          <p:nvPr/>
        </p:nvSpPr>
        <p:spPr>
          <a:xfrm>
            <a:off x="603451" y="34578465"/>
            <a:ext cx="38544489" cy="13949094"/>
          </a:xfrm>
          <a:prstGeom prst="rect">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ttangolo 23"/>
          <p:cNvSpPr/>
          <p:nvPr/>
        </p:nvSpPr>
        <p:spPr>
          <a:xfrm>
            <a:off x="603451" y="16365552"/>
            <a:ext cx="38544489" cy="17980185"/>
          </a:xfrm>
          <a:prstGeom prst="rect">
            <a:avLst/>
          </a:prstGeom>
          <a:solidFill>
            <a:srgbClr val="DEEBF7">
              <a:alpha val="80000"/>
            </a:srgb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4" name="Rettangolo 3"/>
          <p:cNvSpPr/>
          <p:nvPr/>
        </p:nvSpPr>
        <p:spPr>
          <a:xfrm>
            <a:off x="25513346" y="12779353"/>
            <a:ext cx="7627489" cy="206210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n-GB" sz="3200" b="1" smtClean="0"/>
              <a:t>Objective: </a:t>
            </a:r>
            <a:r>
              <a:rPr lang="en-GB" sz="3200" smtClean="0"/>
              <a:t>development of a hotspot detection algorithm using the medium and thermal infrared bands of the SBG-TIR payload.</a:t>
            </a:r>
            <a:endParaRPr lang="en-GB" sz="3200" dirty="0"/>
          </a:p>
        </p:txBody>
      </p:sp>
      <p:pic>
        <p:nvPicPr>
          <p:cNvPr id="5" name="Immagine 4"/>
          <p:cNvPicPr>
            <a:picLocks noChangeAspect="1"/>
          </p:cNvPicPr>
          <p:nvPr/>
        </p:nvPicPr>
        <p:blipFill>
          <a:blip r:embed="rId2"/>
          <a:stretch>
            <a:fillRect/>
          </a:stretch>
        </p:blipFill>
        <p:spPr>
          <a:xfrm>
            <a:off x="1498745" y="5290621"/>
            <a:ext cx="5645400" cy="3762681"/>
          </a:xfrm>
          <a:prstGeom prst="rect">
            <a:avLst/>
          </a:prstGeom>
        </p:spPr>
      </p:pic>
      <p:pic>
        <p:nvPicPr>
          <p:cNvPr id="6" name="Immagine 5"/>
          <p:cNvPicPr>
            <a:picLocks noChangeAspect="1"/>
          </p:cNvPicPr>
          <p:nvPr/>
        </p:nvPicPr>
        <p:blipFill>
          <a:blip r:embed="rId3"/>
          <a:stretch>
            <a:fillRect/>
          </a:stretch>
        </p:blipFill>
        <p:spPr>
          <a:xfrm>
            <a:off x="663624" y="8799154"/>
            <a:ext cx="5304867" cy="3472971"/>
          </a:xfrm>
          <a:prstGeom prst="rect">
            <a:avLst/>
          </a:prstGeom>
        </p:spPr>
      </p:pic>
      <p:graphicFrame>
        <p:nvGraphicFramePr>
          <p:cNvPr id="7" name="Tabella 6"/>
          <p:cNvGraphicFramePr>
            <a:graphicFrameLocks noGrp="1"/>
          </p:cNvGraphicFramePr>
          <p:nvPr>
            <p:extLst>
              <p:ext uri="{D42A27DB-BD31-4B8C-83A1-F6EECF244321}">
                <p14:modId xmlns:p14="http://schemas.microsoft.com/office/powerpoint/2010/main" val="3935733723"/>
              </p:ext>
            </p:extLst>
          </p:nvPr>
        </p:nvGraphicFramePr>
        <p:xfrm>
          <a:off x="17877719" y="5805862"/>
          <a:ext cx="21279932" cy="5953598"/>
        </p:xfrm>
        <a:graphic>
          <a:graphicData uri="http://schemas.openxmlformats.org/drawingml/2006/table">
            <a:tbl>
              <a:tblPr>
                <a:tableStyleId>{00A15C55-8517-42AA-B614-E9B94910E393}</a:tableStyleId>
              </a:tblPr>
              <a:tblGrid>
                <a:gridCol w="4306073">
                  <a:extLst>
                    <a:ext uri="{9D8B030D-6E8A-4147-A177-3AD203B41FA5}">
                      <a16:colId xmlns:a16="http://schemas.microsoft.com/office/drawing/2014/main" val="1705665806"/>
                    </a:ext>
                  </a:extLst>
                </a:gridCol>
                <a:gridCol w="3415627">
                  <a:extLst>
                    <a:ext uri="{9D8B030D-6E8A-4147-A177-3AD203B41FA5}">
                      <a16:colId xmlns:a16="http://schemas.microsoft.com/office/drawing/2014/main" val="3928055041"/>
                    </a:ext>
                  </a:extLst>
                </a:gridCol>
                <a:gridCol w="2324100">
                  <a:extLst>
                    <a:ext uri="{9D8B030D-6E8A-4147-A177-3AD203B41FA5}">
                      <a16:colId xmlns:a16="http://schemas.microsoft.com/office/drawing/2014/main" val="1823608805"/>
                    </a:ext>
                  </a:extLst>
                </a:gridCol>
                <a:gridCol w="4622800">
                  <a:extLst>
                    <a:ext uri="{9D8B030D-6E8A-4147-A177-3AD203B41FA5}">
                      <a16:colId xmlns:a16="http://schemas.microsoft.com/office/drawing/2014/main" val="3995089771"/>
                    </a:ext>
                  </a:extLst>
                </a:gridCol>
                <a:gridCol w="6611332">
                  <a:extLst>
                    <a:ext uri="{9D8B030D-6E8A-4147-A177-3AD203B41FA5}">
                      <a16:colId xmlns:a16="http://schemas.microsoft.com/office/drawing/2014/main" val="4056488963"/>
                    </a:ext>
                  </a:extLst>
                </a:gridCol>
              </a:tblGrid>
              <a:tr h="0">
                <a:tc>
                  <a:txBody>
                    <a:bodyPr/>
                    <a:lstStyle/>
                    <a:p>
                      <a:pPr>
                        <a:lnSpc>
                          <a:spcPct val="107000"/>
                        </a:lnSpc>
                        <a:spcAft>
                          <a:spcPts val="800"/>
                        </a:spcAft>
                      </a:pPr>
                      <a:r>
                        <a:rPr lang="en-GB" sz="2800" kern="100" dirty="0">
                          <a:effectLst/>
                        </a:rPr>
                        <a:t>HTE</a:t>
                      </a:r>
                      <a:endParaRPr lang="it-IT" sz="2800" b="1" kern="100" dirty="0">
                        <a:solidFill>
                          <a:schemeClr val="accent6">
                            <a:lumMod val="75000"/>
                          </a:schemeClr>
                        </a:solidFill>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a:effectLst/>
                        </a:rPr>
                        <a:t>Temperature  K </a:t>
                      </a:r>
                      <a:endParaRPr lang="it-IT" sz="2800" b="1" kern="100">
                        <a:solidFill>
                          <a:schemeClr val="accent6">
                            <a:lumMod val="75000"/>
                          </a:schemeClr>
                        </a:solidFill>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a:effectLst/>
                        </a:rPr>
                        <a:t>Area m2/km2</a:t>
                      </a:r>
                      <a:endParaRPr lang="it-IT" sz="2800" b="1" kern="100">
                        <a:solidFill>
                          <a:schemeClr val="accent6">
                            <a:lumMod val="75000"/>
                          </a:schemeClr>
                        </a:solidFill>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dirty="0">
                          <a:effectLst/>
                        </a:rPr>
                        <a:t>Duration</a:t>
                      </a:r>
                      <a:endParaRPr lang="it-IT" sz="2800" b="1" kern="100" dirty="0">
                        <a:solidFill>
                          <a:schemeClr val="accent6">
                            <a:lumMod val="75000"/>
                          </a:schemeClr>
                        </a:solidFill>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dirty="0">
                          <a:effectLst/>
                        </a:rPr>
                        <a:t> Comments</a:t>
                      </a:r>
                      <a:endParaRPr lang="it-IT" sz="2800" b="1" kern="100" dirty="0">
                        <a:solidFill>
                          <a:schemeClr val="accent6">
                            <a:lumMod val="75000"/>
                          </a:schemeClr>
                        </a:solidFill>
                        <a:effectLst/>
                        <a:latin typeface="Aptos"/>
                        <a:ea typeface="Aptos"/>
                        <a:cs typeface="Times New Roman" panose="02020603050405020304" pitchFamily="18" charset="0"/>
                      </a:endParaRPr>
                    </a:p>
                  </a:txBody>
                  <a:tcPr marL="0" marR="0" marT="0" marB="0"/>
                </a:tc>
                <a:extLst>
                  <a:ext uri="{0D108BD9-81ED-4DB2-BD59-A6C34878D82A}">
                    <a16:rowId xmlns:a16="http://schemas.microsoft.com/office/drawing/2014/main" val="3277294386"/>
                  </a:ext>
                </a:extLst>
              </a:tr>
              <a:tr h="600810">
                <a:tc>
                  <a:txBody>
                    <a:bodyPr/>
                    <a:lstStyle/>
                    <a:p>
                      <a:pPr>
                        <a:lnSpc>
                          <a:spcPct val="107000"/>
                        </a:lnSpc>
                        <a:spcAft>
                          <a:spcPts val="800"/>
                        </a:spcAft>
                      </a:pPr>
                      <a:r>
                        <a:rPr lang="en-GB" sz="2800" kern="100" dirty="0">
                          <a:effectLst/>
                        </a:rPr>
                        <a:t>Thermal anomaly (fumarole fields inside craters or on the flanks)</a:t>
                      </a:r>
                      <a:endParaRPr lang="it-IT" sz="2800" b="1" i="1" kern="100" dirty="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a:effectLst/>
                        </a:rPr>
                        <a:t> 283-360</a:t>
                      </a:r>
                      <a:endParaRPr lang="it-IT" sz="2800" kern="10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a:effectLst/>
                        </a:rPr>
                        <a:t> 10-10</a:t>
                      </a:r>
                      <a:r>
                        <a:rPr lang="en-GB" sz="2800" kern="100" baseline="30000">
                          <a:effectLst/>
                        </a:rPr>
                        <a:t>2 </a:t>
                      </a:r>
                      <a:r>
                        <a:rPr lang="en-GB" sz="2800" kern="100">
                          <a:effectLst/>
                        </a:rPr>
                        <a:t>m2</a:t>
                      </a:r>
                      <a:endParaRPr lang="it-IT" sz="2800" kern="10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dirty="0">
                          <a:effectLst/>
                        </a:rPr>
                        <a:t> 1h to  </a:t>
                      </a:r>
                      <a:r>
                        <a:rPr lang="en-GB" sz="2400" kern="100" dirty="0">
                          <a:effectLst/>
                        </a:rPr>
                        <a:t>&gt;&gt;day</a:t>
                      </a:r>
                      <a:endParaRPr lang="it-IT" sz="2800" kern="100" dirty="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a:effectLst/>
                        </a:rPr>
                        <a:t>  Variable: from few hours to permanent fumarole fields</a:t>
                      </a:r>
                      <a:endParaRPr lang="it-IT" sz="2800" kern="100">
                        <a:effectLst/>
                        <a:latin typeface="Aptos"/>
                        <a:ea typeface="Aptos"/>
                        <a:cs typeface="Times New Roman" panose="02020603050405020304" pitchFamily="18" charset="0"/>
                      </a:endParaRPr>
                    </a:p>
                  </a:txBody>
                  <a:tcPr marL="0" marR="0" marT="0" marB="0"/>
                </a:tc>
                <a:extLst>
                  <a:ext uri="{0D108BD9-81ED-4DB2-BD59-A6C34878D82A}">
                    <a16:rowId xmlns:a16="http://schemas.microsoft.com/office/drawing/2014/main" val="2276184569"/>
                  </a:ext>
                </a:extLst>
              </a:tr>
              <a:tr h="562996">
                <a:tc>
                  <a:txBody>
                    <a:bodyPr/>
                    <a:lstStyle/>
                    <a:p>
                      <a:pPr>
                        <a:lnSpc>
                          <a:spcPct val="107000"/>
                        </a:lnSpc>
                        <a:spcAft>
                          <a:spcPts val="800"/>
                        </a:spcAft>
                      </a:pPr>
                      <a:r>
                        <a:rPr lang="en-GB" sz="2800" kern="100" dirty="0">
                          <a:effectLst/>
                        </a:rPr>
                        <a:t>Lava flows</a:t>
                      </a:r>
                      <a:endParaRPr lang="it-IT" sz="2800" b="1" i="1" kern="100" dirty="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a:effectLst/>
                        </a:rPr>
                        <a:t> 800-1500  core Temp</a:t>
                      </a:r>
                      <a:endParaRPr lang="it-IT" sz="2800" kern="100">
                        <a:effectLst/>
                      </a:endParaRPr>
                    </a:p>
                    <a:p>
                      <a:pPr>
                        <a:lnSpc>
                          <a:spcPct val="107000"/>
                        </a:lnSpc>
                        <a:spcAft>
                          <a:spcPts val="800"/>
                        </a:spcAft>
                      </a:pPr>
                      <a:r>
                        <a:rPr lang="en-GB" sz="2800" kern="100">
                          <a:effectLst/>
                        </a:rPr>
                        <a:t> 300-700 crust Temp</a:t>
                      </a:r>
                      <a:endParaRPr lang="it-IT" sz="2800" kern="10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a:effectLst/>
                        </a:rPr>
                        <a:t> 10</a:t>
                      </a:r>
                      <a:r>
                        <a:rPr lang="en-GB" sz="2800" kern="100" baseline="30000">
                          <a:effectLst/>
                        </a:rPr>
                        <a:t>2</a:t>
                      </a:r>
                      <a:r>
                        <a:rPr lang="en-GB" sz="2800" kern="100">
                          <a:effectLst/>
                        </a:rPr>
                        <a:t>-10</a:t>
                      </a:r>
                      <a:r>
                        <a:rPr lang="en-GB" sz="2800" kern="100" baseline="30000">
                          <a:effectLst/>
                        </a:rPr>
                        <a:t>5 </a:t>
                      </a:r>
                      <a:r>
                        <a:rPr lang="en-GB" sz="2800" kern="100">
                          <a:effectLst/>
                        </a:rPr>
                        <a:t>m2</a:t>
                      </a:r>
                      <a:endParaRPr lang="it-IT" sz="2800" kern="10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it-IT" sz="2800" kern="100">
                          <a:effectLst/>
                        </a:rPr>
                        <a:t>&gt; day</a:t>
                      </a:r>
                      <a:endParaRPr lang="it-IT" sz="2800" kern="10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a:effectLst/>
                        </a:rPr>
                        <a:t> Variable:  from few hours  to several days</a:t>
                      </a:r>
                      <a:endParaRPr lang="it-IT" sz="2800" kern="100">
                        <a:effectLst/>
                        <a:latin typeface="Aptos"/>
                        <a:ea typeface="Aptos"/>
                        <a:cs typeface="Times New Roman" panose="02020603050405020304" pitchFamily="18" charset="0"/>
                      </a:endParaRPr>
                    </a:p>
                  </a:txBody>
                  <a:tcPr marL="0" marR="0" marT="0" marB="0"/>
                </a:tc>
                <a:extLst>
                  <a:ext uri="{0D108BD9-81ED-4DB2-BD59-A6C34878D82A}">
                    <a16:rowId xmlns:a16="http://schemas.microsoft.com/office/drawing/2014/main" val="3614540991"/>
                  </a:ext>
                </a:extLst>
              </a:tr>
              <a:tr h="502309">
                <a:tc>
                  <a:txBody>
                    <a:bodyPr/>
                    <a:lstStyle/>
                    <a:p>
                      <a:pPr>
                        <a:lnSpc>
                          <a:spcPct val="107000"/>
                        </a:lnSpc>
                        <a:spcAft>
                          <a:spcPts val="800"/>
                        </a:spcAft>
                      </a:pPr>
                      <a:r>
                        <a:rPr lang="en-GB" sz="2800" kern="100" dirty="0">
                          <a:effectLst/>
                        </a:rPr>
                        <a:t>Lava Fountains</a:t>
                      </a:r>
                      <a:endParaRPr lang="it-IT" sz="2800" b="1" i="1" kern="100" dirty="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a:effectLst/>
                        </a:rPr>
                        <a:t>1000-1400</a:t>
                      </a:r>
                      <a:endParaRPr lang="it-IT" sz="2800" kern="10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a:effectLst/>
                        </a:rPr>
                        <a:t>10</a:t>
                      </a:r>
                      <a:r>
                        <a:rPr lang="en-GB" sz="2800" kern="100" baseline="30000">
                          <a:effectLst/>
                        </a:rPr>
                        <a:t>3</a:t>
                      </a:r>
                      <a:r>
                        <a:rPr lang="en-GB" sz="2800" kern="100">
                          <a:effectLst/>
                        </a:rPr>
                        <a:t>-10</a:t>
                      </a:r>
                      <a:r>
                        <a:rPr lang="en-GB" sz="2800" kern="100" baseline="30000">
                          <a:effectLst/>
                        </a:rPr>
                        <a:t>7</a:t>
                      </a:r>
                      <a:r>
                        <a:rPr lang="en-GB" sz="2800" kern="100">
                          <a:effectLst/>
                        </a:rPr>
                        <a:t> Kg*S</a:t>
                      </a:r>
                      <a:r>
                        <a:rPr lang="en-GB" sz="2800" kern="100" baseline="30000">
                          <a:effectLst/>
                        </a:rPr>
                        <a:t>-1</a:t>
                      </a:r>
                      <a:endParaRPr lang="it-IT" sz="2800" kern="10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it-IT" sz="2800" kern="100" dirty="0">
                          <a:effectLst/>
                        </a:rPr>
                        <a:t>5 </a:t>
                      </a:r>
                      <a:r>
                        <a:rPr lang="it-IT" sz="2800" kern="100" dirty="0" err="1">
                          <a:effectLst/>
                        </a:rPr>
                        <a:t>min</a:t>
                      </a:r>
                      <a:r>
                        <a:rPr lang="it-IT" sz="2800" kern="100" dirty="0">
                          <a:effectLst/>
                        </a:rPr>
                        <a:t> to 20 h</a:t>
                      </a:r>
                      <a:endParaRPr lang="it-IT" sz="2800" kern="100" dirty="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a:effectLst/>
                        </a:rPr>
                        <a:t> Mass flow rate MFR</a:t>
                      </a:r>
                      <a:endParaRPr lang="it-IT" sz="2800" kern="100">
                        <a:effectLst/>
                        <a:latin typeface="Aptos"/>
                        <a:ea typeface="Aptos"/>
                        <a:cs typeface="Times New Roman" panose="02020603050405020304" pitchFamily="18" charset="0"/>
                      </a:endParaRPr>
                    </a:p>
                  </a:txBody>
                  <a:tcPr marL="0" marR="0" marT="0" marB="0"/>
                </a:tc>
                <a:extLst>
                  <a:ext uri="{0D108BD9-81ED-4DB2-BD59-A6C34878D82A}">
                    <a16:rowId xmlns:a16="http://schemas.microsoft.com/office/drawing/2014/main" val="922101669"/>
                  </a:ext>
                </a:extLst>
              </a:tr>
              <a:tr h="502309">
                <a:tc>
                  <a:txBody>
                    <a:bodyPr/>
                    <a:lstStyle/>
                    <a:p>
                      <a:pPr>
                        <a:lnSpc>
                          <a:spcPct val="107000"/>
                        </a:lnSpc>
                        <a:spcAft>
                          <a:spcPts val="800"/>
                        </a:spcAft>
                      </a:pPr>
                      <a:r>
                        <a:rPr lang="en-GB" sz="2800" kern="100" dirty="0">
                          <a:effectLst/>
                        </a:rPr>
                        <a:t>Pyroclastic deposit</a:t>
                      </a:r>
                      <a:endParaRPr lang="it-IT" sz="2800" b="1" i="1" kern="100" dirty="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dirty="0">
                          <a:effectLst/>
                        </a:rPr>
                        <a:t> &lt;1200</a:t>
                      </a:r>
                      <a:endParaRPr lang="it-IT" sz="2800" kern="100" dirty="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a:effectLst/>
                        </a:rPr>
                        <a:t> 10</a:t>
                      </a:r>
                      <a:r>
                        <a:rPr lang="en-GB" sz="2800" kern="100" baseline="30000">
                          <a:effectLst/>
                        </a:rPr>
                        <a:t>3</a:t>
                      </a:r>
                      <a:r>
                        <a:rPr lang="en-GB" sz="2800" kern="100">
                          <a:effectLst/>
                        </a:rPr>
                        <a:t>-10</a:t>
                      </a:r>
                      <a:r>
                        <a:rPr lang="en-GB" sz="2800" kern="100" baseline="30000">
                          <a:effectLst/>
                        </a:rPr>
                        <a:t>7</a:t>
                      </a:r>
                      <a:r>
                        <a:rPr lang="en-GB" sz="2800" kern="100">
                          <a:effectLst/>
                        </a:rPr>
                        <a:t> m2</a:t>
                      </a:r>
                      <a:endParaRPr lang="it-IT" sz="2800" kern="10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a:effectLst/>
                        </a:rPr>
                        <a:t>  1-20 h</a:t>
                      </a:r>
                      <a:endParaRPr lang="it-IT" sz="2800" kern="10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a:effectLst/>
                        </a:rPr>
                        <a:t> Variable: few hours to several days in case of more episodes</a:t>
                      </a:r>
                      <a:endParaRPr lang="it-IT" sz="2800" kern="100">
                        <a:effectLst/>
                        <a:latin typeface="Aptos"/>
                        <a:ea typeface="Aptos"/>
                        <a:cs typeface="Times New Roman" panose="02020603050405020304" pitchFamily="18" charset="0"/>
                      </a:endParaRPr>
                    </a:p>
                  </a:txBody>
                  <a:tcPr marL="0" marR="0" marT="0" marB="0"/>
                </a:tc>
                <a:extLst>
                  <a:ext uri="{0D108BD9-81ED-4DB2-BD59-A6C34878D82A}">
                    <a16:rowId xmlns:a16="http://schemas.microsoft.com/office/drawing/2014/main" val="2263370842"/>
                  </a:ext>
                </a:extLst>
              </a:tr>
              <a:tr h="892537">
                <a:tc>
                  <a:txBody>
                    <a:bodyPr/>
                    <a:lstStyle/>
                    <a:p>
                      <a:pPr>
                        <a:lnSpc>
                          <a:spcPct val="107000"/>
                        </a:lnSpc>
                        <a:spcAft>
                          <a:spcPts val="800"/>
                        </a:spcAft>
                      </a:pPr>
                      <a:r>
                        <a:rPr lang="en-GB" sz="2800" kern="100" dirty="0">
                          <a:effectLst/>
                        </a:rPr>
                        <a:t> </a:t>
                      </a:r>
                      <a:endParaRPr lang="it-IT" sz="2800" kern="100" dirty="0">
                        <a:effectLst/>
                      </a:endParaRPr>
                    </a:p>
                    <a:p>
                      <a:pPr>
                        <a:lnSpc>
                          <a:spcPct val="107000"/>
                        </a:lnSpc>
                        <a:spcAft>
                          <a:spcPts val="800"/>
                        </a:spcAft>
                      </a:pPr>
                      <a:r>
                        <a:rPr lang="en-GB" sz="2800" kern="100" dirty="0">
                          <a:effectLst/>
                        </a:rPr>
                        <a:t>Volcanic Plumes (ASH/SO2)</a:t>
                      </a:r>
                      <a:endParaRPr lang="it-IT" sz="2800" b="1" i="1" kern="100" dirty="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a:effectLst/>
                        </a:rPr>
                        <a:t>1200 at vent</a:t>
                      </a:r>
                      <a:endParaRPr lang="it-IT" sz="2800" kern="100">
                        <a:effectLst/>
                      </a:endParaRPr>
                    </a:p>
                    <a:p>
                      <a:pPr>
                        <a:lnSpc>
                          <a:spcPct val="107000"/>
                        </a:lnSpc>
                        <a:spcAft>
                          <a:spcPts val="800"/>
                        </a:spcAft>
                      </a:pPr>
                      <a:r>
                        <a:rPr lang="en-GB" sz="2800" kern="100">
                          <a:effectLst/>
                        </a:rPr>
                        <a:t>Thermalized with atmosphere</a:t>
                      </a:r>
                      <a:endParaRPr lang="it-IT" sz="2800" kern="10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a:effectLst/>
                        </a:rPr>
                        <a:t> </a:t>
                      </a:r>
                      <a:endParaRPr lang="it-IT" sz="2800" kern="10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dirty="0">
                          <a:effectLst/>
                        </a:rPr>
                        <a:t>5min-15min (small eruptions)</a:t>
                      </a:r>
                      <a:endParaRPr lang="it-IT" sz="2800" kern="100" dirty="0">
                        <a:effectLst/>
                      </a:endParaRPr>
                    </a:p>
                    <a:p>
                      <a:pPr>
                        <a:lnSpc>
                          <a:spcPct val="107000"/>
                        </a:lnSpc>
                        <a:spcAft>
                          <a:spcPts val="800"/>
                        </a:spcAft>
                      </a:pPr>
                      <a:r>
                        <a:rPr lang="en-GB" sz="2800" kern="100" dirty="0">
                          <a:effectLst/>
                        </a:rPr>
                        <a:t> 1h to &gt;&gt; d   large eruptions)</a:t>
                      </a:r>
                      <a:endParaRPr lang="it-IT" sz="2800" kern="100" dirty="0">
                        <a:effectLst/>
                        <a:latin typeface="Aptos"/>
                        <a:ea typeface="Aptos"/>
                        <a:cs typeface="Times New Roman" panose="02020603050405020304" pitchFamily="18" charset="0"/>
                      </a:endParaRPr>
                    </a:p>
                  </a:txBody>
                  <a:tcPr marL="81908" marR="81908" marT="40954" marB="40954"/>
                </a:tc>
                <a:tc>
                  <a:txBody>
                    <a:bodyPr/>
                    <a:lstStyle/>
                    <a:p>
                      <a:pPr>
                        <a:lnSpc>
                          <a:spcPct val="107000"/>
                        </a:lnSpc>
                        <a:spcAft>
                          <a:spcPts val="800"/>
                        </a:spcAft>
                      </a:pPr>
                      <a:r>
                        <a:rPr lang="en-GB" sz="2800" kern="100" dirty="0">
                          <a:effectLst/>
                        </a:rPr>
                        <a:t> Eruptive plumes</a:t>
                      </a:r>
                      <a:endParaRPr lang="it-IT" sz="2800" kern="100" dirty="0">
                        <a:effectLst/>
                      </a:endParaRPr>
                    </a:p>
                    <a:p>
                      <a:pPr>
                        <a:lnSpc>
                          <a:spcPct val="107000"/>
                        </a:lnSpc>
                        <a:spcAft>
                          <a:spcPts val="800"/>
                        </a:spcAft>
                      </a:pPr>
                      <a:r>
                        <a:rPr lang="en-GB" sz="2800" kern="100" dirty="0">
                          <a:effectLst/>
                        </a:rPr>
                        <a:t> plumes have the temperature of atmosphere after few minutes from the emission</a:t>
                      </a:r>
                      <a:endParaRPr lang="it-IT" sz="2800" kern="100" dirty="0">
                        <a:effectLst/>
                        <a:latin typeface="Aptos"/>
                        <a:ea typeface="Aptos"/>
                        <a:cs typeface="Times New Roman" panose="02020603050405020304" pitchFamily="18" charset="0"/>
                      </a:endParaRPr>
                    </a:p>
                  </a:txBody>
                  <a:tcPr marL="0" marR="0" marT="0" marB="0"/>
                </a:tc>
                <a:extLst>
                  <a:ext uri="{0D108BD9-81ED-4DB2-BD59-A6C34878D82A}">
                    <a16:rowId xmlns:a16="http://schemas.microsoft.com/office/drawing/2014/main" val="1925548542"/>
                  </a:ext>
                </a:extLst>
              </a:tr>
            </a:tbl>
          </a:graphicData>
        </a:graphic>
      </p:graphicFrame>
      <p:sp>
        <p:nvSpPr>
          <p:cNvPr id="12" name="Rettangolo 11"/>
          <p:cNvSpPr/>
          <p:nvPr/>
        </p:nvSpPr>
        <p:spPr>
          <a:xfrm>
            <a:off x="1838499" y="23450868"/>
            <a:ext cx="5017192" cy="4241944"/>
          </a:xfrm>
          <a:prstGeom prst="rect">
            <a:avLst/>
          </a:prstGeom>
          <a:gradFill rotWithShape="1">
            <a:gsLst>
              <a:gs pos="0">
                <a:srgbClr val="C17529">
                  <a:lumMod val="110000"/>
                  <a:satMod val="105000"/>
                  <a:tint val="67000"/>
                </a:srgbClr>
              </a:gs>
              <a:gs pos="50000">
                <a:srgbClr val="C17529">
                  <a:lumMod val="105000"/>
                  <a:satMod val="103000"/>
                  <a:tint val="73000"/>
                </a:srgbClr>
              </a:gs>
              <a:gs pos="100000">
                <a:srgbClr val="C17529">
                  <a:lumMod val="105000"/>
                  <a:satMod val="109000"/>
                  <a:tint val="81000"/>
                </a:srgbClr>
              </a:gs>
            </a:gsLst>
            <a:lin ang="5400000" scaled="0"/>
          </a:gradFill>
          <a:ln w="6350" cap="flat" cmpd="sng" algn="ctr">
            <a:solidFill>
              <a:srgbClr val="C17529"/>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Calibri"/>
              <a:ea typeface="+mn-ea"/>
              <a:cs typeface="+mn-cs"/>
            </a:endParaRPr>
          </a:p>
        </p:txBody>
      </p:sp>
      <p:graphicFrame>
        <p:nvGraphicFramePr>
          <p:cNvPr id="13" name="Tabella 12"/>
          <p:cNvGraphicFramePr>
            <a:graphicFrameLocks noGrp="1"/>
          </p:cNvGraphicFramePr>
          <p:nvPr>
            <p:extLst>
              <p:ext uri="{D42A27DB-BD31-4B8C-83A1-F6EECF244321}">
                <p14:modId xmlns:p14="http://schemas.microsoft.com/office/powerpoint/2010/main" val="426133650"/>
              </p:ext>
            </p:extLst>
          </p:nvPr>
        </p:nvGraphicFramePr>
        <p:xfrm>
          <a:off x="21770840" y="12722086"/>
          <a:ext cx="3091261" cy="2398208"/>
        </p:xfrm>
        <a:graphic>
          <a:graphicData uri="http://schemas.openxmlformats.org/drawingml/2006/table">
            <a:tbl>
              <a:tblPr>
                <a:gradFill rotWithShape="1">
                  <a:gsLst>
                    <a:gs pos="0">
                      <a:srgbClr val="A5644E">
                        <a:lumMod val="110000"/>
                        <a:satMod val="105000"/>
                        <a:tint val="67000"/>
                      </a:srgbClr>
                    </a:gs>
                    <a:gs pos="50000">
                      <a:srgbClr val="A5644E">
                        <a:lumMod val="105000"/>
                        <a:satMod val="103000"/>
                        <a:tint val="73000"/>
                      </a:srgbClr>
                    </a:gs>
                    <a:gs pos="100000">
                      <a:srgbClr val="A5644E">
                        <a:lumMod val="105000"/>
                        <a:satMod val="109000"/>
                        <a:tint val="81000"/>
                      </a:srgbClr>
                    </a:gs>
                  </a:gsLst>
                  <a:lin ang="5400000" scaled="0"/>
                </a:gradFill>
                <a:effectLst/>
              </a:tblPr>
              <a:tblGrid>
                <a:gridCol w="1153963">
                  <a:extLst>
                    <a:ext uri="{9D8B030D-6E8A-4147-A177-3AD203B41FA5}">
                      <a16:colId xmlns:a16="http://schemas.microsoft.com/office/drawing/2014/main" val="1484774634"/>
                    </a:ext>
                  </a:extLst>
                </a:gridCol>
                <a:gridCol w="1937298">
                  <a:extLst>
                    <a:ext uri="{9D8B030D-6E8A-4147-A177-3AD203B41FA5}">
                      <a16:colId xmlns:a16="http://schemas.microsoft.com/office/drawing/2014/main" val="3295082470"/>
                    </a:ext>
                  </a:extLst>
                </a:gridCol>
              </a:tblGrid>
              <a:tr h="253181">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r>
                        <a:rPr lang="it-IT" sz="1600" b="1" dirty="0">
                          <a:solidFill>
                            <a:schemeClr val="bg1"/>
                          </a:solidFill>
                          <a:effectLst>
                            <a:outerShdw blurRad="38100" dist="38100" dir="2700000" algn="tl">
                              <a:srgbClr val="000000">
                                <a:alpha val="43137"/>
                              </a:srgbClr>
                            </a:outerShdw>
                          </a:effectLst>
                        </a:rPr>
                        <a:t>Band</a:t>
                      </a:r>
                      <a:endParaRPr lang="en-GB" sz="1600" b="1" dirty="0">
                        <a:solidFill>
                          <a:schemeClr val="bg1"/>
                        </a:solidFill>
                        <a:effectLst>
                          <a:outerShdw blurRad="38100" dist="38100" dir="2700000" algn="tl">
                            <a:srgbClr val="000000">
                              <a:alpha val="43137"/>
                            </a:srgbClr>
                          </a:outerShdw>
                        </a:effectLst>
                      </a:endParaRPr>
                    </a:p>
                  </a:txBody>
                  <a:tcPr>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solidFill>
                      <a:srgbClr val="A5644E">
                        <a:lumMod val="75000"/>
                      </a:srgbClr>
                    </a:solidFill>
                  </a:tcPr>
                </a:tc>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r>
                        <a:rPr lang="it-IT" sz="1600" b="1" dirty="0" err="1" smtClean="0">
                          <a:solidFill>
                            <a:schemeClr val="bg1"/>
                          </a:solidFill>
                          <a:effectLst>
                            <a:outerShdw blurRad="38100" dist="38100" dir="2700000" algn="tl">
                              <a:srgbClr val="000000">
                                <a:alpha val="43137"/>
                              </a:srgbClr>
                            </a:outerShdw>
                          </a:effectLst>
                        </a:rPr>
                        <a:t>Wavelength</a:t>
                      </a:r>
                      <a:r>
                        <a:rPr lang="it-IT" sz="1600" b="1" dirty="0" smtClean="0">
                          <a:solidFill>
                            <a:schemeClr val="bg1"/>
                          </a:solidFill>
                          <a:effectLst>
                            <a:outerShdw blurRad="38100" dist="38100" dir="2700000" algn="tl">
                              <a:srgbClr val="000000">
                                <a:alpha val="43137"/>
                              </a:srgbClr>
                            </a:outerShdw>
                          </a:effectLst>
                        </a:rPr>
                        <a:t> [µm]</a:t>
                      </a:r>
                      <a:endParaRPr lang="en-GB" sz="1600" b="1" dirty="0">
                        <a:solidFill>
                          <a:schemeClr val="bg1"/>
                        </a:solidFill>
                        <a:effectLst>
                          <a:outerShdw blurRad="38100" dist="38100" dir="2700000" algn="tl">
                            <a:srgbClr val="000000">
                              <a:alpha val="43137"/>
                            </a:srgbClr>
                          </a:outerShdw>
                        </a:effectLst>
                      </a:endParaRPr>
                    </a:p>
                  </a:txBody>
                  <a:tcPr>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solidFill>
                      <a:srgbClr val="A5644E">
                        <a:lumMod val="75000"/>
                      </a:srgbClr>
                    </a:solidFill>
                  </a:tcPr>
                </a:tc>
                <a:extLst>
                  <a:ext uri="{0D108BD9-81ED-4DB2-BD59-A6C34878D82A}">
                    <a16:rowId xmlns:a16="http://schemas.microsoft.com/office/drawing/2014/main" val="3018744582"/>
                  </a:ext>
                </a:extLst>
              </a:tr>
              <a:tr h="187199">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pPr algn="ctr">
                        <a:spcAft>
                          <a:spcPts val="0"/>
                        </a:spcAft>
                      </a:pPr>
                      <a:r>
                        <a:rPr lang="en-GB" sz="1400" b="1" i="1" dirty="0">
                          <a:effectLst/>
                        </a:rPr>
                        <a:t>MIR-1</a:t>
                      </a:r>
                    </a:p>
                  </a:txBody>
                  <a:tcPr marL="33380" marR="33380" marT="22253" marB="22253">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noFill/>
                  </a:tcPr>
                </a:tc>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pPr algn="ctr">
                        <a:spcAft>
                          <a:spcPts val="0"/>
                        </a:spcAft>
                      </a:pPr>
                      <a:r>
                        <a:rPr lang="en-GB" sz="1400" dirty="0">
                          <a:effectLst/>
                        </a:rPr>
                        <a:t>3.98</a:t>
                      </a:r>
                    </a:p>
                  </a:txBody>
                  <a:tcPr marL="33380" marR="33380" marT="22253" marB="22253">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165851408"/>
                  </a:ext>
                </a:extLst>
              </a:tr>
              <a:tr h="187199">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pPr algn="ctr">
                        <a:spcAft>
                          <a:spcPts val="0"/>
                        </a:spcAft>
                      </a:pPr>
                      <a:r>
                        <a:rPr lang="en-GB" sz="1400" b="1" i="1" kern="1200" dirty="0">
                          <a:solidFill>
                            <a:schemeClr val="dk1"/>
                          </a:solidFill>
                          <a:effectLst/>
                          <a:latin typeface="+mn-lt"/>
                          <a:ea typeface="+mn-ea"/>
                          <a:cs typeface="+mn-cs"/>
                        </a:rPr>
                        <a:t>MIR-2</a:t>
                      </a:r>
                    </a:p>
                  </a:txBody>
                  <a:tcPr marL="33380" marR="33380" marT="22253" marB="22253">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noFill/>
                  </a:tcPr>
                </a:tc>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pPr algn="ctr">
                        <a:spcAft>
                          <a:spcPts val="0"/>
                        </a:spcAft>
                      </a:pPr>
                      <a:r>
                        <a:rPr lang="en-GB" sz="1400" dirty="0" smtClean="0">
                          <a:effectLst/>
                        </a:rPr>
                        <a:t>4.80</a:t>
                      </a:r>
                      <a:endParaRPr lang="en-GB" sz="1400" dirty="0">
                        <a:effectLst/>
                      </a:endParaRPr>
                    </a:p>
                  </a:txBody>
                  <a:tcPr marL="33380" marR="33380" marT="22253" marB="22253">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559597325"/>
                  </a:ext>
                </a:extLst>
              </a:tr>
              <a:tr h="187199">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pPr algn="ctr">
                        <a:spcAft>
                          <a:spcPts val="0"/>
                        </a:spcAft>
                      </a:pPr>
                      <a:r>
                        <a:rPr lang="en-GB" sz="1400" b="1" i="1" kern="1200" dirty="0" smtClean="0">
                          <a:solidFill>
                            <a:schemeClr val="dk1"/>
                          </a:solidFill>
                          <a:effectLst/>
                          <a:latin typeface="+mn-lt"/>
                          <a:ea typeface="+mn-ea"/>
                          <a:cs typeface="+mn-cs"/>
                        </a:rPr>
                        <a:t>TIR-1</a:t>
                      </a:r>
                      <a:endParaRPr lang="en-GB" sz="1400" b="1" i="1" kern="1200" dirty="0">
                        <a:solidFill>
                          <a:schemeClr val="dk1"/>
                        </a:solidFill>
                        <a:effectLst/>
                        <a:latin typeface="+mn-lt"/>
                        <a:ea typeface="+mn-ea"/>
                        <a:cs typeface="+mn-cs"/>
                      </a:endParaRPr>
                    </a:p>
                  </a:txBody>
                  <a:tcPr marL="33380" marR="33380" marT="22253" marB="22253">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noFill/>
                  </a:tcPr>
                </a:tc>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pPr algn="ctr">
                        <a:spcAft>
                          <a:spcPts val="0"/>
                        </a:spcAft>
                      </a:pPr>
                      <a:r>
                        <a:rPr lang="en-GB" sz="1400" dirty="0" smtClean="0">
                          <a:effectLst/>
                        </a:rPr>
                        <a:t>8.32</a:t>
                      </a:r>
                      <a:endParaRPr lang="en-GB" sz="1400" dirty="0">
                        <a:effectLst/>
                      </a:endParaRPr>
                    </a:p>
                  </a:txBody>
                  <a:tcPr marL="33380" marR="33380" marT="22253" marB="22253">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759742717"/>
                  </a:ext>
                </a:extLst>
              </a:tr>
              <a:tr h="187199">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pPr algn="ctr">
                        <a:spcAft>
                          <a:spcPts val="0"/>
                        </a:spcAft>
                      </a:pPr>
                      <a:r>
                        <a:rPr lang="en-GB" sz="1400" b="1" i="1" kern="1200" dirty="0" smtClean="0">
                          <a:solidFill>
                            <a:schemeClr val="dk1"/>
                          </a:solidFill>
                          <a:effectLst/>
                          <a:latin typeface="+mn-lt"/>
                          <a:ea typeface="+mn-ea"/>
                          <a:cs typeface="+mn-cs"/>
                        </a:rPr>
                        <a:t>TIR-2</a:t>
                      </a:r>
                      <a:endParaRPr lang="en-GB" sz="1400" b="1" i="1" kern="1200" dirty="0">
                        <a:solidFill>
                          <a:schemeClr val="dk1"/>
                        </a:solidFill>
                        <a:effectLst/>
                        <a:latin typeface="+mn-lt"/>
                        <a:ea typeface="+mn-ea"/>
                        <a:cs typeface="+mn-cs"/>
                      </a:endParaRPr>
                    </a:p>
                  </a:txBody>
                  <a:tcPr marL="33380" marR="33380" marT="22253" marB="22253">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noFill/>
                  </a:tcPr>
                </a:tc>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pPr algn="ctr">
                        <a:spcAft>
                          <a:spcPts val="0"/>
                        </a:spcAft>
                      </a:pPr>
                      <a:r>
                        <a:rPr lang="en-GB" sz="1400" dirty="0" smtClean="0">
                          <a:effectLst/>
                        </a:rPr>
                        <a:t>8.63</a:t>
                      </a:r>
                      <a:endParaRPr lang="en-GB" sz="1400" dirty="0">
                        <a:effectLst/>
                      </a:endParaRPr>
                    </a:p>
                  </a:txBody>
                  <a:tcPr marL="33380" marR="33380" marT="22253" marB="22253">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658948629"/>
                  </a:ext>
                </a:extLst>
              </a:tr>
              <a:tr h="187199">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pPr algn="ctr">
                        <a:spcAft>
                          <a:spcPts val="0"/>
                        </a:spcAft>
                      </a:pPr>
                      <a:r>
                        <a:rPr lang="en-GB" sz="1400" b="1" i="1" kern="1200" dirty="0" smtClean="0">
                          <a:solidFill>
                            <a:schemeClr val="dk1"/>
                          </a:solidFill>
                          <a:effectLst/>
                          <a:latin typeface="+mn-lt"/>
                          <a:ea typeface="+mn-ea"/>
                          <a:cs typeface="+mn-cs"/>
                        </a:rPr>
                        <a:t>TIR-3</a:t>
                      </a:r>
                      <a:endParaRPr lang="en-GB" sz="1400" b="1" i="1" kern="1200" dirty="0">
                        <a:solidFill>
                          <a:schemeClr val="dk1"/>
                        </a:solidFill>
                        <a:effectLst/>
                        <a:latin typeface="+mn-lt"/>
                        <a:ea typeface="+mn-ea"/>
                        <a:cs typeface="+mn-cs"/>
                      </a:endParaRPr>
                    </a:p>
                  </a:txBody>
                  <a:tcPr marL="33380" marR="33380" marT="22253" marB="22253">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noFill/>
                  </a:tcPr>
                </a:tc>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pPr algn="ctr">
                        <a:spcAft>
                          <a:spcPts val="0"/>
                        </a:spcAft>
                      </a:pPr>
                      <a:r>
                        <a:rPr lang="en-GB" sz="1400" dirty="0" smtClean="0">
                          <a:effectLst/>
                        </a:rPr>
                        <a:t>9.07</a:t>
                      </a:r>
                      <a:endParaRPr lang="en-GB" sz="1400" dirty="0">
                        <a:effectLst/>
                      </a:endParaRPr>
                    </a:p>
                  </a:txBody>
                  <a:tcPr marL="33380" marR="33380" marT="22253" marB="22253">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228503563"/>
                  </a:ext>
                </a:extLst>
              </a:tr>
              <a:tr h="187199">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pPr algn="ctr">
                        <a:spcAft>
                          <a:spcPts val="0"/>
                        </a:spcAft>
                      </a:pPr>
                      <a:r>
                        <a:rPr lang="en-GB" sz="1400" b="1" i="1" kern="1200" dirty="0">
                          <a:solidFill>
                            <a:schemeClr val="dk1"/>
                          </a:solidFill>
                          <a:effectLst/>
                          <a:latin typeface="+mn-lt"/>
                          <a:ea typeface="+mn-ea"/>
                          <a:cs typeface="+mn-cs"/>
                        </a:rPr>
                        <a:t>TIR-4</a:t>
                      </a:r>
                    </a:p>
                  </a:txBody>
                  <a:tcPr marL="33380" marR="33380" marT="22253" marB="22253">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noFill/>
                  </a:tcPr>
                </a:tc>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pPr algn="ctr">
                        <a:spcAft>
                          <a:spcPts val="0"/>
                        </a:spcAft>
                      </a:pPr>
                      <a:r>
                        <a:rPr lang="en-GB" sz="1400" dirty="0" smtClean="0">
                          <a:effectLst/>
                        </a:rPr>
                        <a:t>10.05 </a:t>
                      </a:r>
                      <a:endParaRPr lang="en-GB" sz="1400" dirty="0">
                        <a:effectLst/>
                      </a:endParaRPr>
                    </a:p>
                  </a:txBody>
                  <a:tcPr marL="33380" marR="33380" marT="22253" marB="22253">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792768072"/>
                  </a:ext>
                </a:extLst>
              </a:tr>
              <a:tr h="187199">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pPr algn="ctr">
                        <a:spcAft>
                          <a:spcPts val="0"/>
                        </a:spcAft>
                      </a:pPr>
                      <a:r>
                        <a:rPr lang="en-GB" sz="1400" b="1" i="1" kern="1200" dirty="0">
                          <a:solidFill>
                            <a:schemeClr val="dk1"/>
                          </a:solidFill>
                          <a:effectLst/>
                          <a:latin typeface="+mn-lt"/>
                          <a:ea typeface="+mn-ea"/>
                          <a:cs typeface="+mn-cs"/>
                        </a:rPr>
                        <a:t>TIR-5</a:t>
                      </a:r>
                    </a:p>
                  </a:txBody>
                  <a:tcPr marL="33380" marR="33380" marT="22253" marB="22253">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noFill/>
                  </a:tcPr>
                </a:tc>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pPr algn="ctr">
                        <a:spcAft>
                          <a:spcPts val="0"/>
                        </a:spcAft>
                      </a:pPr>
                      <a:r>
                        <a:rPr lang="en-GB" sz="1400" dirty="0">
                          <a:effectLst/>
                        </a:rPr>
                        <a:t>11.35</a:t>
                      </a:r>
                    </a:p>
                  </a:txBody>
                  <a:tcPr marL="33380" marR="33380" marT="22253" marB="22253">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633916787"/>
                  </a:ext>
                </a:extLst>
              </a:tr>
              <a:tr h="187199">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pPr algn="ctr">
                        <a:spcAft>
                          <a:spcPts val="0"/>
                        </a:spcAft>
                      </a:pPr>
                      <a:r>
                        <a:rPr lang="en-GB" sz="1400" b="1" i="1" kern="1200" dirty="0">
                          <a:solidFill>
                            <a:schemeClr val="dk1"/>
                          </a:solidFill>
                          <a:effectLst/>
                          <a:latin typeface="+mn-lt"/>
                          <a:ea typeface="+mn-ea"/>
                          <a:cs typeface="+mn-cs"/>
                        </a:rPr>
                        <a:t>TIR-6</a:t>
                      </a:r>
                    </a:p>
                  </a:txBody>
                  <a:tcPr marL="33380" marR="33380" marT="22253" marB="22253">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noFill/>
                  </a:tcPr>
                </a:tc>
                <a:tc>
                  <a:txBody>
                    <a:bodyPr/>
                    <a:lstStyle>
                      <a:lvl1pPr marL="0" algn="l" defTabSz="3959992" rtl="0" eaLnBrk="1" latinLnBrk="0" hangingPunct="1">
                        <a:defRPr sz="7795" kern="1200">
                          <a:solidFill>
                            <a:schemeClr val="dk1"/>
                          </a:solidFill>
                          <a:latin typeface="Calibri"/>
                        </a:defRPr>
                      </a:lvl1pPr>
                      <a:lvl2pPr marL="1979996" algn="l" defTabSz="3959992" rtl="0" eaLnBrk="1" latinLnBrk="0" hangingPunct="1">
                        <a:defRPr sz="7795" kern="1200">
                          <a:solidFill>
                            <a:schemeClr val="dk1"/>
                          </a:solidFill>
                          <a:latin typeface="Calibri"/>
                        </a:defRPr>
                      </a:lvl2pPr>
                      <a:lvl3pPr marL="3959992" algn="l" defTabSz="3959992" rtl="0" eaLnBrk="1" latinLnBrk="0" hangingPunct="1">
                        <a:defRPr sz="7795" kern="1200">
                          <a:solidFill>
                            <a:schemeClr val="dk1"/>
                          </a:solidFill>
                          <a:latin typeface="Calibri"/>
                        </a:defRPr>
                      </a:lvl3pPr>
                      <a:lvl4pPr marL="5939988" algn="l" defTabSz="3959992" rtl="0" eaLnBrk="1" latinLnBrk="0" hangingPunct="1">
                        <a:defRPr sz="7795" kern="1200">
                          <a:solidFill>
                            <a:schemeClr val="dk1"/>
                          </a:solidFill>
                          <a:latin typeface="Calibri"/>
                        </a:defRPr>
                      </a:lvl4pPr>
                      <a:lvl5pPr marL="7919984" algn="l" defTabSz="3959992" rtl="0" eaLnBrk="1" latinLnBrk="0" hangingPunct="1">
                        <a:defRPr sz="7795" kern="1200">
                          <a:solidFill>
                            <a:schemeClr val="dk1"/>
                          </a:solidFill>
                          <a:latin typeface="Calibri"/>
                        </a:defRPr>
                      </a:lvl5pPr>
                      <a:lvl6pPr marL="9899980" algn="l" defTabSz="3959992" rtl="0" eaLnBrk="1" latinLnBrk="0" hangingPunct="1">
                        <a:defRPr sz="7795" kern="1200">
                          <a:solidFill>
                            <a:schemeClr val="dk1"/>
                          </a:solidFill>
                          <a:latin typeface="Calibri"/>
                        </a:defRPr>
                      </a:lvl6pPr>
                      <a:lvl7pPr marL="11879976" algn="l" defTabSz="3959992" rtl="0" eaLnBrk="1" latinLnBrk="0" hangingPunct="1">
                        <a:defRPr sz="7795" kern="1200">
                          <a:solidFill>
                            <a:schemeClr val="dk1"/>
                          </a:solidFill>
                          <a:latin typeface="Calibri"/>
                        </a:defRPr>
                      </a:lvl7pPr>
                      <a:lvl8pPr marL="13859972" algn="l" defTabSz="3959992" rtl="0" eaLnBrk="1" latinLnBrk="0" hangingPunct="1">
                        <a:defRPr sz="7795" kern="1200">
                          <a:solidFill>
                            <a:schemeClr val="dk1"/>
                          </a:solidFill>
                          <a:latin typeface="Calibri"/>
                        </a:defRPr>
                      </a:lvl8pPr>
                      <a:lvl9pPr marL="15839968" algn="l" defTabSz="3959992" rtl="0" eaLnBrk="1" latinLnBrk="0" hangingPunct="1">
                        <a:defRPr sz="7795" kern="1200">
                          <a:solidFill>
                            <a:schemeClr val="dk1"/>
                          </a:solidFill>
                          <a:latin typeface="Calibri"/>
                        </a:defRPr>
                      </a:lvl9pPr>
                    </a:lstStyle>
                    <a:p>
                      <a:pPr algn="ctr">
                        <a:spcAft>
                          <a:spcPts val="0"/>
                        </a:spcAft>
                      </a:pPr>
                      <a:r>
                        <a:rPr lang="en-GB" sz="1400" dirty="0">
                          <a:effectLst/>
                        </a:rPr>
                        <a:t>12.05</a:t>
                      </a:r>
                    </a:p>
                  </a:txBody>
                  <a:tcPr marL="33380" marR="33380" marT="22253" marB="22253">
                    <a:lnL w="6350" cap="flat" cmpd="sng" algn="ctr">
                      <a:solidFill>
                        <a:srgbClr val="A5644E"/>
                      </a:solidFill>
                      <a:prstDash val="solid"/>
                      <a:miter lim="800000"/>
                    </a:lnL>
                    <a:lnR w="6350" cap="flat" cmpd="sng" algn="ctr">
                      <a:solidFill>
                        <a:srgbClr val="A5644E"/>
                      </a:solidFill>
                      <a:prstDash val="solid"/>
                      <a:miter lim="800000"/>
                    </a:lnR>
                    <a:lnT w="6350" cap="flat" cmpd="sng" algn="ctr">
                      <a:solidFill>
                        <a:srgbClr val="A5644E"/>
                      </a:solidFill>
                      <a:prstDash val="solid"/>
                      <a:miter lim="800000"/>
                    </a:lnT>
                    <a:lnB w="6350" cap="flat" cmpd="sng" algn="ctr">
                      <a:solidFill>
                        <a:srgbClr val="A5644E"/>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1124772240"/>
                  </a:ext>
                </a:extLst>
              </a:tr>
            </a:tbl>
          </a:graphicData>
        </a:graphic>
      </p:graphicFrame>
      <p:graphicFrame>
        <p:nvGraphicFramePr>
          <p:cNvPr id="14" name="Diagramma 13"/>
          <p:cNvGraphicFramePr/>
          <p:nvPr>
            <p:extLst>
              <p:ext uri="{D42A27DB-BD31-4B8C-83A1-F6EECF244321}">
                <p14:modId xmlns:p14="http://schemas.microsoft.com/office/powerpoint/2010/main" val="408013415"/>
              </p:ext>
            </p:extLst>
          </p:nvPr>
        </p:nvGraphicFramePr>
        <p:xfrm>
          <a:off x="2126997" y="23533393"/>
          <a:ext cx="4264253" cy="384967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7" name="Rettangolo 16"/>
          <p:cNvSpPr/>
          <p:nvPr/>
        </p:nvSpPr>
        <p:spPr>
          <a:xfrm>
            <a:off x="11015642" y="17750119"/>
            <a:ext cx="6935474" cy="2308324"/>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sz="3600" dirty="0"/>
              <a:t>We introduced </a:t>
            </a:r>
            <a:r>
              <a:rPr lang="en-US" sz="3600" dirty="0" smtClean="0"/>
              <a:t>nine </a:t>
            </a:r>
            <a:r>
              <a:rPr lang="en-US" sz="3600" dirty="0"/>
              <a:t>normalized thermal indices (NTI) employing the two MIR and the four TIR </a:t>
            </a:r>
            <a:r>
              <a:rPr lang="en-US" sz="3600" dirty="0" smtClean="0"/>
              <a:t>bands and also the two MIR bands</a:t>
            </a:r>
            <a:endParaRPr lang="en-US" sz="3600" dirty="0"/>
          </a:p>
        </p:txBody>
      </p:sp>
      <p:pic>
        <p:nvPicPr>
          <p:cNvPr id="18" name="image8.png"/>
          <p:cNvPicPr/>
          <p:nvPr/>
        </p:nvPicPr>
        <p:blipFill>
          <a:blip r:embed="rId9"/>
          <a:srcRect/>
          <a:stretch>
            <a:fillRect/>
          </a:stretch>
        </p:blipFill>
        <p:spPr>
          <a:xfrm>
            <a:off x="1065014" y="17847487"/>
            <a:ext cx="8442215" cy="4121446"/>
          </a:xfrm>
          <a:prstGeom prst="rect">
            <a:avLst/>
          </a:prstGeom>
          <a:ln/>
        </p:spPr>
      </p:pic>
      <p:pic>
        <p:nvPicPr>
          <p:cNvPr id="22" name="image5.png"/>
          <p:cNvPicPr/>
          <p:nvPr/>
        </p:nvPicPr>
        <p:blipFill>
          <a:blip r:embed="rId10"/>
          <a:srcRect/>
          <a:stretch>
            <a:fillRect/>
          </a:stretch>
        </p:blipFill>
        <p:spPr>
          <a:xfrm>
            <a:off x="8068413" y="21809271"/>
            <a:ext cx="11886298" cy="6651722"/>
          </a:xfrm>
          <a:prstGeom prst="rect">
            <a:avLst/>
          </a:prstGeom>
          <a:ln/>
        </p:spPr>
      </p:pic>
      <p:sp>
        <p:nvSpPr>
          <p:cNvPr id="23" name="Rettangolo 22"/>
          <p:cNvSpPr/>
          <p:nvPr/>
        </p:nvSpPr>
        <p:spPr>
          <a:xfrm>
            <a:off x="941340" y="29385348"/>
            <a:ext cx="13445873" cy="4307846"/>
          </a:xfrm>
          <a:prstGeom prst="rect">
            <a:avLst/>
          </a:prstGeom>
          <a:solidFill>
            <a:sysClr val="window" lastClr="FFFFFF"/>
          </a:solidFill>
          <a:ln w="12700" cap="flat" cmpd="sng" algn="ctr">
            <a:solidFill>
              <a:srgbClr val="A5644E"/>
            </a:solidFill>
            <a:prstDash val="solid"/>
            <a:miter lim="800000"/>
          </a:ln>
          <a:effectLst/>
        </p:spPr>
        <p:txBody>
          <a:bodyPr wrap="square">
            <a:spAutoFit/>
          </a:bodyPr>
          <a:lstStyle/>
          <a:p>
            <a:pPr marL="0" marR="0" lvl="0" indent="0" algn="just" defTabSz="914400" eaLnBrk="1" fontAlgn="auto" latinLnBrk="0" hangingPunct="1">
              <a:lnSpc>
                <a:spcPct val="107000"/>
              </a:lnSpc>
              <a:spcBef>
                <a:spcPts val="0"/>
              </a:spcBef>
              <a:spcAft>
                <a:spcPts val="800"/>
              </a:spcAft>
              <a:buClrTx/>
              <a:buSzTx/>
              <a:buFontTx/>
              <a:buNone/>
              <a:tabLst/>
              <a:defRPr/>
            </a:pPr>
            <a:r>
              <a:rPr kumimoji="0" lang="en-US" sz="3200" b="0" i="0" u="none" strike="noStrike" kern="0" cap="none" spc="0" normalizeH="0" baseline="0" noProof="0" dirty="0" smtClean="0">
                <a:ln>
                  <a:noFill/>
                </a:ln>
                <a:solidFill>
                  <a:prstClr val="black"/>
                </a:solidFill>
                <a:effectLst/>
                <a:uLnTx/>
                <a:uFillTx/>
                <a:latin typeface="Calibri Light"/>
                <a:ea typeface="Cardo"/>
                <a:cs typeface="Cardo"/>
              </a:rPr>
              <a:t>We considered each pixel as composed by two or three thermal components. A portion at high temperature (</a:t>
            </a:r>
            <a:r>
              <a:rPr kumimoji="0" lang="en-US" sz="3200" b="0" i="0" u="none" strike="noStrike" kern="0" cap="none" spc="0" normalizeH="0" baseline="0" noProof="0" dirty="0" err="1" smtClean="0">
                <a:ln>
                  <a:noFill/>
                </a:ln>
                <a:solidFill>
                  <a:prstClr val="black"/>
                </a:solidFill>
                <a:effectLst/>
                <a:uLnTx/>
                <a:uFillTx/>
                <a:latin typeface="Calibri Light"/>
                <a:ea typeface="Cardo"/>
                <a:cs typeface="Cardo"/>
              </a:rPr>
              <a:t>Ph</a:t>
            </a:r>
            <a:r>
              <a:rPr kumimoji="0" lang="en-US" sz="3200" b="0" i="0" u="none" strike="noStrike" kern="0" cap="none" spc="0" normalizeH="0" baseline="0" noProof="0" dirty="0" smtClean="0">
                <a:ln>
                  <a:noFill/>
                </a:ln>
                <a:solidFill>
                  <a:prstClr val="black"/>
                </a:solidFill>
                <a:effectLst/>
                <a:uLnTx/>
                <a:uFillTx/>
                <a:latin typeface="Calibri Light"/>
                <a:ea typeface="Cardo"/>
                <a:cs typeface="Cardo"/>
              </a:rPr>
              <a:t>), simulating the temperature of melt lava from a vent (i.e. </a:t>
            </a:r>
            <a:r>
              <a:rPr kumimoji="0" lang="en-US" sz="3200" b="0" i="0" u="none" strike="noStrike" kern="0" cap="none" spc="0" normalizeH="0" baseline="0" noProof="0" dirty="0" err="1" smtClean="0">
                <a:ln>
                  <a:noFill/>
                </a:ln>
                <a:solidFill>
                  <a:prstClr val="black"/>
                </a:solidFill>
                <a:effectLst/>
                <a:uLnTx/>
                <a:uFillTx/>
                <a:latin typeface="Calibri Light"/>
                <a:ea typeface="Cardo"/>
                <a:cs typeface="Cardo"/>
              </a:rPr>
              <a:t>Th</a:t>
            </a:r>
            <a:r>
              <a:rPr kumimoji="0" lang="en-US" sz="3200" b="0" i="0" u="none" strike="noStrike" kern="0" cap="none" spc="0" normalizeH="0" baseline="0" noProof="0" dirty="0" smtClean="0">
                <a:ln>
                  <a:noFill/>
                </a:ln>
                <a:solidFill>
                  <a:prstClr val="black"/>
                </a:solidFill>
                <a:effectLst/>
                <a:uLnTx/>
                <a:uFillTx/>
                <a:latin typeface="Calibri Light"/>
                <a:ea typeface="Cardo"/>
                <a:cs typeface="Cardo"/>
              </a:rPr>
              <a:t> = 1300 K); another portion (Pc) at lower temperature (Tc = 400⎯800 K) simulating the crusted lava and the remaining portion (</a:t>
            </a:r>
            <a:r>
              <a:rPr kumimoji="0" lang="en-US" sz="3200" b="0" i="0" u="none" strike="noStrike" kern="0" cap="none" spc="0" normalizeH="0" baseline="0" noProof="0" dirty="0" err="1" smtClean="0">
                <a:ln>
                  <a:noFill/>
                </a:ln>
                <a:solidFill>
                  <a:prstClr val="black"/>
                </a:solidFill>
                <a:effectLst/>
                <a:uLnTx/>
                <a:uFillTx/>
                <a:latin typeface="Calibri Light"/>
                <a:ea typeface="Cardo"/>
                <a:cs typeface="Cardo"/>
              </a:rPr>
              <a:t>Pb</a:t>
            </a:r>
            <a:r>
              <a:rPr kumimoji="0" lang="en-US" sz="3200" b="0" i="0" u="none" strike="noStrike" kern="0" cap="none" spc="0" normalizeH="0" baseline="0" noProof="0" dirty="0" smtClean="0">
                <a:ln>
                  <a:noFill/>
                </a:ln>
                <a:solidFill>
                  <a:prstClr val="black"/>
                </a:solidFill>
                <a:effectLst/>
                <a:uLnTx/>
                <a:uFillTx/>
                <a:latin typeface="Calibri Light"/>
                <a:ea typeface="Cardo"/>
                <a:cs typeface="Cardo"/>
              </a:rPr>
              <a:t>) at background temperature (Tb) for the three components. For the two components, we considered pixels characterized by both two components' high temperatures (500⎯1300K), or with a high thermal component (500⎯1300K) and a background one (280⎯300 K)</a:t>
            </a:r>
            <a:r>
              <a:rPr kumimoji="0" lang="en-US" sz="3200" b="0" i="0" u="none" strike="noStrike" kern="0" cap="none" spc="0" normalizeH="0" baseline="0" noProof="0" dirty="0" smtClean="0">
                <a:ln>
                  <a:noFill/>
                </a:ln>
                <a:solidFill>
                  <a:prstClr val="black"/>
                </a:solidFill>
                <a:effectLst/>
                <a:uLnTx/>
                <a:uFillTx/>
                <a:latin typeface="Calibri Light"/>
                <a:ea typeface="Times New Roman" panose="02020603050405020304" pitchFamily="18" charset="0"/>
              </a:rPr>
              <a:t>. </a:t>
            </a:r>
            <a:endParaRPr kumimoji="0" lang="en-US" sz="3200" b="0" i="0" u="none" strike="noStrike" kern="0" cap="none" spc="0" normalizeH="0" baseline="0" noProof="0" dirty="0">
              <a:ln>
                <a:noFill/>
              </a:ln>
              <a:solidFill>
                <a:prstClr val="black"/>
              </a:solidFill>
              <a:effectLst/>
              <a:uLnTx/>
              <a:uFillTx/>
              <a:latin typeface="Calibri Light"/>
              <a:ea typeface="Calibri" panose="020F0502020204030204" pitchFamily="34" charset="0"/>
            </a:endParaRPr>
          </a:p>
        </p:txBody>
      </p:sp>
      <p:pic>
        <p:nvPicPr>
          <p:cNvPr id="60" name="Immagine 59"/>
          <p:cNvPicPr>
            <a:picLocks noChangeAspect="1"/>
          </p:cNvPicPr>
          <p:nvPr/>
        </p:nvPicPr>
        <p:blipFill>
          <a:blip r:embed="rId11"/>
          <a:stretch>
            <a:fillRect/>
          </a:stretch>
        </p:blipFill>
        <p:spPr>
          <a:xfrm>
            <a:off x="20042313" y="17251632"/>
            <a:ext cx="16567394" cy="5812818"/>
          </a:xfrm>
          <a:prstGeom prst="rect">
            <a:avLst/>
          </a:prstGeom>
        </p:spPr>
      </p:pic>
      <p:sp>
        <p:nvSpPr>
          <p:cNvPr id="65" name="CasellaDiTesto 64"/>
          <p:cNvSpPr txBox="1"/>
          <p:nvPr/>
        </p:nvSpPr>
        <p:spPr>
          <a:xfrm>
            <a:off x="18262607" y="33574491"/>
            <a:ext cx="5897798"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3200" b="0" i="0" u="none" strike="noStrike" kern="0" cap="none" spc="0" normalizeH="0" baseline="0" noProof="0" dirty="0" err="1" smtClean="0">
                <a:ln>
                  <a:noFill/>
                </a:ln>
                <a:solidFill>
                  <a:prstClr val="black"/>
                </a:solidFill>
                <a:effectLst/>
                <a:uLnTx/>
                <a:uFillTx/>
              </a:rPr>
              <a:t>Simulations</a:t>
            </a:r>
            <a:r>
              <a:rPr kumimoji="0" lang="it-IT" sz="3200" b="0" i="0" u="none" strike="noStrike" kern="0" cap="none" spc="0" normalizeH="0" baseline="0" noProof="0" dirty="0" smtClean="0">
                <a:ln>
                  <a:noFill/>
                </a:ln>
                <a:solidFill>
                  <a:prstClr val="black"/>
                </a:solidFill>
                <a:effectLst/>
                <a:uLnTx/>
                <a:uFillTx/>
              </a:rPr>
              <a:t> via MODTRAN 6.0</a:t>
            </a:r>
            <a:endParaRPr kumimoji="0" lang="it-IT" sz="3200" b="0" i="0" u="none" strike="noStrike" kern="0" cap="none" spc="0" normalizeH="0" baseline="0" noProof="0" dirty="0">
              <a:ln>
                <a:noFill/>
              </a:ln>
              <a:solidFill>
                <a:prstClr val="black"/>
              </a:solidFill>
              <a:effectLst/>
              <a:uLnTx/>
              <a:uFillTx/>
            </a:endParaRPr>
          </a:p>
        </p:txBody>
      </p:sp>
      <p:pic>
        <p:nvPicPr>
          <p:cNvPr id="66" name="image7.png"/>
          <p:cNvPicPr/>
          <p:nvPr/>
        </p:nvPicPr>
        <p:blipFill>
          <a:blip r:embed="rId12"/>
          <a:srcRect/>
          <a:stretch>
            <a:fillRect/>
          </a:stretch>
        </p:blipFill>
        <p:spPr>
          <a:xfrm>
            <a:off x="18145367" y="29194670"/>
            <a:ext cx="6015038" cy="4057650"/>
          </a:xfrm>
          <a:prstGeom prst="rect">
            <a:avLst/>
          </a:prstGeom>
          <a:ln/>
        </p:spPr>
      </p:pic>
      <p:pic>
        <p:nvPicPr>
          <p:cNvPr id="67" name="image3.png"/>
          <p:cNvPicPr/>
          <p:nvPr/>
        </p:nvPicPr>
        <p:blipFill>
          <a:blip r:embed="rId13"/>
          <a:srcRect/>
          <a:stretch>
            <a:fillRect/>
          </a:stretch>
        </p:blipFill>
        <p:spPr>
          <a:xfrm>
            <a:off x="24356802" y="29247772"/>
            <a:ext cx="6369941" cy="3964146"/>
          </a:xfrm>
          <a:prstGeom prst="rect">
            <a:avLst/>
          </a:prstGeom>
          <a:ln/>
        </p:spPr>
      </p:pic>
      <p:sp>
        <p:nvSpPr>
          <p:cNvPr id="68" name="Freccia a destra 67"/>
          <p:cNvSpPr/>
          <p:nvPr/>
        </p:nvSpPr>
        <p:spPr>
          <a:xfrm>
            <a:off x="23937246" y="30523566"/>
            <a:ext cx="838200" cy="615950"/>
          </a:xfrm>
          <a:prstGeom prst="rightArrow">
            <a:avLst/>
          </a:prstGeom>
          <a:solidFill>
            <a:srgbClr val="F0A22E"/>
          </a:solidFill>
          <a:ln w="12700" cap="flat" cmpd="sng" algn="ctr">
            <a:solidFill>
              <a:srgbClr val="F0A22E">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Calibri"/>
              <a:ea typeface="+mn-ea"/>
              <a:cs typeface="+mn-cs"/>
            </a:endParaRPr>
          </a:p>
        </p:txBody>
      </p:sp>
      <p:sp>
        <p:nvSpPr>
          <p:cNvPr id="74" name="CasellaDiTesto 73"/>
          <p:cNvSpPr txBox="1"/>
          <p:nvPr/>
        </p:nvSpPr>
        <p:spPr>
          <a:xfrm flipH="1">
            <a:off x="14579107" y="29385348"/>
            <a:ext cx="3298612" cy="4031873"/>
          </a:xfrm>
          <a:prstGeom prst="rect">
            <a:avLst/>
          </a:prstGeom>
          <a:gradFill rotWithShape="1">
            <a:gsLst>
              <a:gs pos="0">
                <a:srgbClr val="A5644E">
                  <a:lumMod val="110000"/>
                  <a:satMod val="105000"/>
                  <a:tint val="67000"/>
                </a:srgbClr>
              </a:gs>
              <a:gs pos="50000">
                <a:srgbClr val="A5644E">
                  <a:lumMod val="105000"/>
                  <a:satMod val="103000"/>
                  <a:tint val="73000"/>
                </a:srgbClr>
              </a:gs>
              <a:gs pos="100000">
                <a:srgbClr val="A5644E">
                  <a:lumMod val="105000"/>
                  <a:satMod val="109000"/>
                  <a:tint val="81000"/>
                </a:srgbClr>
              </a:gs>
            </a:gsLst>
            <a:lin ang="5400000" scaled="0"/>
          </a:gradFill>
          <a:ln w="6350" cap="flat" cmpd="sng" algn="ctr">
            <a:solidFill>
              <a:srgbClr val="A5644E"/>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3200" b="1" i="0" u="none" strike="noStrike" kern="0" cap="none" spc="0" normalizeH="0" baseline="0" noProof="0" dirty="0" smtClean="0">
                <a:ln>
                  <a:noFill/>
                </a:ln>
                <a:solidFill>
                  <a:prstClr val="white"/>
                </a:solidFill>
                <a:effectLst/>
                <a:uLnTx/>
                <a:uFillTx/>
                <a:latin typeface="Calibri"/>
                <a:ea typeface="+mn-ea"/>
                <a:cs typeface="+mn-cs"/>
              </a:rPr>
              <a:t>MIR </a:t>
            </a:r>
            <a:r>
              <a:rPr kumimoji="0" lang="it-IT" sz="3200" b="1" i="0" u="none" strike="noStrike" kern="0" cap="none" spc="0" normalizeH="0" baseline="0" noProof="0" dirty="0" smtClean="0">
                <a:ln>
                  <a:noFill/>
                </a:ln>
                <a:solidFill>
                  <a:prstClr val="white"/>
                </a:solidFill>
                <a:effectLst/>
                <a:uLnTx/>
                <a:uFillTx/>
                <a:latin typeface="Calibri"/>
                <a:ea typeface="+mn-ea"/>
                <a:cs typeface="+mn-cs"/>
              </a:rPr>
              <a:t>1 </a:t>
            </a:r>
            <a:r>
              <a:rPr kumimoji="0" lang="it-IT" sz="3200" b="1" i="0" u="none" strike="noStrike" kern="0" cap="none" spc="0" normalizeH="0" baseline="0" noProof="0" dirty="0" err="1" smtClean="0">
                <a:ln>
                  <a:noFill/>
                </a:ln>
                <a:solidFill>
                  <a:prstClr val="white"/>
                </a:solidFill>
                <a:effectLst/>
                <a:uLnTx/>
                <a:uFillTx/>
                <a:latin typeface="Calibri"/>
                <a:ea typeface="+mn-ea"/>
                <a:cs typeface="+mn-cs"/>
              </a:rPr>
              <a:t>Saturation</a:t>
            </a:r>
            <a:r>
              <a:rPr kumimoji="0" lang="it-IT" sz="3200" b="1" i="0" u="none" strike="noStrike" kern="0" cap="none" spc="0" normalizeH="0" baseline="0" noProof="0" dirty="0" smtClean="0">
                <a:ln>
                  <a:noFill/>
                </a:ln>
                <a:solidFill>
                  <a:prstClr val="white"/>
                </a:solidFill>
                <a:effectLst/>
                <a:uLnTx/>
                <a:uFillTx/>
                <a:latin typeface="Calibri"/>
                <a:ea typeface="+mn-ea"/>
                <a:cs typeface="+mn-cs"/>
              </a:rPr>
              <a:t>: 1200 K</a:t>
            </a:r>
          </a:p>
          <a:p>
            <a:pPr marL="0" marR="0" lvl="0" indent="0" defTabSz="914400" eaLnBrk="1" fontAlgn="auto" latinLnBrk="0" hangingPunct="1">
              <a:lnSpc>
                <a:spcPct val="100000"/>
              </a:lnSpc>
              <a:spcBef>
                <a:spcPts val="0"/>
              </a:spcBef>
              <a:spcAft>
                <a:spcPts val="0"/>
              </a:spcAft>
              <a:buClrTx/>
              <a:buSzTx/>
              <a:buFontTx/>
              <a:buNone/>
              <a:tabLst/>
              <a:defRPr/>
            </a:pPr>
            <a:endParaRPr kumimoji="0" lang="it-IT" sz="3200" b="1" i="0" u="none" strike="noStrike" kern="0" cap="none" spc="0" normalizeH="0" baseline="0" noProof="0" dirty="0" smtClean="0">
              <a:ln>
                <a:noFill/>
              </a:ln>
              <a:solidFill>
                <a:prstClr val="white"/>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it-IT" sz="3200" b="1" i="0" u="none" strike="noStrike" kern="0" cap="none" spc="0" normalizeH="0" baseline="0" noProof="0" dirty="0">
                <a:ln>
                  <a:noFill/>
                </a:ln>
                <a:solidFill>
                  <a:prstClr val="white"/>
                </a:solidFill>
                <a:effectLst/>
                <a:uLnTx/>
                <a:uFillTx/>
                <a:latin typeface="Calibri"/>
                <a:ea typeface="+mn-ea"/>
                <a:cs typeface="+mn-cs"/>
              </a:rPr>
              <a:t>MIR </a:t>
            </a:r>
            <a:r>
              <a:rPr kumimoji="0" lang="it-IT" sz="3200" b="1" i="0" u="none" strike="noStrike" kern="0" cap="none" spc="0" normalizeH="0" baseline="0" noProof="0" dirty="0" smtClean="0">
                <a:ln>
                  <a:noFill/>
                </a:ln>
                <a:solidFill>
                  <a:prstClr val="white"/>
                </a:solidFill>
                <a:effectLst/>
                <a:uLnTx/>
                <a:uFillTx/>
                <a:latin typeface="Calibri"/>
                <a:ea typeface="+mn-ea"/>
                <a:cs typeface="+mn-cs"/>
              </a:rPr>
              <a:t>2 </a:t>
            </a:r>
            <a:r>
              <a:rPr kumimoji="0" lang="it-IT" sz="3200" b="1" i="0" u="none" strike="noStrike" kern="0" cap="none" spc="0" normalizeH="0" baseline="0" noProof="0" dirty="0" err="1">
                <a:ln>
                  <a:noFill/>
                </a:ln>
                <a:solidFill>
                  <a:prstClr val="white"/>
                </a:solidFill>
                <a:effectLst/>
                <a:uLnTx/>
                <a:uFillTx/>
                <a:latin typeface="Calibri"/>
                <a:ea typeface="+mn-ea"/>
                <a:cs typeface="+mn-cs"/>
              </a:rPr>
              <a:t>Saturation</a:t>
            </a:r>
            <a:r>
              <a:rPr kumimoji="0" lang="it-IT" sz="3200" b="1" i="0" u="none" strike="noStrike" kern="0" cap="none" spc="0" normalizeH="0" baseline="0" noProof="0" dirty="0">
                <a:ln>
                  <a:noFill/>
                </a:ln>
                <a:solidFill>
                  <a:prstClr val="white"/>
                </a:solidFill>
                <a:effectLst/>
                <a:uLnTx/>
                <a:uFillTx/>
                <a:latin typeface="Calibri"/>
                <a:ea typeface="+mn-ea"/>
                <a:cs typeface="+mn-cs"/>
              </a:rPr>
              <a:t>: 8</a:t>
            </a:r>
            <a:r>
              <a:rPr kumimoji="0" lang="it-IT" sz="3200" b="1" i="0" u="none" strike="noStrike" kern="0" cap="none" spc="0" normalizeH="0" baseline="0" noProof="0" dirty="0" smtClean="0">
                <a:ln>
                  <a:noFill/>
                </a:ln>
                <a:solidFill>
                  <a:prstClr val="white"/>
                </a:solidFill>
                <a:effectLst/>
                <a:uLnTx/>
                <a:uFillTx/>
                <a:latin typeface="Calibri"/>
                <a:ea typeface="+mn-ea"/>
                <a:cs typeface="+mn-cs"/>
              </a:rPr>
              <a:t>00 </a:t>
            </a:r>
            <a:r>
              <a:rPr kumimoji="0" lang="it-IT" sz="3200" b="1" i="0" u="none" strike="noStrike" kern="0" cap="none" spc="0" normalizeH="0" baseline="0" noProof="0" dirty="0">
                <a:ln>
                  <a:noFill/>
                </a:ln>
                <a:solidFill>
                  <a:prstClr val="white"/>
                </a:solidFill>
                <a:effectLst/>
                <a:uLnTx/>
                <a:uFillTx/>
                <a:latin typeface="Calibri"/>
                <a:ea typeface="+mn-ea"/>
                <a:cs typeface="+mn-cs"/>
              </a:rPr>
              <a:t>K</a:t>
            </a:r>
          </a:p>
          <a:p>
            <a:pPr marL="0" marR="0" lvl="0" indent="0" defTabSz="914400" eaLnBrk="1" fontAlgn="auto" latinLnBrk="0" hangingPunct="1">
              <a:lnSpc>
                <a:spcPct val="100000"/>
              </a:lnSpc>
              <a:spcBef>
                <a:spcPts val="0"/>
              </a:spcBef>
              <a:spcAft>
                <a:spcPts val="0"/>
              </a:spcAft>
              <a:buClrTx/>
              <a:buSzTx/>
              <a:buFontTx/>
              <a:buNone/>
              <a:tabLst/>
              <a:defRPr/>
            </a:pPr>
            <a:endParaRPr kumimoji="0" lang="it-IT" sz="3200" b="1" i="0" u="none" strike="noStrike" kern="0" cap="none" spc="0" normalizeH="0" baseline="0" noProof="0" dirty="0" smtClean="0">
              <a:ln>
                <a:noFill/>
              </a:ln>
              <a:solidFill>
                <a:prstClr val="white"/>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it-IT" sz="3200" b="1" i="0" u="none" strike="noStrike" kern="0" cap="none" spc="0" normalizeH="0" baseline="0" noProof="0" dirty="0" smtClean="0">
                <a:ln>
                  <a:noFill/>
                </a:ln>
                <a:solidFill>
                  <a:prstClr val="white"/>
                </a:solidFill>
                <a:effectLst/>
                <a:uLnTx/>
                <a:uFillTx/>
                <a:latin typeface="Calibri"/>
                <a:ea typeface="+mn-ea"/>
                <a:cs typeface="+mn-cs"/>
              </a:rPr>
              <a:t>TIR* </a:t>
            </a:r>
            <a:r>
              <a:rPr kumimoji="0" lang="it-IT" sz="3200" b="1" i="0" u="none" strike="noStrike" kern="0" cap="none" spc="0" normalizeH="0" baseline="0" noProof="0" dirty="0" err="1">
                <a:ln>
                  <a:noFill/>
                </a:ln>
                <a:solidFill>
                  <a:prstClr val="white"/>
                </a:solidFill>
                <a:effectLst/>
                <a:uLnTx/>
                <a:uFillTx/>
                <a:latin typeface="Calibri"/>
                <a:ea typeface="+mn-ea"/>
                <a:cs typeface="+mn-cs"/>
              </a:rPr>
              <a:t>Saturation</a:t>
            </a:r>
            <a:r>
              <a:rPr kumimoji="0" lang="it-IT" sz="3200" b="1" i="0" u="none" strike="noStrike" kern="0" cap="none" spc="0" normalizeH="0" baseline="0" noProof="0" dirty="0">
                <a:ln>
                  <a:noFill/>
                </a:ln>
                <a:solidFill>
                  <a:prstClr val="white"/>
                </a:solidFill>
                <a:effectLst/>
                <a:uLnTx/>
                <a:uFillTx/>
                <a:latin typeface="Calibri"/>
                <a:ea typeface="+mn-ea"/>
                <a:cs typeface="+mn-cs"/>
              </a:rPr>
              <a:t>: 5</a:t>
            </a:r>
            <a:r>
              <a:rPr kumimoji="0" lang="it-IT" sz="3200" b="1" i="0" u="none" strike="noStrike" kern="0" cap="none" spc="0" normalizeH="0" baseline="0" noProof="0" dirty="0" smtClean="0">
                <a:ln>
                  <a:noFill/>
                </a:ln>
                <a:solidFill>
                  <a:prstClr val="white"/>
                </a:solidFill>
                <a:effectLst/>
                <a:uLnTx/>
                <a:uFillTx/>
                <a:latin typeface="Calibri"/>
                <a:ea typeface="+mn-ea"/>
                <a:cs typeface="+mn-cs"/>
              </a:rPr>
              <a:t>00 </a:t>
            </a:r>
            <a:r>
              <a:rPr kumimoji="0" lang="it-IT" sz="3200" b="1" i="0" u="none" strike="noStrike" kern="0" cap="none" spc="0" normalizeH="0" baseline="0" noProof="0" dirty="0" smtClean="0">
                <a:ln>
                  <a:noFill/>
                </a:ln>
                <a:solidFill>
                  <a:prstClr val="white"/>
                </a:solidFill>
                <a:effectLst/>
                <a:uLnTx/>
                <a:uFillTx/>
                <a:latin typeface="Calibri"/>
                <a:ea typeface="+mn-ea"/>
                <a:cs typeface="+mn-cs"/>
              </a:rPr>
              <a:t>K</a:t>
            </a:r>
            <a:endParaRPr kumimoji="0" lang="it-IT" sz="3200" b="1" i="0" u="none" strike="noStrike" kern="0" cap="none" spc="0" normalizeH="0" baseline="0" noProof="0" dirty="0">
              <a:ln>
                <a:noFill/>
              </a:ln>
              <a:solidFill>
                <a:prstClr val="white"/>
              </a:solidFill>
              <a:effectLst/>
              <a:uLnTx/>
              <a:uFillTx/>
              <a:latin typeface="Calibri"/>
              <a:ea typeface="+mn-ea"/>
              <a:cs typeface="+mn-cs"/>
            </a:endParaRPr>
          </a:p>
        </p:txBody>
      </p:sp>
      <p:sp>
        <p:nvSpPr>
          <p:cNvPr id="83" name="CasellaDiTesto 82"/>
          <p:cNvSpPr txBox="1"/>
          <p:nvPr/>
        </p:nvSpPr>
        <p:spPr>
          <a:xfrm>
            <a:off x="24851907" y="33224829"/>
            <a:ext cx="550317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1800" b="0" i="1" u="none" strike="noStrike" kern="0" cap="none" spc="0" normalizeH="0" baseline="0" noProof="0" dirty="0" err="1" smtClean="0">
                <a:ln>
                  <a:noFill/>
                </a:ln>
                <a:solidFill>
                  <a:schemeClr val="accent1">
                    <a:lumMod val="50000"/>
                  </a:schemeClr>
                </a:solidFill>
                <a:effectLst>
                  <a:outerShdw blurRad="38100" dist="38100" dir="2700000" algn="tl">
                    <a:srgbClr val="000000">
                      <a:alpha val="43137"/>
                    </a:srgbClr>
                  </a:outerShdw>
                </a:effectLst>
                <a:uLnTx/>
                <a:uFillTx/>
              </a:rPr>
              <a:t>Including</a:t>
            </a:r>
            <a:r>
              <a:rPr kumimoji="0" lang="it-IT" sz="1800" b="0" i="1" u="none" strike="noStrike" kern="0" cap="none" spc="0" normalizeH="0" baseline="0" noProof="0" dirty="0" smtClean="0">
                <a:ln>
                  <a:noFill/>
                </a:ln>
                <a:solidFill>
                  <a:schemeClr val="accent1">
                    <a:lumMod val="50000"/>
                  </a:schemeClr>
                </a:solidFill>
                <a:effectLst>
                  <a:outerShdw blurRad="38100" dist="38100" dir="2700000" algn="tl">
                    <a:srgbClr val="000000">
                      <a:alpha val="43137"/>
                    </a:srgbClr>
                  </a:outerShdw>
                </a:effectLst>
                <a:uLnTx/>
                <a:uFillTx/>
              </a:rPr>
              <a:t> </a:t>
            </a:r>
            <a:r>
              <a:rPr kumimoji="0" lang="it-IT" sz="1800" b="0" i="1" u="none" strike="noStrike" kern="0" cap="none" spc="0" normalizeH="0" baseline="0" noProof="0" dirty="0" err="1" smtClean="0">
                <a:ln>
                  <a:noFill/>
                </a:ln>
                <a:solidFill>
                  <a:schemeClr val="accent1">
                    <a:lumMod val="50000"/>
                  </a:schemeClr>
                </a:solidFill>
                <a:effectLst>
                  <a:outerShdw blurRad="38100" dist="38100" dir="2700000" algn="tl">
                    <a:srgbClr val="000000">
                      <a:alpha val="43137"/>
                    </a:srgbClr>
                  </a:outerShdw>
                </a:effectLst>
                <a:uLnTx/>
                <a:uFillTx/>
              </a:rPr>
              <a:t>atmospheric</a:t>
            </a:r>
            <a:r>
              <a:rPr kumimoji="0" lang="it-IT" sz="1800" b="0" i="1" u="none" strike="noStrike" kern="0" cap="none" spc="0" normalizeH="0" baseline="0" noProof="0" dirty="0" smtClean="0">
                <a:ln>
                  <a:noFill/>
                </a:ln>
                <a:solidFill>
                  <a:schemeClr val="accent1">
                    <a:lumMod val="50000"/>
                  </a:schemeClr>
                </a:solidFill>
                <a:effectLst>
                  <a:outerShdw blurRad="38100" dist="38100" dir="2700000" algn="tl">
                    <a:srgbClr val="000000">
                      <a:alpha val="43137"/>
                    </a:srgbClr>
                  </a:outerShdw>
                </a:effectLst>
                <a:uLnTx/>
                <a:uFillTx/>
              </a:rPr>
              <a:t> </a:t>
            </a:r>
            <a:r>
              <a:rPr kumimoji="0" lang="it-IT" sz="1800" b="0" i="1" u="none" strike="noStrike" kern="0" cap="none" spc="0" normalizeH="0" baseline="0" noProof="0" dirty="0" err="1" smtClean="0">
                <a:ln>
                  <a:noFill/>
                </a:ln>
                <a:solidFill>
                  <a:schemeClr val="accent1">
                    <a:lumMod val="50000"/>
                  </a:schemeClr>
                </a:solidFill>
                <a:effectLst>
                  <a:outerShdw blurRad="38100" dist="38100" dir="2700000" algn="tl">
                    <a:srgbClr val="000000">
                      <a:alpha val="43137"/>
                    </a:srgbClr>
                  </a:outerShdw>
                </a:effectLst>
                <a:uLnTx/>
                <a:uFillTx/>
              </a:rPr>
              <a:t>trasmittance</a:t>
            </a:r>
            <a:r>
              <a:rPr kumimoji="0" lang="it-IT" sz="1800" b="0" i="1" u="none" strike="noStrike" kern="0" cap="none" spc="0" normalizeH="0" baseline="0" noProof="0" dirty="0" smtClean="0">
                <a:ln>
                  <a:noFill/>
                </a:ln>
                <a:solidFill>
                  <a:schemeClr val="accent1">
                    <a:lumMod val="50000"/>
                  </a:schemeClr>
                </a:solidFill>
                <a:effectLst>
                  <a:outerShdw blurRad="38100" dist="38100" dir="2700000" algn="tl">
                    <a:srgbClr val="000000">
                      <a:alpha val="43137"/>
                    </a:srgbClr>
                  </a:outerShdw>
                </a:effectLst>
                <a:uLnTx/>
                <a:uFillTx/>
              </a:rPr>
              <a:t>, </a:t>
            </a:r>
            <a:r>
              <a:rPr kumimoji="0" lang="it-IT" sz="1800" b="0" i="1" u="none" strike="noStrike" kern="0" cap="none" spc="0" normalizeH="0" baseline="0" noProof="0" dirty="0" err="1" smtClean="0">
                <a:ln>
                  <a:noFill/>
                </a:ln>
                <a:solidFill>
                  <a:schemeClr val="accent1">
                    <a:lumMod val="50000"/>
                  </a:schemeClr>
                </a:solidFill>
                <a:effectLst>
                  <a:outerShdw blurRad="38100" dist="38100" dir="2700000" algn="tl">
                    <a:srgbClr val="000000">
                      <a:alpha val="43137"/>
                    </a:srgbClr>
                  </a:outerShdw>
                </a:effectLst>
                <a:uLnTx/>
                <a:uFillTx/>
              </a:rPr>
              <a:t>SRFs</a:t>
            </a:r>
            <a:r>
              <a:rPr kumimoji="0" lang="it-IT" sz="1800" b="0" i="1" u="none" strike="noStrike" kern="0" cap="none" spc="0" normalizeH="0" baseline="0" noProof="0" dirty="0" smtClean="0">
                <a:ln>
                  <a:noFill/>
                </a:ln>
                <a:solidFill>
                  <a:schemeClr val="accent1">
                    <a:lumMod val="50000"/>
                  </a:schemeClr>
                </a:solidFill>
                <a:effectLst>
                  <a:outerShdw blurRad="38100" dist="38100" dir="2700000" algn="tl">
                    <a:srgbClr val="000000">
                      <a:alpha val="43137"/>
                    </a:srgbClr>
                  </a:outerShdw>
                </a:effectLst>
                <a:uLnTx/>
                <a:uFillTx/>
              </a:rPr>
              <a:t> and </a:t>
            </a:r>
            <a:r>
              <a:rPr kumimoji="0" lang="it-IT" sz="1800" b="0" i="1" u="none" strike="noStrike" kern="0" cap="none" spc="0" normalizeH="0" baseline="0" noProof="0" dirty="0" err="1" smtClean="0">
                <a:ln>
                  <a:noFill/>
                </a:ln>
                <a:solidFill>
                  <a:schemeClr val="accent1">
                    <a:lumMod val="50000"/>
                  </a:schemeClr>
                </a:solidFill>
                <a:effectLst>
                  <a:outerShdw blurRad="38100" dist="38100" dir="2700000" algn="tl">
                    <a:srgbClr val="000000">
                      <a:alpha val="43137"/>
                    </a:srgbClr>
                  </a:outerShdw>
                </a:effectLst>
                <a:uLnTx/>
                <a:uFillTx/>
              </a:rPr>
              <a:t>saturation</a:t>
            </a:r>
            <a:r>
              <a:rPr kumimoji="0" lang="it-IT" sz="1800" b="0" i="1" u="none" strike="noStrike" kern="0" cap="none" spc="0" normalizeH="0" baseline="0" noProof="0" dirty="0" smtClean="0">
                <a:ln>
                  <a:noFill/>
                </a:ln>
                <a:solidFill>
                  <a:schemeClr val="accent1">
                    <a:lumMod val="50000"/>
                  </a:schemeClr>
                </a:solidFill>
                <a:effectLst>
                  <a:outerShdw blurRad="38100" dist="38100" dir="2700000" algn="tl">
                    <a:srgbClr val="000000">
                      <a:alpha val="43137"/>
                    </a:srgbClr>
                  </a:outerShdw>
                </a:effectLst>
                <a:uLnTx/>
                <a:uFillTx/>
              </a:rPr>
              <a:t> </a:t>
            </a:r>
            <a:endParaRPr kumimoji="0" lang="it-IT" sz="1800" b="0" i="1" u="none" strike="noStrike" kern="0" cap="none" spc="0" normalizeH="0" baseline="0" noProof="0" dirty="0">
              <a:ln>
                <a:noFill/>
              </a:ln>
              <a:solidFill>
                <a:schemeClr val="accent1">
                  <a:lumMod val="50000"/>
                </a:schemeClr>
              </a:solidFill>
              <a:effectLst>
                <a:outerShdw blurRad="38100" dist="38100" dir="2700000" algn="tl">
                  <a:srgbClr val="000000">
                    <a:alpha val="43137"/>
                  </a:srgbClr>
                </a:outerShdw>
              </a:effectLst>
              <a:uLnTx/>
              <a:uFillTx/>
            </a:endParaRPr>
          </a:p>
        </p:txBody>
      </p:sp>
      <p:pic>
        <p:nvPicPr>
          <p:cNvPr id="84" name="image6.png"/>
          <p:cNvPicPr/>
          <p:nvPr/>
        </p:nvPicPr>
        <p:blipFill>
          <a:blip r:embed="rId14"/>
          <a:srcRect/>
          <a:stretch>
            <a:fillRect/>
          </a:stretch>
        </p:blipFill>
        <p:spPr>
          <a:xfrm>
            <a:off x="31086786" y="29450246"/>
            <a:ext cx="7653337" cy="3498850"/>
          </a:xfrm>
          <a:prstGeom prst="rect">
            <a:avLst/>
          </a:prstGeom>
          <a:ln/>
        </p:spPr>
      </p:pic>
      <p:sp>
        <p:nvSpPr>
          <p:cNvPr id="101" name="Rettangolo 100"/>
          <p:cNvSpPr/>
          <p:nvPr/>
        </p:nvSpPr>
        <p:spPr>
          <a:xfrm>
            <a:off x="2614844" y="39790257"/>
            <a:ext cx="6470041"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2800" b="1" i="0" u="none" strike="noStrike" kern="0" cap="none" spc="0" normalizeH="0" baseline="0" noProof="0" dirty="0" smtClean="0">
                <a:ln>
                  <a:noFill/>
                </a:ln>
                <a:solidFill>
                  <a:schemeClr val="accent6">
                    <a:lumMod val="50000"/>
                  </a:schemeClr>
                </a:solidFill>
                <a:effectLst/>
                <a:uLnTx/>
                <a:uFillTx/>
              </a:rPr>
              <a:t>NTI MIR1 </a:t>
            </a:r>
            <a:r>
              <a:rPr kumimoji="0" lang="it-IT" sz="2800" b="1" i="0" u="none" strike="noStrike" kern="0" cap="none" spc="0" normalizeH="0" baseline="0" noProof="0" dirty="0" smtClean="0">
                <a:ln>
                  <a:noFill/>
                </a:ln>
                <a:solidFill>
                  <a:schemeClr val="accent6">
                    <a:lumMod val="50000"/>
                  </a:schemeClr>
                </a:solidFill>
                <a:effectLst/>
                <a:uLnTx/>
                <a:uFillTx/>
              </a:rPr>
              <a:t>MIR2</a:t>
            </a:r>
            <a:r>
              <a:rPr kumimoji="0" lang="it-IT" sz="2800" b="1" i="0" u="none" strike="noStrike" kern="0" cap="none" spc="0" normalizeH="0" baseline="0" noProof="0" dirty="0" smtClean="0">
                <a:ln>
                  <a:noFill/>
                </a:ln>
                <a:solidFill>
                  <a:schemeClr val="accent6">
                    <a:lumMod val="50000"/>
                  </a:schemeClr>
                </a:solidFill>
                <a:effectLst/>
                <a:uLnTx/>
                <a:uFillTx/>
              </a:rPr>
              <a:t>: </a:t>
            </a:r>
            <a:r>
              <a:rPr kumimoji="0" lang="it-IT" sz="2800" b="1" i="0" u="none" strike="noStrike" kern="0" cap="none" spc="0" normalizeH="0" baseline="0" noProof="0" dirty="0" err="1" smtClean="0">
                <a:ln>
                  <a:noFill/>
                </a:ln>
                <a:solidFill>
                  <a:schemeClr val="accent6">
                    <a:lumMod val="50000"/>
                  </a:schemeClr>
                </a:solidFill>
                <a:effectLst/>
                <a:uLnTx/>
                <a:uFillTx/>
              </a:rPr>
              <a:t>Two</a:t>
            </a:r>
            <a:r>
              <a:rPr kumimoji="0" lang="it-IT" sz="2800" b="1" i="0" u="none" strike="noStrike" kern="0" cap="none" spc="0" normalizeH="0" baseline="0" noProof="0" dirty="0" smtClean="0">
                <a:ln>
                  <a:noFill/>
                </a:ln>
                <a:solidFill>
                  <a:schemeClr val="accent6">
                    <a:lumMod val="50000"/>
                  </a:schemeClr>
                </a:solidFill>
                <a:effectLst/>
                <a:uLnTx/>
                <a:uFillTx/>
              </a:rPr>
              <a:t> </a:t>
            </a:r>
            <a:r>
              <a:rPr kumimoji="0" lang="it-IT" sz="2800" b="1" i="0" u="none" strike="noStrike" kern="0" cap="none" spc="0" normalizeH="0" baseline="0" noProof="0" dirty="0" err="1" smtClean="0">
                <a:ln>
                  <a:noFill/>
                </a:ln>
                <a:solidFill>
                  <a:schemeClr val="accent6">
                    <a:lumMod val="50000"/>
                  </a:schemeClr>
                </a:solidFill>
                <a:effectLst/>
                <a:uLnTx/>
                <a:uFillTx/>
              </a:rPr>
              <a:t>thermal</a:t>
            </a:r>
            <a:r>
              <a:rPr kumimoji="0" lang="it-IT" sz="2800" b="1" i="0" u="none" strike="noStrike" kern="0" cap="none" spc="0" normalizeH="0" baseline="0" noProof="0" dirty="0" smtClean="0">
                <a:ln>
                  <a:noFill/>
                </a:ln>
                <a:solidFill>
                  <a:schemeClr val="accent6">
                    <a:lumMod val="50000"/>
                  </a:schemeClr>
                </a:solidFill>
                <a:effectLst/>
                <a:uLnTx/>
                <a:uFillTx/>
              </a:rPr>
              <a:t> </a:t>
            </a:r>
            <a:r>
              <a:rPr kumimoji="0" lang="it-IT" sz="2800" b="1" i="0" u="none" strike="noStrike" kern="0" cap="none" spc="0" normalizeH="0" baseline="0" noProof="0" dirty="0" err="1" smtClean="0">
                <a:ln>
                  <a:noFill/>
                </a:ln>
                <a:solidFill>
                  <a:schemeClr val="accent6">
                    <a:lumMod val="50000"/>
                  </a:schemeClr>
                </a:solidFill>
                <a:effectLst/>
                <a:uLnTx/>
                <a:uFillTx/>
              </a:rPr>
              <a:t>components</a:t>
            </a:r>
            <a:endParaRPr kumimoji="0" lang="en-GB" sz="2800" b="1" i="0" u="none" strike="noStrike" kern="0" cap="none" spc="0" normalizeH="0" baseline="0" noProof="0" dirty="0">
              <a:ln>
                <a:noFill/>
              </a:ln>
              <a:solidFill>
                <a:schemeClr val="accent6">
                  <a:lumMod val="50000"/>
                </a:schemeClr>
              </a:solidFill>
              <a:effectLst/>
              <a:uLnTx/>
              <a:uFillTx/>
            </a:endParaRPr>
          </a:p>
        </p:txBody>
      </p:sp>
      <p:pic>
        <p:nvPicPr>
          <p:cNvPr id="115" name="image18.png"/>
          <p:cNvPicPr/>
          <p:nvPr/>
        </p:nvPicPr>
        <p:blipFill>
          <a:blip r:embed="rId15"/>
          <a:srcRect/>
          <a:stretch>
            <a:fillRect/>
          </a:stretch>
        </p:blipFill>
        <p:spPr>
          <a:xfrm>
            <a:off x="1619019" y="35910819"/>
            <a:ext cx="8758238" cy="3937000"/>
          </a:xfrm>
          <a:prstGeom prst="rect">
            <a:avLst/>
          </a:prstGeom>
          <a:ln/>
        </p:spPr>
      </p:pic>
      <p:pic>
        <p:nvPicPr>
          <p:cNvPr id="116" name="image15.png"/>
          <p:cNvPicPr/>
          <p:nvPr/>
        </p:nvPicPr>
        <p:blipFill>
          <a:blip r:embed="rId16"/>
          <a:srcRect/>
          <a:stretch>
            <a:fillRect/>
          </a:stretch>
        </p:blipFill>
        <p:spPr>
          <a:xfrm>
            <a:off x="11654214" y="35534956"/>
            <a:ext cx="8420100" cy="4254500"/>
          </a:xfrm>
          <a:prstGeom prst="rect">
            <a:avLst/>
          </a:prstGeom>
          <a:ln/>
        </p:spPr>
      </p:pic>
      <p:pic>
        <p:nvPicPr>
          <p:cNvPr id="123" name="Immagine 122"/>
          <p:cNvPicPr>
            <a:picLocks noChangeAspect="1"/>
          </p:cNvPicPr>
          <p:nvPr/>
        </p:nvPicPr>
        <p:blipFill>
          <a:blip r:embed="rId17"/>
          <a:stretch>
            <a:fillRect/>
          </a:stretch>
        </p:blipFill>
        <p:spPr>
          <a:xfrm>
            <a:off x="4059378" y="40758970"/>
            <a:ext cx="12168293" cy="6847901"/>
          </a:xfrm>
          <a:prstGeom prst="rect">
            <a:avLst/>
          </a:prstGeom>
        </p:spPr>
      </p:pic>
      <p:sp>
        <p:nvSpPr>
          <p:cNvPr id="124" name="Rettangolo 123"/>
          <p:cNvSpPr/>
          <p:nvPr/>
        </p:nvSpPr>
        <p:spPr>
          <a:xfrm>
            <a:off x="818392" y="42245628"/>
            <a:ext cx="3105337" cy="83099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4800" b="1" i="0" u="none" strike="noStrike" kern="0" cap="none" spc="0" normalizeH="0" baseline="0" noProof="0" dirty="0">
                <a:ln>
                  <a:noFill/>
                </a:ln>
                <a:solidFill>
                  <a:schemeClr val="accent6">
                    <a:lumMod val="50000"/>
                  </a:schemeClr>
                </a:solidFill>
                <a:effectLst/>
                <a:uLnTx/>
                <a:uFillTx/>
              </a:rPr>
              <a:t>NTI</a:t>
            </a:r>
            <a:r>
              <a:rPr kumimoji="0" lang="it-IT" sz="4800" b="1" i="0" u="none" strike="noStrike" kern="0" cap="none" spc="0" normalizeH="0" baseline="-25000" noProof="0" dirty="0">
                <a:ln>
                  <a:noFill/>
                </a:ln>
                <a:solidFill>
                  <a:schemeClr val="accent6">
                    <a:lumMod val="50000"/>
                  </a:schemeClr>
                </a:solidFill>
                <a:effectLst/>
                <a:uLnTx/>
                <a:uFillTx/>
              </a:rPr>
              <a:t>MIR1 MIR2</a:t>
            </a:r>
            <a:r>
              <a:rPr kumimoji="0" lang="it-IT" sz="4800" b="1" i="0" u="none" strike="noStrike" kern="0" cap="none" spc="0" normalizeH="0" baseline="0" noProof="0" dirty="0">
                <a:ln>
                  <a:noFill/>
                </a:ln>
                <a:solidFill>
                  <a:schemeClr val="accent6">
                    <a:lumMod val="50000"/>
                  </a:schemeClr>
                </a:solidFill>
                <a:effectLst/>
                <a:uLnTx/>
                <a:uFillTx/>
              </a:rPr>
              <a:t> </a:t>
            </a:r>
          </a:p>
        </p:txBody>
      </p:sp>
      <p:sp>
        <p:nvSpPr>
          <p:cNvPr id="125" name="Rettangolo 124"/>
          <p:cNvSpPr/>
          <p:nvPr/>
        </p:nvSpPr>
        <p:spPr>
          <a:xfrm>
            <a:off x="856492" y="46022969"/>
            <a:ext cx="2949846" cy="83099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4800" b="1" i="0" u="none" strike="noStrike" kern="0" cap="none" spc="0" normalizeH="0" baseline="0" noProof="0" dirty="0">
                <a:ln>
                  <a:noFill/>
                </a:ln>
                <a:solidFill>
                  <a:schemeClr val="accent6">
                    <a:lumMod val="50000"/>
                  </a:schemeClr>
                </a:solidFill>
                <a:effectLst/>
                <a:uLnTx/>
                <a:uFillTx/>
              </a:rPr>
              <a:t>NTI</a:t>
            </a:r>
            <a:r>
              <a:rPr kumimoji="0" lang="it-IT" sz="4800" b="1" i="0" u="none" strike="noStrike" kern="0" cap="none" spc="0" normalizeH="0" baseline="-25000" noProof="0" dirty="0">
                <a:ln>
                  <a:noFill/>
                </a:ln>
                <a:solidFill>
                  <a:schemeClr val="accent6">
                    <a:lumMod val="50000"/>
                  </a:schemeClr>
                </a:solidFill>
                <a:effectLst/>
                <a:uLnTx/>
                <a:uFillTx/>
              </a:rPr>
              <a:t>MIR1 </a:t>
            </a:r>
            <a:r>
              <a:rPr kumimoji="0" lang="it-IT" sz="4800" b="1" i="0" u="none" strike="noStrike" kern="0" cap="none" spc="0" normalizeH="0" baseline="-25000" noProof="0" dirty="0" smtClean="0">
                <a:ln>
                  <a:noFill/>
                </a:ln>
                <a:solidFill>
                  <a:schemeClr val="accent6">
                    <a:lumMod val="50000"/>
                  </a:schemeClr>
                </a:solidFill>
                <a:effectLst/>
                <a:uLnTx/>
                <a:uFillTx/>
              </a:rPr>
              <a:t>TIR1</a:t>
            </a:r>
            <a:r>
              <a:rPr kumimoji="0" lang="it-IT" sz="4800" b="1" i="0" u="none" strike="noStrike" kern="0" cap="none" spc="0" normalizeH="0" baseline="0" noProof="0" dirty="0" smtClean="0">
                <a:ln>
                  <a:noFill/>
                </a:ln>
                <a:solidFill>
                  <a:schemeClr val="accent6">
                    <a:lumMod val="50000"/>
                  </a:schemeClr>
                </a:solidFill>
                <a:effectLst/>
                <a:uLnTx/>
                <a:uFillTx/>
              </a:rPr>
              <a:t> </a:t>
            </a:r>
            <a:endParaRPr kumimoji="0" lang="it-IT" sz="4800" b="1" i="0" u="none" strike="noStrike" kern="0" cap="none" spc="0" normalizeH="0" baseline="0" noProof="0" dirty="0">
              <a:ln>
                <a:noFill/>
              </a:ln>
              <a:solidFill>
                <a:schemeClr val="accent6">
                  <a:lumMod val="50000"/>
                </a:schemeClr>
              </a:solidFill>
              <a:effectLst/>
              <a:uLnTx/>
              <a:uFillTx/>
            </a:endParaRPr>
          </a:p>
        </p:txBody>
      </p:sp>
      <p:sp>
        <p:nvSpPr>
          <p:cNvPr id="126" name="Rettangolo 125"/>
          <p:cNvSpPr/>
          <p:nvPr/>
        </p:nvSpPr>
        <p:spPr>
          <a:xfrm>
            <a:off x="5110662" y="47429792"/>
            <a:ext cx="1750800" cy="76944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4400" b="1" i="0" u="none" strike="noStrike" kern="0" cap="none" spc="0" normalizeH="0" baseline="-25000" noProof="0" dirty="0" err="1" smtClean="0">
                <a:ln>
                  <a:noFill/>
                </a:ln>
                <a:solidFill>
                  <a:schemeClr val="accent6">
                    <a:lumMod val="50000"/>
                  </a:schemeClr>
                </a:solidFill>
                <a:effectLst/>
                <a:uLnTx/>
                <a:uFillTx/>
              </a:rPr>
              <a:t>Tb</a:t>
            </a:r>
            <a:r>
              <a:rPr kumimoji="0" lang="it-IT" sz="4400" b="1" i="0" u="none" strike="noStrike" kern="0" cap="none" spc="0" normalizeH="0" baseline="-25000" noProof="0" dirty="0" smtClean="0">
                <a:ln>
                  <a:noFill/>
                </a:ln>
                <a:solidFill>
                  <a:schemeClr val="accent6">
                    <a:lumMod val="50000"/>
                  </a:schemeClr>
                </a:solidFill>
                <a:effectLst/>
                <a:uLnTx/>
                <a:uFillTx/>
              </a:rPr>
              <a:t>= 280K</a:t>
            </a:r>
            <a:r>
              <a:rPr kumimoji="0" lang="it-IT" sz="4400" b="1" i="0" u="none" strike="noStrike" kern="0" cap="none" spc="0" normalizeH="0" baseline="0" noProof="0" dirty="0" smtClean="0">
                <a:ln>
                  <a:noFill/>
                </a:ln>
                <a:solidFill>
                  <a:schemeClr val="accent6">
                    <a:lumMod val="50000"/>
                  </a:schemeClr>
                </a:solidFill>
                <a:effectLst/>
                <a:uLnTx/>
                <a:uFillTx/>
              </a:rPr>
              <a:t> </a:t>
            </a:r>
            <a:endParaRPr kumimoji="0" lang="it-IT" sz="4400" b="1" i="0" u="none" strike="noStrike" kern="0" cap="none" spc="0" normalizeH="0" baseline="0" noProof="0" dirty="0">
              <a:ln>
                <a:noFill/>
              </a:ln>
              <a:solidFill>
                <a:schemeClr val="accent6">
                  <a:lumMod val="50000"/>
                </a:schemeClr>
              </a:solidFill>
              <a:effectLst/>
              <a:uLnTx/>
              <a:uFillTx/>
            </a:endParaRPr>
          </a:p>
        </p:txBody>
      </p:sp>
      <p:sp>
        <p:nvSpPr>
          <p:cNvPr id="127" name="Rettangolo 126"/>
          <p:cNvSpPr/>
          <p:nvPr/>
        </p:nvSpPr>
        <p:spPr>
          <a:xfrm>
            <a:off x="8969252" y="47429792"/>
            <a:ext cx="1750800" cy="76944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4400" b="1" i="0" u="none" strike="noStrike" kern="0" cap="none" spc="0" normalizeH="0" baseline="-25000" noProof="0" dirty="0" err="1" smtClean="0">
                <a:ln>
                  <a:noFill/>
                </a:ln>
                <a:solidFill>
                  <a:schemeClr val="accent6">
                    <a:lumMod val="50000"/>
                  </a:schemeClr>
                </a:solidFill>
                <a:effectLst/>
                <a:uLnTx/>
                <a:uFillTx/>
              </a:rPr>
              <a:t>Tb</a:t>
            </a:r>
            <a:r>
              <a:rPr kumimoji="0" lang="it-IT" sz="4400" b="1" i="0" u="none" strike="noStrike" kern="0" cap="none" spc="0" normalizeH="0" baseline="-25000" noProof="0" dirty="0" smtClean="0">
                <a:ln>
                  <a:noFill/>
                </a:ln>
                <a:solidFill>
                  <a:schemeClr val="accent6">
                    <a:lumMod val="50000"/>
                  </a:schemeClr>
                </a:solidFill>
                <a:effectLst/>
                <a:uLnTx/>
                <a:uFillTx/>
              </a:rPr>
              <a:t>= 300K</a:t>
            </a:r>
            <a:r>
              <a:rPr kumimoji="0" lang="it-IT" sz="4400" b="1" i="0" u="none" strike="noStrike" kern="0" cap="none" spc="0" normalizeH="0" baseline="0" noProof="0" dirty="0" smtClean="0">
                <a:ln>
                  <a:noFill/>
                </a:ln>
                <a:solidFill>
                  <a:schemeClr val="accent6">
                    <a:lumMod val="50000"/>
                  </a:schemeClr>
                </a:solidFill>
                <a:effectLst/>
                <a:uLnTx/>
                <a:uFillTx/>
              </a:rPr>
              <a:t> </a:t>
            </a:r>
            <a:endParaRPr kumimoji="0" lang="it-IT" sz="4400" b="1" i="0" u="none" strike="noStrike" kern="0" cap="none" spc="0" normalizeH="0" baseline="0" noProof="0" dirty="0">
              <a:ln>
                <a:noFill/>
              </a:ln>
              <a:solidFill>
                <a:schemeClr val="accent6">
                  <a:lumMod val="50000"/>
                </a:schemeClr>
              </a:solidFill>
              <a:effectLst/>
              <a:uLnTx/>
              <a:uFillTx/>
            </a:endParaRPr>
          </a:p>
        </p:txBody>
      </p:sp>
      <p:sp>
        <p:nvSpPr>
          <p:cNvPr id="128" name="Rettangolo 127"/>
          <p:cNvSpPr/>
          <p:nvPr/>
        </p:nvSpPr>
        <p:spPr>
          <a:xfrm>
            <a:off x="13090128" y="47442492"/>
            <a:ext cx="1750800" cy="76944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4400" b="1" i="0" u="none" strike="noStrike" kern="0" cap="none" spc="0" normalizeH="0" baseline="-25000" noProof="0" dirty="0" err="1" smtClean="0">
                <a:ln>
                  <a:noFill/>
                </a:ln>
                <a:solidFill>
                  <a:schemeClr val="accent6">
                    <a:lumMod val="50000"/>
                  </a:schemeClr>
                </a:solidFill>
                <a:effectLst/>
                <a:uLnTx/>
                <a:uFillTx/>
              </a:rPr>
              <a:t>Tb</a:t>
            </a:r>
            <a:r>
              <a:rPr kumimoji="0" lang="it-IT" sz="4400" b="1" i="0" u="none" strike="noStrike" kern="0" cap="none" spc="0" normalizeH="0" baseline="-25000" noProof="0" dirty="0" smtClean="0">
                <a:ln>
                  <a:noFill/>
                </a:ln>
                <a:solidFill>
                  <a:schemeClr val="accent6">
                    <a:lumMod val="50000"/>
                  </a:schemeClr>
                </a:solidFill>
                <a:effectLst/>
                <a:uLnTx/>
                <a:uFillTx/>
              </a:rPr>
              <a:t>= 320K</a:t>
            </a:r>
            <a:r>
              <a:rPr kumimoji="0" lang="it-IT" sz="4400" b="1" i="0" u="none" strike="noStrike" kern="0" cap="none" spc="0" normalizeH="0" baseline="0" noProof="0" dirty="0" smtClean="0">
                <a:ln>
                  <a:noFill/>
                </a:ln>
                <a:solidFill>
                  <a:schemeClr val="accent6">
                    <a:lumMod val="50000"/>
                  </a:schemeClr>
                </a:solidFill>
                <a:effectLst/>
                <a:uLnTx/>
                <a:uFillTx/>
              </a:rPr>
              <a:t> </a:t>
            </a:r>
            <a:endParaRPr kumimoji="0" lang="it-IT" sz="4400" b="1" i="0" u="none" strike="noStrike" kern="0" cap="none" spc="0" normalizeH="0" baseline="0" noProof="0" dirty="0">
              <a:ln>
                <a:noFill/>
              </a:ln>
              <a:solidFill>
                <a:schemeClr val="accent6">
                  <a:lumMod val="50000"/>
                </a:schemeClr>
              </a:solidFill>
              <a:effectLst/>
              <a:uLnTx/>
              <a:uFillTx/>
            </a:endParaRPr>
          </a:p>
        </p:txBody>
      </p:sp>
      <p:sp>
        <p:nvSpPr>
          <p:cNvPr id="129" name="Rettangolo 128"/>
          <p:cNvSpPr/>
          <p:nvPr/>
        </p:nvSpPr>
        <p:spPr>
          <a:xfrm>
            <a:off x="663623" y="48705635"/>
            <a:ext cx="37509777" cy="954107"/>
          </a:xfrm>
          <a:prstGeom prst="rect">
            <a:avLst/>
          </a:prstGeom>
        </p:spPr>
        <p:txBody>
          <a:bodyPr wrap="square">
            <a:spAutoFit/>
          </a:bodyPr>
          <a:lstStyle/>
          <a:p>
            <a:pPr algn="just"/>
            <a:r>
              <a:rPr lang="en-US" sz="2800" i="1" dirty="0" smtClean="0">
                <a:solidFill>
                  <a:schemeClr val="accent6">
                    <a:lumMod val="50000"/>
                  </a:schemeClr>
                </a:solidFill>
              </a:rPr>
              <a:t>G. Ganci, V. </a:t>
            </a:r>
            <a:r>
              <a:rPr lang="en-US" sz="2800" i="1" dirty="0" err="1" smtClean="0">
                <a:solidFill>
                  <a:schemeClr val="accent6">
                    <a:lumMod val="50000"/>
                  </a:schemeClr>
                </a:solidFill>
              </a:rPr>
              <a:t>Romaniello</a:t>
            </a:r>
            <a:r>
              <a:rPr lang="en-US" sz="2800" i="1" dirty="0" smtClean="0">
                <a:solidFill>
                  <a:schemeClr val="accent6">
                    <a:lumMod val="50000"/>
                  </a:schemeClr>
                </a:solidFill>
              </a:rPr>
              <a:t>, M. </a:t>
            </a:r>
            <a:r>
              <a:rPr lang="en-US" sz="2800" i="1" dirty="0" err="1" smtClean="0">
                <a:solidFill>
                  <a:schemeClr val="accent6">
                    <a:lumMod val="50000"/>
                  </a:schemeClr>
                </a:solidFill>
              </a:rPr>
              <a:t>Silvestri</a:t>
            </a:r>
            <a:r>
              <a:rPr lang="en-US" sz="2800" i="1" dirty="0" smtClean="0">
                <a:solidFill>
                  <a:schemeClr val="accent6">
                    <a:lumMod val="50000"/>
                  </a:schemeClr>
                </a:solidFill>
              </a:rPr>
              <a:t>, M. F. </a:t>
            </a:r>
            <a:r>
              <a:rPr lang="en-US" sz="2800" i="1" dirty="0" err="1" smtClean="0">
                <a:solidFill>
                  <a:schemeClr val="accent6">
                    <a:lumMod val="50000"/>
                  </a:schemeClr>
                </a:solidFill>
              </a:rPr>
              <a:t>Buongiorno</a:t>
            </a:r>
            <a:r>
              <a:rPr lang="en-US" sz="2800" i="1" dirty="0" smtClean="0">
                <a:solidFill>
                  <a:schemeClr val="accent6">
                    <a:lumMod val="50000"/>
                  </a:schemeClr>
                </a:solidFill>
              </a:rPr>
              <a:t> (2023) Exploitation of SBG_TIR thermal channels for volcanic studies, International Workshop On High-resolution Thermal EO, 10-12 May 2023, ESA, </a:t>
            </a:r>
            <a:r>
              <a:rPr lang="en-US" sz="2800" i="1" dirty="0" err="1" smtClean="0">
                <a:solidFill>
                  <a:schemeClr val="accent6">
                    <a:lumMod val="50000"/>
                  </a:schemeClr>
                </a:solidFill>
              </a:rPr>
              <a:t>Frascati</a:t>
            </a:r>
            <a:r>
              <a:rPr lang="en-US" sz="2800" i="1" dirty="0" smtClean="0">
                <a:solidFill>
                  <a:schemeClr val="accent6">
                    <a:lumMod val="50000"/>
                  </a:schemeClr>
                </a:solidFill>
              </a:rPr>
              <a:t>, Italy</a:t>
            </a:r>
          </a:p>
          <a:p>
            <a:pPr algn="just"/>
            <a:r>
              <a:rPr lang="en-US" sz="2800" i="1" dirty="0" smtClean="0">
                <a:solidFill>
                  <a:schemeClr val="accent6">
                    <a:lumMod val="50000"/>
                  </a:schemeClr>
                </a:solidFill>
              </a:rPr>
              <a:t>G. Ganci, G. </a:t>
            </a:r>
            <a:r>
              <a:rPr lang="en-US" sz="2800" i="1" dirty="0" err="1" smtClean="0">
                <a:solidFill>
                  <a:schemeClr val="accent6">
                    <a:lumMod val="50000"/>
                  </a:schemeClr>
                </a:solidFill>
              </a:rPr>
              <a:t>Bilotta</a:t>
            </a:r>
            <a:r>
              <a:rPr lang="en-US" sz="2800" i="1" dirty="0" smtClean="0">
                <a:solidFill>
                  <a:schemeClr val="accent6">
                    <a:lumMod val="50000"/>
                  </a:schemeClr>
                </a:solidFill>
              </a:rPr>
              <a:t>, A. </a:t>
            </a:r>
            <a:r>
              <a:rPr lang="en-US" sz="2800" i="1" dirty="0" err="1" smtClean="0">
                <a:solidFill>
                  <a:schemeClr val="accent6">
                    <a:lumMod val="50000"/>
                  </a:schemeClr>
                </a:solidFill>
              </a:rPr>
              <a:t>Cappello</a:t>
            </a:r>
            <a:r>
              <a:rPr lang="en-US" sz="2800" i="1" dirty="0" smtClean="0">
                <a:solidFill>
                  <a:schemeClr val="accent6">
                    <a:lumMod val="50000"/>
                  </a:schemeClr>
                </a:solidFill>
              </a:rPr>
              <a:t>, M. </a:t>
            </a:r>
            <a:r>
              <a:rPr lang="en-US" sz="2800" i="1" dirty="0" err="1" smtClean="0">
                <a:solidFill>
                  <a:schemeClr val="accent6">
                    <a:lumMod val="50000"/>
                  </a:schemeClr>
                </a:solidFill>
              </a:rPr>
              <a:t>Dozzo</a:t>
            </a:r>
            <a:r>
              <a:rPr lang="en-US" sz="2800" i="1" dirty="0" smtClean="0">
                <a:solidFill>
                  <a:schemeClr val="accent6">
                    <a:lumMod val="50000"/>
                  </a:schemeClr>
                </a:solidFill>
              </a:rPr>
              <a:t>, </a:t>
            </a:r>
            <a:r>
              <a:rPr lang="en-US" sz="2800" i="1" dirty="0" err="1" smtClean="0">
                <a:solidFill>
                  <a:schemeClr val="accent6">
                    <a:lumMod val="50000"/>
                  </a:schemeClr>
                </a:solidFill>
              </a:rPr>
              <a:t>R.Guardo</a:t>
            </a:r>
            <a:r>
              <a:rPr lang="en-US" sz="2800" i="1" dirty="0" smtClean="0">
                <a:solidFill>
                  <a:schemeClr val="accent6">
                    <a:lumMod val="50000"/>
                  </a:schemeClr>
                </a:solidFill>
              </a:rPr>
              <a:t>, M. </a:t>
            </a:r>
            <a:r>
              <a:rPr lang="en-US" sz="2800" i="1" dirty="0" err="1" smtClean="0">
                <a:solidFill>
                  <a:schemeClr val="accent6">
                    <a:lumMod val="50000"/>
                  </a:schemeClr>
                </a:solidFill>
              </a:rPr>
              <a:t>Spina</a:t>
            </a:r>
            <a:r>
              <a:rPr lang="en-US" sz="2800" i="1" dirty="0" smtClean="0">
                <a:solidFill>
                  <a:schemeClr val="accent6">
                    <a:lumMod val="50000"/>
                  </a:schemeClr>
                </a:solidFill>
              </a:rPr>
              <a:t>, F. </a:t>
            </a:r>
            <a:r>
              <a:rPr lang="en-US" sz="2800" i="1" dirty="0" err="1" smtClean="0">
                <a:solidFill>
                  <a:schemeClr val="accent6">
                    <a:lumMod val="50000"/>
                  </a:schemeClr>
                </a:solidFill>
              </a:rPr>
              <a:t>Spina</a:t>
            </a:r>
            <a:r>
              <a:rPr lang="en-US" sz="2800" i="1" dirty="0" smtClean="0">
                <a:solidFill>
                  <a:schemeClr val="accent6">
                    <a:lumMod val="50000"/>
                  </a:schemeClr>
                </a:solidFill>
              </a:rPr>
              <a:t>, F. </a:t>
            </a:r>
            <a:r>
              <a:rPr lang="en-US" sz="2800" i="1" dirty="0" err="1" smtClean="0">
                <a:solidFill>
                  <a:schemeClr val="accent6">
                    <a:lumMod val="50000"/>
                  </a:schemeClr>
                </a:solidFill>
              </a:rPr>
              <a:t>Zuccarello</a:t>
            </a:r>
            <a:r>
              <a:rPr lang="en-US" sz="2800" i="1" dirty="0" smtClean="0">
                <a:solidFill>
                  <a:schemeClr val="accent6">
                    <a:lumMod val="50000"/>
                  </a:schemeClr>
                </a:solidFill>
              </a:rPr>
              <a:t> (2024) Exploring the SBG-TIR mission for volcano thermal monitoring, 2024 IEEE International Geoscience and Remote Sensing Symposium, 7-12 July 2024, Athens, Greece</a:t>
            </a:r>
          </a:p>
        </p:txBody>
      </p:sp>
      <p:pic>
        <p:nvPicPr>
          <p:cNvPr id="134" name="image9.png"/>
          <p:cNvPicPr>
            <a:picLocks noChangeAspect="1"/>
          </p:cNvPicPr>
          <p:nvPr/>
        </p:nvPicPr>
        <p:blipFill>
          <a:blip r:embed="rId18"/>
          <a:srcRect/>
          <a:stretch>
            <a:fillRect/>
          </a:stretch>
        </p:blipFill>
        <p:spPr>
          <a:xfrm>
            <a:off x="22684448" y="35779970"/>
            <a:ext cx="9714647" cy="3186189"/>
          </a:xfrm>
          <a:prstGeom prst="rect">
            <a:avLst/>
          </a:prstGeom>
          <a:ln/>
        </p:spPr>
      </p:pic>
      <p:pic>
        <p:nvPicPr>
          <p:cNvPr id="135" name="image8.png"/>
          <p:cNvPicPr>
            <a:picLocks noChangeAspect="1"/>
          </p:cNvPicPr>
          <p:nvPr/>
        </p:nvPicPr>
        <p:blipFill>
          <a:blip r:embed="rId19"/>
          <a:srcRect/>
          <a:stretch>
            <a:fillRect/>
          </a:stretch>
        </p:blipFill>
        <p:spPr>
          <a:xfrm>
            <a:off x="25334882" y="39287333"/>
            <a:ext cx="9836117" cy="3247826"/>
          </a:xfrm>
          <a:prstGeom prst="rect">
            <a:avLst/>
          </a:prstGeom>
          <a:ln/>
        </p:spPr>
      </p:pic>
      <p:sp>
        <p:nvSpPr>
          <p:cNvPr id="136" name="Rettangolo 135"/>
          <p:cNvSpPr/>
          <p:nvPr/>
        </p:nvSpPr>
        <p:spPr>
          <a:xfrm>
            <a:off x="26117850" y="34985595"/>
            <a:ext cx="4544834" cy="707886"/>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4000" b="0" i="0" u="none" strike="noStrike" kern="0" cap="none" spc="0" normalizeH="0" baseline="0" noProof="0" dirty="0" smtClean="0">
                <a:ln>
                  <a:noFill/>
                </a:ln>
                <a:solidFill>
                  <a:schemeClr val="accent6">
                    <a:lumMod val="50000"/>
                  </a:schemeClr>
                </a:solidFill>
                <a:effectLst>
                  <a:outerShdw blurRad="38100" dist="38100" dir="2700000" algn="tl">
                    <a:srgbClr val="000000">
                      <a:alpha val="43137"/>
                    </a:srgbClr>
                  </a:outerShdw>
                </a:effectLst>
                <a:uLnTx/>
                <a:uFillTx/>
              </a:rPr>
              <a:t>NTI </a:t>
            </a:r>
            <a:r>
              <a:rPr kumimoji="0" lang="it-IT" sz="4000" b="0" i="0" u="none" strike="noStrike" kern="0" cap="none" spc="0" normalizeH="0" baseline="0" noProof="0" dirty="0" err="1" smtClean="0">
                <a:ln>
                  <a:noFill/>
                </a:ln>
                <a:solidFill>
                  <a:schemeClr val="accent6">
                    <a:lumMod val="50000"/>
                  </a:schemeClr>
                </a:solidFill>
                <a:effectLst>
                  <a:outerShdw blurRad="38100" dist="38100" dir="2700000" algn="tl">
                    <a:srgbClr val="000000">
                      <a:alpha val="43137"/>
                    </a:srgbClr>
                  </a:outerShdw>
                </a:effectLst>
                <a:uLnTx/>
                <a:uFillTx/>
              </a:rPr>
              <a:t>Threshold</a:t>
            </a:r>
            <a:r>
              <a:rPr kumimoji="0" lang="it-IT" sz="4000" b="0" i="0" u="none" strike="noStrike" kern="0" cap="none" spc="0" normalizeH="0" baseline="0" noProof="0" dirty="0" smtClean="0">
                <a:ln>
                  <a:noFill/>
                </a:ln>
                <a:solidFill>
                  <a:schemeClr val="accent6">
                    <a:lumMod val="50000"/>
                  </a:schemeClr>
                </a:solidFill>
                <a:effectLst>
                  <a:outerShdw blurRad="38100" dist="38100" dir="2700000" algn="tl">
                    <a:srgbClr val="000000">
                      <a:alpha val="43137"/>
                    </a:srgbClr>
                  </a:outerShdw>
                </a:effectLst>
                <a:uLnTx/>
                <a:uFillTx/>
              </a:rPr>
              <a:t> </a:t>
            </a:r>
            <a:r>
              <a:rPr kumimoji="0" lang="it-IT" sz="4000" b="0" i="0" u="none" strike="noStrike" kern="0" cap="none" spc="0" normalizeH="0" baseline="0" noProof="0" dirty="0" err="1">
                <a:ln>
                  <a:noFill/>
                </a:ln>
                <a:solidFill>
                  <a:schemeClr val="accent6">
                    <a:lumMod val="50000"/>
                  </a:schemeClr>
                </a:solidFill>
                <a:effectLst>
                  <a:outerShdw blurRad="38100" dist="38100" dir="2700000" algn="tl">
                    <a:srgbClr val="000000">
                      <a:alpha val="43137"/>
                    </a:srgbClr>
                  </a:outerShdw>
                </a:effectLst>
                <a:uLnTx/>
                <a:uFillTx/>
              </a:rPr>
              <a:t>T</a:t>
            </a:r>
            <a:r>
              <a:rPr kumimoji="0" lang="it-IT" sz="4000" b="0" i="0" u="none" strike="noStrike" kern="0" cap="none" spc="0" normalizeH="0" baseline="0" noProof="0" dirty="0" err="1" smtClean="0">
                <a:ln>
                  <a:noFill/>
                </a:ln>
                <a:solidFill>
                  <a:schemeClr val="accent6">
                    <a:lumMod val="50000"/>
                  </a:schemeClr>
                </a:solidFill>
                <a:effectLst>
                  <a:outerShdw blurRad="38100" dist="38100" dir="2700000" algn="tl">
                    <a:srgbClr val="000000">
                      <a:alpha val="43137"/>
                    </a:srgbClr>
                  </a:outerShdw>
                </a:effectLst>
                <a:uLnTx/>
                <a:uFillTx/>
              </a:rPr>
              <a:t>ables</a:t>
            </a:r>
            <a:endParaRPr kumimoji="0" lang="en-GB" sz="4000" b="0" i="0" u="none" strike="noStrike" kern="0" cap="none" spc="0" normalizeH="0" baseline="0" noProof="0" dirty="0">
              <a:ln>
                <a:noFill/>
              </a:ln>
              <a:solidFill>
                <a:schemeClr val="accent6">
                  <a:lumMod val="50000"/>
                </a:schemeClr>
              </a:solidFill>
              <a:effectLst>
                <a:outerShdw blurRad="38100" dist="38100" dir="2700000" algn="tl">
                  <a:srgbClr val="000000">
                    <a:alpha val="43137"/>
                  </a:srgbClr>
                </a:outerShdw>
              </a:effectLst>
              <a:uLnTx/>
              <a:uFillTx/>
            </a:endParaRPr>
          </a:p>
        </p:txBody>
      </p:sp>
      <p:pic>
        <p:nvPicPr>
          <p:cNvPr id="137" name="image11.png"/>
          <p:cNvPicPr>
            <a:picLocks noChangeAspect="1"/>
          </p:cNvPicPr>
          <p:nvPr/>
        </p:nvPicPr>
        <p:blipFill>
          <a:blip r:embed="rId20"/>
          <a:srcRect/>
          <a:stretch>
            <a:fillRect/>
          </a:stretch>
        </p:blipFill>
        <p:spPr>
          <a:xfrm>
            <a:off x="28800363" y="42807764"/>
            <a:ext cx="9939760" cy="3193939"/>
          </a:xfrm>
          <a:prstGeom prst="rect">
            <a:avLst/>
          </a:prstGeom>
          <a:ln/>
        </p:spPr>
      </p:pic>
      <p:sp>
        <p:nvSpPr>
          <p:cNvPr id="8" name="Rettangolo 7"/>
          <p:cNvSpPr/>
          <p:nvPr/>
        </p:nvSpPr>
        <p:spPr>
          <a:xfrm>
            <a:off x="7881180" y="1366569"/>
            <a:ext cx="23387050" cy="923330"/>
          </a:xfrm>
          <a:prstGeom prst="rect">
            <a:avLst/>
          </a:prstGeom>
        </p:spPr>
        <p:txBody>
          <a:bodyPr wrap="square">
            <a:spAutoFit/>
          </a:bodyPr>
          <a:lstStyle/>
          <a:p>
            <a:r>
              <a:rPr lang="en-US" sz="5400" b="1" dirty="0">
                <a:solidFill>
                  <a:schemeClr val="accent1">
                    <a:lumMod val="50000"/>
                  </a:schemeClr>
                </a:solidFill>
                <a:latin typeface="Arial" panose="020B0604020202020204" pitchFamily="34" charset="0"/>
              </a:rPr>
              <a:t>Leveraging the SBG-TIR Mission for Thermal Monitoring of Volcanoes</a:t>
            </a:r>
            <a:endParaRPr lang="en-US" sz="5400" dirty="0">
              <a:solidFill>
                <a:schemeClr val="accent1">
                  <a:lumMod val="50000"/>
                </a:schemeClr>
              </a:solidFill>
            </a:endParaRPr>
          </a:p>
        </p:txBody>
      </p:sp>
      <p:sp>
        <p:nvSpPr>
          <p:cNvPr id="10" name="Rettangolo 9"/>
          <p:cNvSpPr/>
          <p:nvPr/>
        </p:nvSpPr>
        <p:spPr>
          <a:xfrm>
            <a:off x="1874333" y="2407673"/>
            <a:ext cx="36299068" cy="2123658"/>
          </a:xfrm>
          <a:prstGeom prst="rect">
            <a:avLst/>
          </a:prstGeom>
        </p:spPr>
        <p:txBody>
          <a:bodyPr wrap="square">
            <a:spAutoFit/>
          </a:bodyPr>
          <a:lstStyle/>
          <a:p>
            <a:pPr algn="ctr">
              <a:lnSpc>
                <a:spcPct val="150000"/>
              </a:lnSpc>
            </a:pPr>
            <a:r>
              <a:rPr lang="it-IT" sz="4400" dirty="0"/>
              <a:t>G. Ganci, G. Bilotta, A. Cappello, M. Dozzo, R. Guardo, M. Spina, F. Spina, F. Zuccarello</a:t>
            </a:r>
          </a:p>
          <a:p>
            <a:pPr algn="ctr">
              <a:lnSpc>
                <a:spcPct val="150000"/>
              </a:lnSpc>
            </a:pPr>
            <a:r>
              <a:rPr lang="it-IT" sz="4400" i="1" dirty="0" smtClean="0"/>
              <a:t>Istituto </a:t>
            </a:r>
            <a:r>
              <a:rPr lang="it-IT" sz="4400" i="1" dirty="0"/>
              <a:t>Nazionale di Geofisica e Vulcanologia, Osservatorio Etneo, Catania, </a:t>
            </a:r>
            <a:r>
              <a:rPr lang="it-IT" sz="4400" i="1" dirty="0" err="1"/>
              <a:t>Italy</a:t>
            </a:r>
            <a:endParaRPr lang="it-IT" sz="4400" i="1" dirty="0"/>
          </a:p>
        </p:txBody>
      </p:sp>
      <p:pic>
        <p:nvPicPr>
          <p:cNvPr id="1028" name="Picture 4" descr="FIRST"/>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83668" y="401456"/>
            <a:ext cx="2230155" cy="37232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indd.adobe.com/content/2/a7210b01-b88a-49b5-a500-b5d63ea9aaf2/3439868221982/package/46l8/publication-web-resources/image/LPS25_kv_background.png"/>
          <p:cNvPicPr>
            <a:picLocks noChangeAspect="1" noChangeArrowheads="1"/>
          </p:cNvPicPr>
          <p:nvPr/>
        </p:nvPicPr>
        <p:blipFill rotWithShape="1">
          <a:blip r:embed="rId22" cstate="print">
            <a:extLst>
              <a:ext uri="{28A0092B-C50C-407E-A947-70E740481C1C}">
                <a14:useLocalDpi xmlns:a14="http://schemas.microsoft.com/office/drawing/2010/main" val="0"/>
              </a:ext>
            </a:extLst>
          </a:blip>
          <a:srcRect l="10689"/>
          <a:stretch/>
        </p:blipFill>
        <p:spPr bwMode="auto">
          <a:xfrm>
            <a:off x="32609642" y="32654"/>
            <a:ext cx="6859076" cy="4320000"/>
          </a:xfrm>
          <a:prstGeom prst="rect">
            <a:avLst/>
          </a:prstGeom>
          <a:noFill/>
          <a:extLst>
            <a:ext uri="{909E8E84-426E-40DD-AFC4-6F175D3DCCD1}">
              <a14:hiddenFill xmlns:a14="http://schemas.microsoft.com/office/drawing/2010/main">
                <a:solidFill>
                  <a:srgbClr val="FFFFFF"/>
                </a:solidFill>
              </a14:hiddenFill>
            </a:ext>
          </a:extLst>
        </p:spPr>
      </p:pic>
      <p:pic>
        <p:nvPicPr>
          <p:cNvPr id="20" name="Immagine 19"/>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420270" y="39286"/>
            <a:ext cx="3030193" cy="1296383"/>
          </a:xfrm>
          <a:prstGeom prst="rect">
            <a:avLst/>
          </a:prstGeom>
        </p:spPr>
      </p:pic>
      <p:pic>
        <p:nvPicPr>
          <p:cNvPr id="21" name="Immagine 20"/>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4913455" y="2903730"/>
            <a:ext cx="4568995" cy="1462756"/>
          </a:xfrm>
          <a:prstGeom prst="rect">
            <a:avLst/>
          </a:prstGeom>
        </p:spPr>
      </p:pic>
      <p:sp>
        <p:nvSpPr>
          <p:cNvPr id="25" name="Rettangolo 24"/>
          <p:cNvSpPr/>
          <p:nvPr/>
        </p:nvSpPr>
        <p:spPr>
          <a:xfrm>
            <a:off x="7874679" y="6659419"/>
            <a:ext cx="9358354" cy="4031873"/>
          </a:xfrm>
          <a:prstGeom prst="rect">
            <a:avLst/>
          </a:prstGeom>
        </p:spPr>
        <p:txBody>
          <a:bodyPr wrap="square">
            <a:spAutoFit/>
          </a:bodyPr>
          <a:lstStyle/>
          <a:p>
            <a:pPr algn="just"/>
            <a:r>
              <a:rPr lang="en-US" sz="3200" dirty="0" smtClean="0"/>
              <a:t>Thermal manifestations in volcanic areas span a broad temperature range, from warm hot springs at 30–60°C and boiling geysers near 100°C, to fumaroles exceeding 500°C, lava flows ranging between 700–1,200°C, and pyroclastic density currents that can reach temperatures of up to 1,000°C, illustrating the intense and varied geothermal activity associated with volcanism. </a:t>
            </a:r>
            <a:endParaRPr lang="en-US" sz="3200" dirty="0"/>
          </a:p>
        </p:txBody>
      </p:sp>
      <p:sp>
        <p:nvSpPr>
          <p:cNvPr id="28" name="Rettangolo 27"/>
          <p:cNvSpPr/>
          <p:nvPr/>
        </p:nvSpPr>
        <p:spPr>
          <a:xfrm>
            <a:off x="1107678" y="12852722"/>
            <a:ext cx="19799300" cy="3046988"/>
          </a:xfrm>
          <a:prstGeom prst="rect">
            <a:avLst/>
          </a:prstGeom>
        </p:spPr>
        <p:txBody>
          <a:bodyPr>
            <a:spAutoFit/>
          </a:bodyPr>
          <a:lstStyle/>
          <a:p>
            <a:pPr lvl="0" algn="just"/>
            <a:r>
              <a:rPr lang="en-US" sz="3200" dirty="0">
                <a:solidFill>
                  <a:prstClr val="black"/>
                </a:solidFill>
              </a:rPr>
              <a:t>The forthcoming Surface Biology and Geology (SBG) thermal mission, developed by NASA-JPL and ASI, will feature a MWIR-LWIR sensor and a VNIR camera, enhancing volcano monitoring capabilities from space. Unlike prior missions, SBG-TIR will include six MIR-TIR bands at 60m spatial resolution, with high-temperature MIR bands (800–1200 K) and TIR bands (∼500 K), offering improved thermal detection, reduced data saturation and better repeat coverage (3–5 days). The study investigates SBG-TIR’s potential for detecting subtle thermal anomalies and estimating effusion rates in case of effusive eruptions.</a:t>
            </a:r>
          </a:p>
        </p:txBody>
      </p:sp>
      <p:sp>
        <p:nvSpPr>
          <p:cNvPr id="34" name="Rettangolo 33"/>
          <p:cNvSpPr/>
          <p:nvPr/>
        </p:nvSpPr>
        <p:spPr>
          <a:xfrm>
            <a:off x="20334515" y="24173115"/>
            <a:ext cx="18135600" cy="4031873"/>
          </a:xfrm>
          <a:prstGeom prst="rect">
            <a:avLst/>
          </a:prstGeom>
        </p:spPr>
        <p:txBody>
          <a:bodyPr wrap="square">
            <a:spAutoFit/>
          </a:bodyPr>
          <a:lstStyle/>
          <a:p>
            <a:pPr algn="just"/>
            <a:r>
              <a:rPr lang="en-US" sz="3200" dirty="0" smtClean="0">
                <a:solidFill>
                  <a:schemeClr val="accent1">
                    <a:lumMod val="50000"/>
                  </a:schemeClr>
                </a:solidFill>
              </a:rPr>
              <a:t>In order to find good thresholds for NTI, a</a:t>
            </a:r>
            <a:r>
              <a:rPr lang="en-US" sz="3200" dirty="0" smtClean="0">
                <a:solidFill>
                  <a:schemeClr val="accent1">
                    <a:lumMod val="50000"/>
                  </a:schemeClr>
                </a:solidFill>
              </a:rPr>
              <a:t>bout </a:t>
            </a:r>
            <a:r>
              <a:rPr lang="en-US" sz="3200" dirty="0">
                <a:solidFill>
                  <a:schemeClr val="accent1">
                    <a:lumMod val="50000"/>
                  </a:schemeClr>
                </a:solidFill>
              </a:rPr>
              <a:t>16 millions of synthetic pixels possibly related with volcanic activity were simulated taking into account the theoretical spectral response function of the SBG-TIR sensor with varying thermal structures. Normalized Thermal Indices (NTIs) considering all the MIR and TIR band radiances were computed for each synthetic pixel. NTIs help distinguish thermal anomalies by weighting radiances in MIR, emphasizing lava flows over colder features, like clouds. Simulations revealed that the MIR band centered at 4,8 𝛍m is critical for detecting subtle thermal anomalies, and NTIs combining this band with the TIR centered at 9.07 𝛍m are effective discriminants. Thresholds based on multiple NTIs provide insights into pixel thermal structures. </a:t>
            </a:r>
          </a:p>
        </p:txBody>
      </p:sp>
      <p:sp>
        <p:nvSpPr>
          <p:cNvPr id="36" name="Rettangolo 35"/>
          <p:cNvSpPr/>
          <p:nvPr/>
        </p:nvSpPr>
        <p:spPr>
          <a:xfrm>
            <a:off x="23280166" y="47195458"/>
            <a:ext cx="16088306" cy="1077218"/>
          </a:xfrm>
          <a:prstGeom prst="rect">
            <a:avLst/>
          </a:prstGeom>
        </p:spPr>
        <p:txBody>
          <a:bodyPr wrap="square">
            <a:spAutoFit/>
          </a:bodyPr>
          <a:lstStyle/>
          <a:p>
            <a:r>
              <a:rPr lang="en-US" sz="3200" dirty="0" smtClean="0">
                <a:solidFill>
                  <a:schemeClr val="accent6">
                    <a:lumMod val="50000"/>
                  </a:schemeClr>
                </a:solidFill>
              </a:rPr>
              <a:t>This </a:t>
            </a:r>
            <a:r>
              <a:rPr lang="en-US" sz="3200" dirty="0">
                <a:solidFill>
                  <a:schemeClr val="accent6">
                    <a:lumMod val="50000"/>
                  </a:schemeClr>
                </a:solidFill>
              </a:rPr>
              <a:t>work highlights SBG-TIR’s capability to advance volcanic hazard monitoring by identifying and characterizing high-temperature volcanic features and supporting long-term monitoring. </a:t>
            </a:r>
          </a:p>
        </p:txBody>
      </p:sp>
      <p:sp>
        <p:nvSpPr>
          <p:cNvPr id="38" name="Rettangolo 37"/>
          <p:cNvSpPr/>
          <p:nvPr/>
        </p:nvSpPr>
        <p:spPr>
          <a:xfrm>
            <a:off x="680660" y="49627614"/>
            <a:ext cx="23256585" cy="523220"/>
          </a:xfrm>
          <a:prstGeom prst="rect">
            <a:avLst/>
          </a:prstGeom>
        </p:spPr>
        <p:txBody>
          <a:bodyPr wrap="square">
            <a:spAutoFit/>
          </a:bodyPr>
          <a:lstStyle/>
          <a:p>
            <a:pPr lvl="0" algn="just"/>
            <a:r>
              <a:rPr lang="en-US" sz="2800" b="1" i="1" dirty="0">
                <a:solidFill>
                  <a:prstClr val="black"/>
                </a:solidFill>
              </a:rPr>
              <a:t>This </a:t>
            </a:r>
            <a:r>
              <a:rPr lang="en-US" sz="2800" b="1" i="1" dirty="0" smtClean="0">
                <a:solidFill>
                  <a:prstClr val="black"/>
                </a:solidFill>
              </a:rPr>
              <a:t>funded </a:t>
            </a:r>
            <a:r>
              <a:rPr lang="en-US" sz="2800" b="1" i="1" dirty="0" smtClean="0">
                <a:solidFill>
                  <a:prstClr val="black"/>
                </a:solidFill>
              </a:rPr>
              <a:t>by </a:t>
            </a:r>
            <a:r>
              <a:rPr lang="en-US" sz="2800" b="1" i="1" dirty="0" err="1">
                <a:solidFill>
                  <a:prstClr val="black"/>
                </a:solidFill>
              </a:rPr>
              <a:t>ASIresearch</a:t>
            </a:r>
            <a:r>
              <a:rPr lang="en-US" sz="2800" b="1" i="1" dirty="0">
                <a:solidFill>
                  <a:prstClr val="black"/>
                </a:solidFill>
              </a:rPr>
              <a:t> was supported by the INGV project THERESA  – </a:t>
            </a:r>
            <a:r>
              <a:rPr lang="en-US" sz="2800" b="1" i="1" dirty="0" err="1">
                <a:solidFill>
                  <a:prstClr val="black"/>
                </a:solidFill>
              </a:rPr>
              <a:t>THErmal</a:t>
            </a:r>
            <a:r>
              <a:rPr lang="en-US" sz="2800" b="1" i="1" dirty="0">
                <a:solidFill>
                  <a:prstClr val="black"/>
                </a:solidFill>
              </a:rPr>
              <a:t> </a:t>
            </a:r>
            <a:r>
              <a:rPr lang="en-US" sz="2800" b="1" i="1" dirty="0" err="1">
                <a:solidFill>
                  <a:prstClr val="black"/>
                </a:solidFill>
              </a:rPr>
              <a:t>infRarEd</a:t>
            </a:r>
            <a:r>
              <a:rPr lang="en-US" sz="2800" b="1" i="1" dirty="0">
                <a:solidFill>
                  <a:prstClr val="black"/>
                </a:solidFill>
              </a:rPr>
              <a:t> SBG  Algorithms </a:t>
            </a:r>
            <a:endParaRPr lang="it-IT" sz="2800" b="1" i="1" dirty="0">
              <a:solidFill>
                <a:prstClr val="black"/>
              </a:solidFill>
            </a:endParaRPr>
          </a:p>
        </p:txBody>
      </p:sp>
      <p:sp>
        <p:nvSpPr>
          <p:cNvPr id="39" name="Freccia a destra 38"/>
          <p:cNvSpPr/>
          <p:nvPr/>
        </p:nvSpPr>
        <p:spPr>
          <a:xfrm>
            <a:off x="29852804" y="30552737"/>
            <a:ext cx="1471515" cy="13542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Immagine 14"/>
          <p:cNvPicPr>
            <a:picLocks noChangeAspect="1"/>
          </p:cNvPicPr>
          <p:nvPr/>
        </p:nvPicPr>
        <p:blipFill>
          <a:blip r:embed="rId25"/>
          <a:stretch>
            <a:fillRect/>
          </a:stretch>
        </p:blipFill>
        <p:spPr>
          <a:xfrm>
            <a:off x="34177357" y="12157580"/>
            <a:ext cx="5078275" cy="3530250"/>
          </a:xfrm>
          <a:prstGeom prst="rect">
            <a:avLst/>
          </a:prstGeom>
        </p:spPr>
      </p:pic>
      <p:sp>
        <p:nvSpPr>
          <p:cNvPr id="19" name="Rettangolo 18"/>
          <p:cNvSpPr/>
          <p:nvPr/>
        </p:nvSpPr>
        <p:spPr>
          <a:xfrm>
            <a:off x="1489123" y="16496180"/>
            <a:ext cx="2616998" cy="830997"/>
          </a:xfrm>
          <a:prstGeom prst="rect">
            <a:avLst/>
          </a:prstGeom>
        </p:spPr>
        <p:txBody>
          <a:bodyPr wrap="none">
            <a:spAutoFit/>
          </a:bodyPr>
          <a:lstStyle/>
          <a:p>
            <a:r>
              <a:rPr lang="en-US" sz="4800" b="1" dirty="0">
                <a:solidFill>
                  <a:schemeClr val="accent1">
                    <a:lumMod val="50000"/>
                  </a:schemeClr>
                </a:solidFill>
              </a:rPr>
              <a:t>Methods</a:t>
            </a:r>
            <a:r>
              <a:rPr lang="en-US" sz="4800" dirty="0">
                <a:solidFill>
                  <a:schemeClr val="accent1">
                    <a:lumMod val="50000"/>
                  </a:schemeClr>
                </a:solidFill>
              </a:rPr>
              <a:t> </a:t>
            </a:r>
          </a:p>
        </p:txBody>
      </p:sp>
      <p:sp>
        <p:nvSpPr>
          <p:cNvPr id="73" name="Rettangolo 72"/>
          <p:cNvSpPr/>
          <p:nvPr/>
        </p:nvSpPr>
        <p:spPr>
          <a:xfrm>
            <a:off x="7944894" y="5533223"/>
            <a:ext cx="3510513" cy="830997"/>
          </a:xfrm>
          <a:prstGeom prst="rect">
            <a:avLst/>
          </a:prstGeom>
        </p:spPr>
        <p:txBody>
          <a:bodyPr wrap="none">
            <a:spAutoFit/>
          </a:bodyPr>
          <a:lstStyle/>
          <a:p>
            <a:r>
              <a:rPr lang="en-US" sz="4800" b="1" dirty="0" smtClean="0">
                <a:solidFill>
                  <a:schemeClr val="accent2">
                    <a:lumMod val="75000"/>
                  </a:schemeClr>
                </a:solidFill>
              </a:rPr>
              <a:t>Introduction</a:t>
            </a:r>
            <a:r>
              <a:rPr lang="en-US" sz="4800" dirty="0">
                <a:solidFill>
                  <a:schemeClr val="accent2">
                    <a:lumMod val="75000"/>
                  </a:schemeClr>
                </a:solidFill>
              </a:rPr>
              <a:t> </a:t>
            </a:r>
          </a:p>
        </p:txBody>
      </p:sp>
      <p:sp>
        <p:nvSpPr>
          <p:cNvPr id="75" name="Rettangolo 74"/>
          <p:cNvSpPr/>
          <p:nvPr/>
        </p:nvSpPr>
        <p:spPr>
          <a:xfrm>
            <a:off x="818498" y="34656511"/>
            <a:ext cx="2616998" cy="830997"/>
          </a:xfrm>
          <a:prstGeom prst="rect">
            <a:avLst/>
          </a:prstGeom>
        </p:spPr>
        <p:txBody>
          <a:bodyPr wrap="square">
            <a:spAutoFit/>
          </a:bodyPr>
          <a:lstStyle/>
          <a:p>
            <a:r>
              <a:rPr lang="en-US" sz="4800" b="1" dirty="0" smtClean="0">
                <a:solidFill>
                  <a:schemeClr val="accent6">
                    <a:lumMod val="75000"/>
                  </a:schemeClr>
                </a:solidFill>
              </a:rPr>
              <a:t>Results</a:t>
            </a:r>
            <a:r>
              <a:rPr lang="en-US" sz="4800" dirty="0">
                <a:solidFill>
                  <a:schemeClr val="accent6">
                    <a:lumMod val="75000"/>
                  </a:schemeClr>
                </a:solidFill>
              </a:rPr>
              <a:t> </a:t>
            </a:r>
          </a:p>
        </p:txBody>
      </p:sp>
      <p:sp>
        <p:nvSpPr>
          <p:cNvPr id="77" name="Rettangolo 76"/>
          <p:cNvSpPr/>
          <p:nvPr/>
        </p:nvSpPr>
        <p:spPr>
          <a:xfrm>
            <a:off x="17877719" y="41085592"/>
            <a:ext cx="6732236" cy="4937377"/>
          </a:xfrm>
          <a:prstGeom prst="rect">
            <a:avLst/>
          </a:prstGeom>
          <a:solidFill>
            <a:sysClr val="window" lastClr="FFFFFF"/>
          </a:solidFill>
          <a:ln w="12700" cap="flat" cmpd="sng" algn="ctr">
            <a:solidFill>
              <a:srgbClr val="A5644E"/>
            </a:solidFill>
            <a:prstDash val="solid"/>
            <a:miter lim="800000"/>
          </a:ln>
          <a:effectLst/>
        </p:spPr>
        <p:txBody>
          <a:bodyPr wrap="square">
            <a:spAutoFit/>
          </a:bodyPr>
          <a:lstStyle/>
          <a:p>
            <a:pPr marL="0" marR="0" lvl="0" indent="0" algn="just" defTabSz="914400" eaLnBrk="1" fontAlgn="auto" latinLnBrk="0" hangingPunct="1">
              <a:lnSpc>
                <a:spcPct val="107000"/>
              </a:lnSpc>
              <a:spcBef>
                <a:spcPts val="0"/>
              </a:spcBef>
              <a:spcAft>
                <a:spcPts val="800"/>
              </a:spcAft>
              <a:buClrTx/>
              <a:buSzTx/>
              <a:buFontTx/>
              <a:buNone/>
              <a:tabLst/>
              <a:defRPr/>
            </a:pPr>
            <a:r>
              <a:rPr kumimoji="0" lang="en-US" sz="3200" b="0" i="0" u="none" strike="noStrike" kern="0" cap="none" spc="0" normalizeH="0" baseline="0" noProof="0" dirty="0" smtClean="0">
                <a:ln>
                  <a:noFill/>
                </a:ln>
                <a:solidFill>
                  <a:prstClr val="black"/>
                </a:solidFill>
                <a:effectLst/>
                <a:uLnTx/>
                <a:uFillTx/>
                <a:latin typeface="Calibri Light"/>
                <a:ea typeface="Cardo"/>
                <a:cs typeface="Cardo"/>
              </a:rPr>
              <a:t>We </a:t>
            </a:r>
            <a:r>
              <a:rPr kumimoji="0" lang="en-US" sz="3200" b="0" i="0" u="none" strike="noStrike" kern="0" cap="none" spc="0" normalizeH="0" baseline="0" noProof="0" dirty="0" smtClean="0">
                <a:ln>
                  <a:noFill/>
                </a:ln>
                <a:solidFill>
                  <a:prstClr val="black"/>
                </a:solidFill>
                <a:effectLst/>
                <a:uLnTx/>
                <a:uFillTx/>
                <a:latin typeface="Calibri Light"/>
                <a:ea typeface="Cardo"/>
                <a:cs typeface="Cardo"/>
              </a:rPr>
              <a:t>found the optimal thresholds</a:t>
            </a:r>
            <a:r>
              <a:rPr kumimoji="0" lang="en-US" sz="3200" b="0" i="0" u="none" strike="noStrike" kern="0" cap="none" spc="0" normalizeH="0" noProof="0" dirty="0" smtClean="0">
                <a:ln>
                  <a:noFill/>
                </a:ln>
                <a:solidFill>
                  <a:prstClr val="black"/>
                </a:solidFill>
                <a:effectLst/>
                <a:uLnTx/>
                <a:uFillTx/>
                <a:latin typeface="Calibri Light"/>
                <a:ea typeface="Cardo"/>
                <a:cs typeface="Cardo"/>
              </a:rPr>
              <a:t> for different hot percentages in a synthetic pixel considering the configurations of hot temperature and background temperature.</a:t>
            </a:r>
          </a:p>
          <a:p>
            <a:pPr marL="0" marR="0" lvl="0" indent="0" algn="just" defTabSz="914400" eaLnBrk="1" fontAlgn="auto" latinLnBrk="0" hangingPunct="1">
              <a:lnSpc>
                <a:spcPct val="107000"/>
              </a:lnSpc>
              <a:spcBef>
                <a:spcPts val="0"/>
              </a:spcBef>
              <a:spcAft>
                <a:spcPts val="800"/>
              </a:spcAft>
              <a:buClrTx/>
              <a:buSzTx/>
              <a:buFontTx/>
              <a:buNone/>
              <a:tabLst/>
              <a:defRPr/>
            </a:pPr>
            <a:r>
              <a:rPr lang="en-US" sz="3200" kern="0" dirty="0" smtClean="0">
                <a:solidFill>
                  <a:prstClr val="black"/>
                </a:solidFill>
                <a:latin typeface="Calibri Light"/>
                <a:ea typeface="Cardo"/>
                <a:cs typeface="Cardo"/>
              </a:rPr>
              <a:t>We also noticed how the NTIMIR1_MIR2 is a powerful means to locate the thermal anomalies and also to characterize the hot temperature</a:t>
            </a:r>
            <a:endParaRPr kumimoji="0" lang="en-US" sz="3200" b="0" i="0" u="none" strike="noStrike" kern="0" cap="none" spc="0" normalizeH="0" baseline="0" noProof="0" dirty="0">
              <a:ln>
                <a:noFill/>
              </a:ln>
              <a:solidFill>
                <a:prstClr val="black"/>
              </a:solidFill>
              <a:effectLst/>
              <a:uLnTx/>
              <a:uFillTx/>
              <a:latin typeface="Calibri Light"/>
              <a:ea typeface="Calibri" panose="020F0502020204030204" pitchFamily="34" charset="0"/>
            </a:endParaRPr>
          </a:p>
        </p:txBody>
      </p:sp>
      <mc:AlternateContent xmlns:mc="http://schemas.openxmlformats.org/markup-compatibility/2006">
        <mc:Choice xmlns:a14="http://schemas.microsoft.com/office/drawing/2010/main" Requires="a14">
          <p:sp>
            <p:nvSpPr>
              <p:cNvPr id="33" name="CasellaDiTesto 32"/>
              <p:cNvSpPr txBox="1"/>
              <p:nvPr/>
            </p:nvSpPr>
            <p:spPr>
              <a:xfrm>
                <a:off x="10782300" y="20523200"/>
                <a:ext cx="7711246" cy="1049133"/>
              </a:xfrm>
              <a:prstGeom prst="rect">
                <a:avLst/>
              </a:prstGeom>
              <a:noFill/>
            </p:spPr>
            <p:txBody>
              <a:bodyPr wrap="square" lIns="0" tIns="0" rIns="0" bIns="0" rtlCol="0">
                <a:spAutoFit/>
              </a:bodyPr>
              <a:lstStyle/>
              <a:p>
                <a14:m>
                  <m:oMath xmlns:m="http://schemas.openxmlformats.org/officeDocument/2006/math">
                    <m:sSub>
                      <m:sSubPr>
                        <m:ctrlPr>
                          <a:rPr lang="en-US" sz="4000" i="1" dirty="0" smtClean="0">
                            <a:latin typeface="Cambria Math" panose="02040503050406030204" pitchFamily="18" charset="0"/>
                          </a:rPr>
                        </m:ctrlPr>
                      </m:sSubPr>
                      <m:e>
                        <m:r>
                          <a:rPr lang="it-IT" sz="4000" b="0" i="1" dirty="0" smtClean="0">
                            <a:latin typeface="Cambria Math" panose="02040503050406030204" pitchFamily="18" charset="0"/>
                          </a:rPr>
                          <m:t>𝑁𝑇𝐼</m:t>
                        </m:r>
                      </m:e>
                      <m:sub>
                        <m:r>
                          <a:rPr lang="it-IT" sz="4000" i="1" dirty="0">
                            <a:latin typeface="Cambria Math" panose="02040503050406030204" pitchFamily="18" charset="0"/>
                          </a:rPr>
                          <m:t>𝑀𝐼𝑅</m:t>
                        </m:r>
                        <m:r>
                          <a:rPr lang="it-IT" sz="4000" i="1" dirty="0">
                            <a:latin typeface="Cambria Math" panose="02040503050406030204" pitchFamily="18" charset="0"/>
                          </a:rPr>
                          <m:t>1</m:t>
                        </m:r>
                        <m:r>
                          <a:rPr lang="it-IT" sz="4000" b="0" i="1" dirty="0" smtClean="0">
                            <a:latin typeface="Cambria Math" panose="02040503050406030204" pitchFamily="18" charset="0"/>
                          </a:rPr>
                          <m:t>𝑀𝐼𝑅</m:t>
                        </m:r>
                        <m:r>
                          <a:rPr lang="it-IT" sz="4000" b="0" i="1" dirty="0" smtClean="0">
                            <a:latin typeface="Cambria Math" panose="02040503050406030204" pitchFamily="18" charset="0"/>
                          </a:rPr>
                          <m:t>2</m:t>
                        </m:r>
                      </m:sub>
                    </m:sSub>
                  </m:oMath>
                </a14:m>
                <a:r>
                  <a:rPr lang="en-US" sz="4000" dirty="0" smtClean="0"/>
                  <a:t>= </a:t>
                </a:r>
                <a14:m>
                  <m:oMath xmlns:m="http://schemas.openxmlformats.org/officeDocument/2006/math">
                    <m:f>
                      <m:fPr>
                        <m:ctrlPr>
                          <a:rPr lang="en-US" sz="4000" i="1" smtClean="0">
                            <a:latin typeface="Cambria Math" panose="02040503050406030204" pitchFamily="18" charset="0"/>
                          </a:rPr>
                        </m:ctrlPr>
                      </m:fPr>
                      <m:num>
                        <m:sSub>
                          <m:sSubPr>
                            <m:ctrlPr>
                              <a:rPr lang="en-US" sz="4000" i="1" dirty="0" smtClean="0">
                                <a:latin typeface="Cambria Math" panose="02040503050406030204" pitchFamily="18" charset="0"/>
                              </a:rPr>
                            </m:ctrlPr>
                          </m:sSubPr>
                          <m:e>
                            <m:r>
                              <a:rPr lang="it-IT" sz="4000" b="0" i="1" dirty="0" smtClean="0">
                                <a:latin typeface="Cambria Math" panose="02040503050406030204" pitchFamily="18" charset="0"/>
                              </a:rPr>
                              <m:t>𝑅𝑎𝑑</m:t>
                            </m:r>
                          </m:e>
                          <m:sub>
                            <m:r>
                              <a:rPr lang="it-IT" sz="4000" b="0" i="1" dirty="0" smtClean="0">
                                <a:latin typeface="Cambria Math" panose="02040503050406030204" pitchFamily="18" charset="0"/>
                              </a:rPr>
                              <m:t>𝑀𝐼𝑅</m:t>
                            </m:r>
                            <m:r>
                              <a:rPr lang="it-IT" sz="4000" b="0" i="1" dirty="0" smtClean="0">
                                <a:latin typeface="Cambria Math" panose="02040503050406030204" pitchFamily="18" charset="0"/>
                              </a:rPr>
                              <m:t>1</m:t>
                            </m:r>
                          </m:sub>
                        </m:sSub>
                        <m:r>
                          <a:rPr lang="it-IT" sz="4000" b="0" i="1" dirty="0" smtClean="0">
                            <a:latin typeface="Cambria Math" panose="02040503050406030204" pitchFamily="18" charset="0"/>
                          </a:rPr>
                          <m:t>−</m:t>
                        </m:r>
                        <m:sSub>
                          <m:sSubPr>
                            <m:ctrlPr>
                              <a:rPr lang="en-US" sz="4000" i="1" dirty="0" smtClean="0">
                                <a:latin typeface="Cambria Math" panose="02040503050406030204" pitchFamily="18" charset="0"/>
                              </a:rPr>
                            </m:ctrlPr>
                          </m:sSubPr>
                          <m:e>
                            <m:sSub>
                              <m:sSubPr>
                                <m:ctrlPr>
                                  <a:rPr lang="en-US" sz="4000" i="1" dirty="0">
                                    <a:latin typeface="Cambria Math" panose="02040503050406030204" pitchFamily="18" charset="0"/>
                                  </a:rPr>
                                </m:ctrlPr>
                              </m:sSubPr>
                              <m:e>
                                <m:r>
                                  <a:rPr lang="it-IT" sz="4000" i="1" dirty="0">
                                    <a:latin typeface="Cambria Math" panose="02040503050406030204" pitchFamily="18" charset="0"/>
                                  </a:rPr>
                                  <m:t>𝑅𝑎𝑑</m:t>
                                </m:r>
                              </m:e>
                              <m:sub>
                                <m:r>
                                  <a:rPr lang="it-IT" sz="4000" i="1" dirty="0">
                                    <a:latin typeface="Cambria Math" panose="02040503050406030204" pitchFamily="18" charset="0"/>
                                  </a:rPr>
                                  <m:t>𝑀𝐼𝑅</m:t>
                                </m:r>
                                <m:r>
                                  <a:rPr lang="it-IT" sz="4000" b="0" i="1" dirty="0" smtClean="0">
                                    <a:latin typeface="Cambria Math" panose="02040503050406030204" pitchFamily="18" charset="0"/>
                                  </a:rPr>
                                  <m:t>2</m:t>
                                </m:r>
                              </m:sub>
                            </m:sSub>
                          </m:e>
                          <m:sub/>
                        </m:sSub>
                      </m:num>
                      <m:den>
                        <m:sSub>
                          <m:sSubPr>
                            <m:ctrlPr>
                              <a:rPr lang="en-US" sz="4000" i="1" dirty="0">
                                <a:latin typeface="Cambria Math" panose="02040503050406030204" pitchFamily="18" charset="0"/>
                              </a:rPr>
                            </m:ctrlPr>
                          </m:sSubPr>
                          <m:e>
                            <m:r>
                              <a:rPr lang="it-IT" sz="4000" i="1" dirty="0">
                                <a:latin typeface="Cambria Math" panose="02040503050406030204" pitchFamily="18" charset="0"/>
                              </a:rPr>
                              <m:t>𝑅𝑎𝑑</m:t>
                            </m:r>
                          </m:e>
                          <m:sub>
                            <m:r>
                              <a:rPr lang="it-IT" sz="4000" i="1" dirty="0">
                                <a:latin typeface="Cambria Math" panose="02040503050406030204" pitchFamily="18" charset="0"/>
                              </a:rPr>
                              <m:t>𝑀𝐼𝑅</m:t>
                            </m:r>
                            <m:r>
                              <a:rPr lang="it-IT" sz="4000" i="1" dirty="0">
                                <a:latin typeface="Cambria Math" panose="02040503050406030204" pitchFamily="18" charset="0"/>
                              </a:rPr>
                              <m:t>1</m:t>
                            </m:r>
                          </m:sub>
                        </m:sSub>
                        <m:r>
                          <a:rPr lang="it-IT" sz="4000" b="0" i="1" dirty="0" smtClean="0">
                            <a:latin typeface="Cambria Math" panose="02040503050406030204" pitchFamily="18" charset="0"/>
                          </a:rPr>
                          <m:t>+</m:t>
                        </m:r>
                        <m:sSub>
                          <m:sSubPr>
                            <m:ctrlPr>
                              <a:rPr lang="en-US" sz="4000" i="1" dirty="0">
                                <a:latin typeface="Cambria Math" panose="02040503050406030204" pitchFamily="18" charset="0"/>
                              </a:rPr>
                            </m:ctrlPr>
                          </m:sSubPr>
                          <m:e>
                            <m:sSub>
                              <m:sSubPr>
                                <m:ctrlPr>
                                  <a:rPr lang="en-US" sz="4000" i="1" dirty="0">
                                    <a:latin typeface="Cambria Math" panose="02040503050406030204" pitchFamily="18" charset="0"/>
                                  </a:rPr>
                                </m:ctrlPr>
                              </m:sSubPr>
                              <m:e>
                                <m:r>
                                  <a:rPr lang="it-IT" sz="4000" i="1" dirty="0">
                                    <a:latin typeface="Cambria Math" panose="02040503050406030204" pitchFamily="18" charset="0"/>
                                  </a:rPr>
                                  <m:t>𝑅𝑎𝑑</m:t>
                                </m:r>
                              </m:e>
                              <m:sub>
                                <m:r>
                                  <a:rPr lang="it-IT" sz="4000" i="1" dirty="0">
                                    <a:latin typeface="Cambria Math" panose="02040503050406030204" pitchFamily="18" charset="0"/>
                                  </a:rPr>
                                  <m:t>𝑀𝐼𝑅</m:t>
                                </m:r>
                                <m:r>
                                  <a:rPr lang="it-IT" sz="4000" i="1" dirty="0">
                                    <a:latin typeface="Cambria Math" panose="02040503050406030204" pitchFamily="18" charset="0"/>
                                  </a:rPr>
                                  <m:t>2</m:t>
                                </m:r>
                              </m:sub>
                            </m:sSub>
                          </m:e>
                          <m:sub/>
                        </m:sSub>
                      </m:den>
                    </m:f>
                  </m:oMath>
                </a14:m>
                <a:endParaRPr lang="en-US" sz="4000" dirty="0"/>
              </a:p>
            </p:txBody>
          </p:sp>
        </mc:Choice>
        <mc:Fallback>
          <p:sp>
            <p:nvSpPr>
              <p:cNvPr id="33" name="CasellaDiTesto 32"/>
              <p:cNvSpPr txBox="1">
                <a:spLocks noRot="1" noChangeAspect="1" noMove="1" noResize="1" noEditPoints="1" noAdjustHandles="1" noChangeArrowheads="1" noChangeShapeType="1" noTextEdit="1"/>
              </p:cNvSpPr>
              <p:nvPr/>
            </p:nvSpPr>
            <p:spPr>
              <a:xfrm>
                <a:off x="10782300" y="20523200"/>
                <a:ext cx="7711246" cy="1049133"/>
              </a:xfrm>
              <a:prstGeom prst="rect">
                <a:avLst/>
              </a:prstGeom>
              <a:blipFill>
                <a:blip r:embed="rId26"/>
                <a:stretch>
                  <a:fillRect b="-4070"/>
                </a:stretch>
              </a:blipFill>
            </p:spPr>
            <p:txBody>
              <a:bodyPr/>
              <a:lstStyle/>
              <a:p>
                <a:r>
                  <a:rPr lang="en-US">
                    <a:noFill/>
                  </a:rPr>
                  <a:t> </a:t>
                </a:r>
              </a:p>
            </p:txBody>
          </p:sp>
        </mc:Fallback>
      </mc:AlternateContent>
    </p:spTree>
    <p:extLst>
      <p:ext uri="{BB962C8B-B14F-4D97-AF65-F5344CB8AC3E}">
        <p14:creationId xmlns:p14="http://schemas.microsoft.com/office/powerpoint/2010/main" val="1173328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Lst>
  </p:timing>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567</TotalTime>
  <Words>884</Words>
  <Application>Microsoft Office PowerPoint</Application>
  <PresentationFormat>Personalizzato</PresentationFormat>
  <Paragraphs>89</Paragraphs>
  <Slides>1</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vt:i4>
      </vt:variant>
    </vt:vector>
  </HeadingPairs>
  <TitlesOfParts>
    <vt:vector size="9" baseType="lpstr">
      <vt:lpstr>Aptos</vt:lpstr>
      <vt:lpstr>Arial</vt:lpstr>
      <vt:lpstr>Calibri</vt:lpstr>
      <vt:lpstr>Calibri Light</vt:lpstr>
      <vt:lpstr>Cambria Math</vt:lpstr>
      <vt:lpstr>Cardo</vt:lpstr>
      <vt:lpstr>Times New Roman</vt:lpstr>
      <vt:lpstr>Tema di Office</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Tania Ganci</dc:creator>
  <cp:lastModifiedBy>autore</cp:lastModifiedBy>
  <cp:revision>29</cp:revision>
  <dcterms:created xsi:type="dcterms:W3CDTF">2025-06-05T20:41:42Z</dcterms:created>
  <dcterms:modified xsi:type="dcterms:W3CDTF">2025-06-17T13:20:04Z</dcterms:modified>
</cp:coreProperties>
</file>