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2519997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541F9E1-1F88-8D30-9780-A045FC116BC0}" name="VALERIA VILLANOVA" initials="VV" userId="S::valeria.villanova@unipa.it::57a1bff3-11e4-4284-876d-478d41c00aa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8260"/>
    <a:srgbClr val="306922"/>
    <a:srgbClr val="026249"/>
    <a:srgbClr val="4FA892"/>
    <a:srgbClr val="04C895"/>
    <a:srgbClr val="03AD80"/>
    <a:srgbClr val="03C18F"/>
    <a:srgbClr val="99CEE3"/>
    <a:srgbClr val="65B5D5"/>
    <a:srgbClr val="E1EE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8" autoAdjust="0"/>
    <p:restoredTop sz="93741" autoAdjust="0"/>
  </p:normalViewPr>
  <p:slideViewPr>
    <p:cSldViewPr snapToGrid="0">
      <p:cViewPr>
        <p:scale>
          <a:sx n="33" d="100"/>
          <a:sy n="33" d="100"/>
        </p:scale>
        <p:origin x="520" y="-3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ABC63-1B1D-40C4-9AF6-CD9F9EEB5090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49500" y="1143000"/>
            <a:ext cx="21590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5212D-0275-4B73-9AFA-3812F20B250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668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endParaRPr lang="it-IT" b="0" i="0" dirty="0">
              <a:effectLst/>
              <a:latin typeface="Segoe UI" panose="020B0502040204020203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75212D-0275-4B73-9AFA-3812F20B25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07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40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03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2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>
                    <a:tint val="82000"/>
                  </a:schemeClr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82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82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96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96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33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9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36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27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0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F5BFD3-DCA4-4B7A-BA4C-1E82D1616FF7}" type="datetimeFigureOut">
              <a:rPr lang="en-US" smtClean="0"/>
              <a:t>6/25/2026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360764-2D57-4C37-A6DB-A5D042B0233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jpeg"/><Relationship Id="rId21" Type="http://schemas.openxmlformats.org/officeDocument/2006/relationships/image" Target="../media/image19.png"/><Relationship Id="rId34" Type="http://schemas.microsoft.com/office/2007/relationships/hdphoto" Target="../media/hdphoto1.wdp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jpeg"/><Relationship Id="rId3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jp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jpeg"/><Relationship Id="rId37" Type="http://schemas.openxmlformats.org/officeDocument/2006/relationships/image" Target="../media/image34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3.pn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31" Type="http://schemas.openxmlformats.org/officeDocument/2006/relationships/image" Target="../media/image29.jpe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jpeg"/><Relationship Id="rId30" Type="http://schemas.openxmlformats.org/officeDocument/2006/relationships/image" Target="../media/image28.jpeg"/><Relationship Id="rId35" Type="http://schemas.openxmlformats.org/officeDocument/2006/relationships/image" Target="../media/image32.png"/><Relationship Id="rId8" Type="http://schemas.openxmlformats.org/officeDocument/2006/relationships/image" Target="../media/image6.jpg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>
            <a:extLst>
              <a:ext uri="{FF2B5EF4-FFF2-40B4-BE49-F238E27FC236}">
                <a16:creationId xmlns:a16="http://schemas.microsoft.com/office/drawing/2014/main" id="{1DEE67EF-10D1-1C94-D530-E2798C9B766F}"/>
              </a:ext>
            </a:extLst>
          </p:cNvPr>
          <p:cNvSpPr/>
          <p:nvPr/>
        </p:nvSpPr>
        <p:spPr>
          <a:xfrm>
            <a:off x="0" y="-23026"/>
            <a:ext cx="25197926" cy="360227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30" name="Gruppo 1029">
            <a:extLst>
              <a:ext uri="{FF2B5EF4-FFF2-40B4-BE49-F238E27FC236}">
                <a16:creationId xmlns:a16="http://schemas.microsoft.com/office/drawing/2014/main" id="{9CC1204E-EAC3-ACBB-3EE1-4A586533406F}"/>
              </a:ext>
            </a:extLst>
          </p:cNvPr>
          <p:cNvGrpSpPr/>
          <p:nvPr/>
        </p:nvGrpSpPr>
        <p:grpSpPr>
          <a:xfrm>
            <a:off x="0" y="-22853"/>
            <a:ext cx="25202030" cy="1524349"/>
            <a:chOff x="-2055" y="-81138"/>
            <a:chExt cx="25202030" cy="1524349"/>
          </a:xfrm>
        </p:grpSpPr>
        <p:sp>
          <p:nvSpPr>
            <p:cNvPr id="45" name="Rettangolo 44">
              <a:extLst>
                <a:ext uri="{FF2B5EF4-FFF2-40B4-BE49-F238E27FC236}">
                  <a16:creationId xmlns:a16="http://schemas.microsoft.com/office/drawing/2014/main" id="{D1B9A16A-5F45-EE26-676A-727AA61AE6DE}"/>
                </a:ext>
              </a:extLst>
            </p:cNvPr>
            <p:cNvSpPr/>
            <p:nvPr/>
          </p:nvSpPr>
          <p:spPr>
            <a:xfrm>
              <a:off x="-6" y="0"/>
              <a:ext cx="25199981" cy="1443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9" name="Gruppo 58">
              <a:extLst>
                <a:ext uri="{FF2B5EF4-FFF2-40B4-BE49-F238E27FC236}">
                  <a16:creationId xmlns:a16="http://schemas.microsoft.com/office/drawing/2014/main" id="{EFA9F09B-8141-6D05-954B-61260007D416}"/>
                </a:ext>
              </a:extLst>
            </p:cNvPr>
            <p:cNvGrpSpPr/>
            <p:nvPr/>
          </p:nvGrpSpPr>
          <p:grpSpPr>
            <a:xfrm>
              <a:off x="-2055" y="-81138"/>
              <a:ext cx="25119380" cy="1206784"/>
              <a:chOff x="-2055" y="-81138"/>
              <a:chExt cx="25119380" cy="1206784"/>
            </a:xfrm>
          </p:grpSpPr>
          <p:pic>
            <p:nvPicPr>
              <p:cNvPr id="31" name="Immagine 30">
                <a:extLst>
                  <a:ext uri="{FF2B5EF4-FFF2-40B4-BE49-F238E27FC236}">
                    <a16:creationId xmlns:a16="http://schemas.microsoft.com/office/drawing/2014/main" id="{9988AF40-F4A6-447F-8EFD-DE23AE4D00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977" b="14295"/>
              <a:stretch/>
            </p:blipFill>
            <p:spPr>
              <a:xfrm>
                <a:off x="13270738" y="-81138"/>
                <a:ext cx="11846587" cy="1206784"/>
              </a:xfrm>
              <a:prstGeom prst="rect">
                <a:avLst/>
              </a:prstGeom>
            </p:spPr>
          </p:pic>
          <p:pic>
            <p:nvPicPr>
              <p:cNvPr id="1112" name="Immagine 1111">
                <a:extLst>
                  <a:ext uri="{FF2B5EF4-FFF2-40B4-BE49-F238E27FC236}">
                    <a16:creationId xmlns:a16="http://schemas.microsoft.com/office/drawing/2014/main" id="{05465BDE-B162-1346-99E4-665A0ED9E6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98" t="8673" r="62641" b="10577"/>
              <a:stretch/>
            </p:blipFill>
            <p:spPr>
              <a:xfrm>
                <a:off x="-2055" y="-41921"/>
                <a:ext cx="10811759" cy="1129936"/>
              </a:xfrm>
              <a:prstGeom prst="rect">
                <a:avLst/>
              </a:prstGeom>
            </p:spPr>
          </p:pic>
        </p:grpSp>
        <p:pic>
          <p:nvPicPr>
            <p:cNvPr id="49" name="Immagine 48">
              <a:extLst>
                <a:ext uri="{FF2B5EF4-FFF2-40B4-BE49-F238E27FC236}">
                  <a16:creationId xmlns:a16="http://schemas.microsoft.com/office/drawing/2014/main" id="{CB608B33-0110-0F29-7510-A9DBBD3F6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2027" y="29123"/>
              <a:ext cx="2343183" cy="1083299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8D3CAFE-D09D-899E-F82D-AC53894B9B68}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-2" y="32181800"/>
            <a:ext cx="25199976" cy="3696107"/>
            <a:chOff x="-2" y="32181800"/>
            <a:chExt cx="25199976" cy="369610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16C0BF1-ED4E-7F72-8F75-1BF7B1A8095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-1" y="32181800"/>
              <a:ext cx="25199975" cy="1420090"/>
            </a:xfrm>
            <a:prstGeom prst="rect">
              <a:avLst/>
            </a:prstGeom>
            <a:solidFill>
              <a:srgbClr val="E1EEA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6B901E4-7C13-391A-8C22-DC31C5716A7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9773" y="32357925"/>
              <a:ext cx="112506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200" b="1" dirty="0">
                  <a:cs typeface="Aharoni" panose="02010803020104030203" pitchFamily="2" charset="-79"/>
                </a:rPr>
                <a:t>Cortona Prokaryotes </a:t>
              </a:r>
              <a:r>
                <a:rPr lang="en-GB" sz="4800" b="1" dirty="0">
                  <a:cs typeface="Aharoni" panose="02010803020104030203" pitchFamily="2" charset="-79"/>
                </a:rPr>
                <a:t>2026</a:t>
              </a:r>
              <a:endParaRPr lang="en-US" sz="6600" b="1" dirty="0">
                <a:cs typeface="Aharoni" panose="02010803020104030203" pitchFamily="2" charset="-79"/>
              </a:endParaRPr>
            </a:p>
          </p:txBody>
        </p:sp>
        <p:pic>
          <p:nvPicPr>
            <p:cNvPr id="1032" name="Picture 8" descr="The World of Biolog Gets Bigger! Biolog Adds Contract ...">
              <a:extLst>
                <a:ext uri="{FF2B5EF4-FFF2-40B4-BE49-F238E27FC236}">
                  <a16:creationId xmlns:a16="http://schemas.microsoft.com/office/drawing/2014/main" id="{3226ACFA-D9D6-245E-2082-8C8C9737794A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9704" y="34229199"/>
              <a:ext cx="3580564" cy="1260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46CDB1B-B8E0-FEC1-39AB-AF03955CF7D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7699400" y="32835201"/>
              <a:ext cx="72421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b="1" dirty="0">
                  <a:cs typeface="Aharoni" panose="02010803020104030203" pitchFamily="2" charset="-79"/>
                </a:rPr>
                <a:t>Cortona, 17-19 Giugno 2026</a:t>
              </a:r>
              <a:endParaRPr lang="en-US" sz="4800" b="1" dirty="0">
                <a:cs typeface="Aharoni" panose="02010803020104030203" pitchFamily="2" charset="-79"/>
              </a:endParaRP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27E3E6-FD59-C013-3EE3-64B0510FA593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85973" y="33762869"/>
              <a:ext cx="3763139" cy="2115038"/>
            </a:xfrm>
            <a:prstGeom prst="rect">
              <a:avLst/>
            </a:prstGeom>
          </p:spPr>
        </p:pic>
        <p:sp>
          <p:nvSpPr>
            <p:cNvPr id="8" name="Right Triangle 7">
              <a:extLst>
                <a:ext uri="{FF2B5EF4-FFF2-40B4-BE49-F238E27FC236}">
                  <a16:creationId xmlns:a16="http://schemas.microsoft.com/office/drawing/2014/main" id="{76E35DD3-D98B-12CE-22F6-A94993FAE17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-2" y="32196946"/>
              <a:ext cx="720000" cy="720000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3F9BC44F-061D-41FE-1790-A9DD5DEBED1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24479974" y="32881890"/>
              <a:ext cx="720000" cy="720000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B4E1B57-EFBB-313E-05F6-D8471DAD5D84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47432" y="33906581"/>
              <a:ext cx="5894143" cy="190543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F939635-086F-5458-6651-6D126254A353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" y="34083011"/>
              <a:ext cx="5455880" cy="1552575"/>
            </a:xfrm>
            <a:prstGeom prst="rect">
              <a:avLst/>
            </a:prstGeom>
          </p:spPr>
        </p:pic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D3A0223F-B9AB-5F9C-8F21-EFF3AA291B8B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591068" y="33906581"/>
              <a:ext cx="3599090" cy="1694810"/>
            </a:xfrm>
            <a:prstGeom prst="rect">
              <a:avLst/>
            </a:prstGeom>
          </p:spPr>
        </p:pic>
      </p:grpSp>
      <p:grpSp>
        <p:nvGrpSpPr>
          <p:cNvPr id="1026" name="Gruppo 1025">
            <a:extLst>
              <a:ext uri="{FF2B5EF4-FFF2-40B4-BE49-F238E27FC236}">
                <a16:creationId xmlns:a16="http://schemas.microsoft.com/office/drawing/2014/main" id="{ADA06A5B-E53F-A3AC-BE75-D1F3C0651BDF}"/>
              </a:ext>
            </a:extLst>
          </p:cNvPr>
          <p:cNvGrpSpPr/>
          <p:nvPr/>
        </p:nvGrpSpPr>
        <p:grpSpPr>
          <a:xfrm>
            <a:off x="-2054" y="1120268"/>
            <a:ext cx="25206133" cy="3542852"/>
            <a:chOff x="-2" y="1426616"/>
            <a:chExt cx="25150899" cy="3542852"/>
          </a:xfrm>
        </p:grpSpPr>
        <p:sp>
          <p:nvSpPr>
            <p:cNvPr id="2" name="Rectangle 13">
              <a:extLst>
                <a:ext uri="{FF2B5EF4-FFF2-40B4-BE49-F238E27FC236}">
                  <a16:creationId xmlns:a16="http://schemas.microsoft.com/office/drawing/2014/main" id="{28031F88-7A13-98DA-1497-2EAF2C2BA5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" y="1434201"/>
              <a:ext cx="25150899" cy="3428824"/>
            </a:xfrm>
            <a:prstGeom prst="rect">
              <a:avLst/>
            </a:prstGeom>
            <a:solidFill>
              <a:srgbClr val="028260"/>
            </a:solidFill>
            <a:ln w="60325" cap="flat">
              <a:noFill/>
              <a:miter lim="800000"/>
            </a:ln>
          </p:spPr>
          <p:txBody>
            <a:bodyPr vert="horz" wrap="square" lIns="215995" tIns="107998" rIns="215995" bIns="107998" anchor="ctr" anchorCtr="0" compatLnSpc="1">
              <a:prstTxWarp prst="textNoShape">
                <a:avLst/>
              </a:prstTxWarp>
            </a:bodyPr>
            <a:lstStyle>
              <a:defPPr>
                <a:defRPr kern="1200"/>
              </a:defPPr>
              <a:lvl1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2pPr>
              <a:lvl3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3pPr>
              <a:lvl4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4pPr>
              <a:lvl5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5pPr>
              <a:lvl6pPr marL="4572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6pPr>
              <a:lvl7pPr marL="9144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7pPr>
              <a:lvl8pPr marL="13716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8pPr>
              <a:lvl9pPr marL="18288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9pPr>
            </a:lstStyle>
            <a:p>
              <a:pPr eaLnBrk="1" hangingPunct="1"/>
              <a:endParaRPr lang="en-US" sz="2756" i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" name="Title 11">
              <a:extLst>
                <a:ext uri="{FF2B5EF4-FFF2-40B4-BE49-F238E27FC236}">
                  <a16:creationId xmlns:a16="http://schemas.microsoft.com/office/drawing/2014/main" id="{C9A85A42-BE77-C0D3-CA90-DC63058B6EB6}"/>
                </a:ext>
              </a:extLst>
            </p:cNvPr>
            <p:cNvSpPr txBox="1"/>
            <p:nvPr/>
          </p:nvSpPr>
          <p:spPr>
            <a:xfrm>
              <a:off x="203197" y="1426616"/>
              <a:ext cx="24941578" cy="1273253"/>
            </a:xfrm>
            <a:prstGeom prst="rect">
              <a:avLst/>
            </a:prstGeom>
          </p:spPr>
          <p:txBody>
            <a:bodyPr lIns="73500" tIns="36750" rIns="73500" bIns="36750"/>
            <a:lstStyle>
              <a:defPPr>
                <a:defRPr lang="en-US"/>
              </a:defPPr>
              <a:lvl1pPr marL="0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194039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388077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582120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776160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970199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3164238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5358277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552318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6000" b="1" dirty="0">
                  <a:solidFill>
                    <a:schemeClr val="bg1"/>
                  </a:solidFill>
                </a:rPr>
                <a:t>Exploring microalga and </a:t>
              </a:r>
              <a:r>
                <a:rPr lang="en-US" sz="6000" b="1" dirty="0" err="1">
                  <a:solidFill>
                    <a:schemeClr val="bg1"/>
                  </a:solidFill>
                </a:rPr>
                <a:t>streptomycete</a:t>
              </a:r>
              <a:r>
                <a:rPr lang="en-US" sz="6000" b="1" dirty="0">
                  <a:solidFill>
                    <a:schemeClr val="bg1"/>
                  </a:solidFill>
                </a:rPr>
                <a:t> co-cultures as plant growth-promoting systems for sustainable agriculture</a:t>
              </a:r>
            </a:p>
          </p:txBody>
        </p:sp>
        <p:sp>
          <p:nvSpPr>
            <p:cNvPr id="12" name="Text Placeholder 16">
              <a:extLst>
                <a:ext uri="{FF2B5EF4-FFF2-40B4-BE49-F238E27FC236}">
                  <a16:creationId xmlns:a16="http://schemas.microsoft.com/office/drawing/2014/main" id="{50CDFE74-CF79-3343-98FF-EA6D2C3318EA}"/>
                </a:ext>
              </a:extLst>
            </p:cNvPr>
            <p:cNvSpPr txBox="1"/>
            <p:nvPr/>
          </p:nvSpPr>
          <p:spPr>
            <a:xfrm>
              <a:off x="2031" y="3264034"/>
              <a:ext cx="24941578" cy="1705434"/>
            </a:xfrm>
            <a:prstGeom prst="rect">
              <a:avLst/>
            </a:prstGeom>
          </p:spPr>
          <p:txBody>
            <a:bodyPr wrap="square" lIns="73500" tIns="36750" rIns="73500" bIns="36750">
              <a:spAutoFit/>
            </a:bodyPr>
            <a:lstStyle>
              <a:defPPr>
                <a:defRPr lang="en-US"/>
              </a:defPPr>
              <a:lvl1pPr marL="0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194039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388077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582120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776160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970199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3164238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5358277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552318" algn="l" defTabSz="4388077" rtl="0" eaLnBrk="1" latinLnBrk="0" hangingPunct="1">
                <a:defRPr sz="869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2600" u="sng" dirty="0">
                  <a:solidFill>
                    <a:schemeClr val="bg1"/>
                  </a:solidFill>
                </a:rPr>
                <a:t>Annamaria Gallo</a:t>
              </a:r>
              <a:r>
                <a:rPr lang="it-IT" sz="2600" u="sng" baseline="30000" dirty="0">
                  <a:solidFill>
                    <a:schemeClr val="bg1"/>
                  </a:solidFill>
                </a:rPr>
                <a:t>1</a:t>
              </a:r>
              <a:r>
                <a:rPr lang="it-IT" sz="2600" dirty="0">
                  <a:solidFill>
                    <a:schemeClr val="bg1"/>
                  </a:solidFill>
                </a:rPr>
                <a:t>, Benvenuta Sonia Cusenza</a:t>
              </a:r>
              <a:r>
                <a:rPr lang="it-IT" sz="2600" baseline="30000" dirty="0">
                  <a:solidFill>
                    <a:schemeClr val="bg1"/>
                  </a:solidFill>
                </a:rPr>
                <a:t>1</a:t>
              </a:r>
              <a:r>
                <a:rPr lang="it-IT" sz="2600" dirty="0">
                  <a:solidFill>
                    <a:schemeClr val="bg1"/>
                  </a:solidFill>
                </a:rPr>
                <a:t>, Ciro Caldiero</a:t>
              </a:r>
              <a:r>
                <a:rPr lang="it-IT" sz="2600" baseline="30000" dirty="0">
                  <a:solidFill>
                    <a:schemeClr val="bg1"/>
                  </a:solidFill>
                </a:rPr>
                <a:t>2</a:t>
              </a:r>
              <a:r>
                <a:rPr lang="it-IT" sz="2600" dirty="0">
                  <a:solidFill>
                    <a:schemeClr val="bg1"/>
                  </a:solidFill>
                </a:rPr>
                <a:t>, Sara Amata</a:t>
              </a:r>
              <a:r>
                <a:rPr lang="it-IT" sz="2600" baseline="30000" dirty="0">
                  <a:solidFill>
                    <a:schemeClr val="bg1"/>
                  </a:solidFill>
                </a:rPr>
                <a:t>1</a:t>
              </a:r>
              <a:r>
                <a:rPr lang="it-IT" sz="2600" dirty="0">
                  <a:solidFill>
                    <a:schemeClr val="bg1"/>
                  </a:solidFill>
                </a:rPr>
                <a:t>, Teresa Faddetta</a:t>
              </a:r>
              <a:r>
                <a:rPr lang="it-IT" sz="2600" baseline="30000" dirty="0">
                  <a:solidFill>
                    <a:schemeClr val="bg1"/>
                  </a:solidFill>
                </a:rPr>
                <a:t>1,3</a:t>
              </a:r>
              <a:r>
                <a:rPr lang="it-IT" sz="2600" dirty="0">
                  <a:solidFill>
                    <a:schemeClr val="bg1"/>
                  </a:solidFill>
                </a:rPr>
                <a:t>, Carla Rizzo</a:t>
              </a:r>
              <a:r>
                <a:rPr lang="it-IT" sz="2600" baseline="30000" dirty="0">
                  <a:solidFill>
                    <a:schemeClr val="bg1"/>
                  </a:solidFill>
                </a:rPr>
                <a:t>1</a:t>
              </a:r>
              <a:r>
                <a:rPr lang="it-IT" sz="2600" dirty="0">
                  <a:solidFill>
                    <a:schemeClr val="bg1"/>
                  </a:solidFill>
                </a:rPr>
                <a:t>, Francesco Mercati</a:t>
              </a:r>
              <a:r>
                <a:rPr lang="it-IT" sz="2600" baseline="30000" dirty="0">
                  <a:solidFill>
                    <a:schemeClr val="bg1"/>
                  </a:solidFill>
                </a:rPr>
                <a:t>2</a:t>
              </a:r>
              <a:r>
                <a:rPr lang="it-IT" sz="2600" dirty="0">
                  <a:solidFill>
                    <a:schemeClr val="bg1"/>
                  </a:solidFill>
                </a:rPr>
                <a:t>, Antonio Palumbo Piccionello</a:t>
              </a:r>
              <a:r>
                <a:rPr lang="it-IT" sz="2600" baseline="30000" dirty="0">
                  <a:solidFill>
                    <a:schemeClr val="bg1"/>
                  </a:solidFill>
                </a:rPr>
                <a:t>1</a:t>
              </a:r>
              <a:r>
                <a:rPr lang="it-IT" sz="2600" dirty="0">
                  <a:solidFill>
                    <a:schemeClr val="bg1"/>
                  </a:solidFill>
                </a:rPr>
                <a:t>, </a:t>
              </a:r>
              <a:br>
                <a:rPr lang="it-IT" sz="2600" dirty="0">
                  <a:solidFill>
                    <a:schemeClr val="bg1"/>
                  </a:solidFill>
                </a:rPr>
              </a:br>
              <a:r>
                <a:rPr lang="it-IT" sz="2600" dirty="0">
                  <a:solidFill>
                    <a:schemeClr val="bg1"/>
                  </a:solidFill>
                </a:rPr>
                <a:t>Giuseppe Gallo</a:t>
              </a:r>
              <a:r>
                <a:rPr lang="it-IT" sz="2600" baseline="30000" dirty="0">
                  <a:solidFill>
                    <a:schemeClr val="bg1"/>
                  </a:solidFill>
                </a:rPr>
                <a:t>1,3</a:t>
              </a:r>
              <a:r>
                <a:rPr lang="it-IT" sz="2600" dirty="0">
                  <a:solidFill>
                    <a:schemeClr val="bg1"/>
                  </a:solidFill>
                </a:rPr>
                <a:t>, Valeria Villanova</a:t>
              </a:r>
              <a:r>
                <a:rPr lang="it-IT" sz="2600" baseline="30000" dirty="0">
                  <a:solidFill>
                    <a:schemeClr val="bg1"/>
                  </a:solidFill>
                </a:rPr>
                <a:t>1</a:t>
              </a:r>
              <a:br>
                <a:rPr lang="it-IT" sz="3215" dirty="0">
                  <a:solidFill>
                    <a:schemeClr val="bg1"/>
                  </a:solidFill>
                </a:rPr>
              </a:br>
              <a:r>
                <a:rPr lang="en-US" sz="1800" baseline="30000" dirty="0">
                  <a:solidFill>
                    <a:schemeClr val="bg1"/>
                  </a:solidFill>
                </a:rPr>
                <a:t>1</a:t>
              </a:r>
              <a:r>
                <a:rPr lang="en-US" sz="1800" dirty="0">
                  <a:solidFill>
                    <a:schemeClr val="bg1"/>
                  </a:solidFill>
                </a:rPr>
                <a:t>Dipartimento STEBICEF, </a:t>
              </a:r>
              <a:r>
                <a:rPr lang="en-US" sz="1800" dirty="0" err="1">
                  <a:solidFill>
                    <a:schemeClr val="bg1"/>
                  </a:solidFill>
                </a:rPr>
                <a:t>Università</a:t>
              </a:r>
              <a:r>
                <a:rPr lang="en-US" sz="1800" dirty="0">
                  <a:solidFill>
                    <a:schemeClr val="bg1"/>
                  </a:solidFill>
                </a:rPr>
                <a:t> </a:t>
              </a:r>
              <a:r>
                <a:rPr lang="en-US" sz="1800" dirty="0" err="1">
                  <a:solidFill>
                    <a:schemeClr val="bg1"/>
                  </a:solidFill>
                </a:rPr>
                <a:t>degli</a:t>
              </a:r>
              <a:r>
                <a:rPr lang="en-US" sz="1800" dirty="0">
                  <a:solidFill>
                    <a:schemeClr val="bg1"/>
                  </a:solidFill>
                </a:rPr>
                <a:t> </a:t>
              </a:r>
              <a:r>
                <a:rPr lang="en-US" sz="1800" dirty="0" err="1">
                  <a:solidFill>
                    <a:schemeClr val="bg1"/>
                  </a:solidFill>
                </a:rPr>
                <a:t>Studi</a:t>
              </a:r>
              <a:r>
                <a:rPr lang="en-US" sz="1800" dirty="0">
                  <a:solidFill>
                    <a:schemeClr val="bg1"/>
                  </a:solidFill>
                </a:rPr>
                <a:t> di Palermo, </a:t>
              </a:r>
              <a:r>
                <a:rPr lang="en-US" sz="1800" dirty="0" err="1">
                  <a:solidFill>
                    <a:schemeClr val="bg1"/>
                  </a:solidFill>
                </a:rPr>
                <a:t>Viale</a:t>
              </a:r>
              <a:r>
                <a:rPr lang="en-US" sz="1800" dirty="0">
                  <a:solidFill>
                    <a:schemeClr val="bg1"/>
                  </a:solidFill>
                </a:rPr>
                <a:t> </a:t>
              </a:r>
              <a:r>
                <a:rPr lang="en-US" sz="1800" dirty="0" err="1">
                  <a:solidFill>
                    <a:schemeClr val="bg1"/>
                  </a:solidFill>
                </a:rPr>
                <a:t>delle</a:t>
              </a:r>
              <a:r>
                <a:rPr lang="en-US" sz="1800" dirty="0">
                  <a:solidFill>
                    <a:schemeClr val="bg1"/>
                  </a:solidFill>
                </a:rPr>
                <a:t> </a:t>
              </a:r>
              <a:r>
                <a:rPr lang="en-US" sz="1800" dirty="0" err="1">
                  <a:solidFill>
                    <a:schemeClr val="bg1"/>
                  </a:solidFill>
                </a:rPr>
                <a:t>Scienze</a:t>
              </a:r>
              <a:r>
                <a:rPr lang="en-US" sz="1800" dirty="0">
                  <a:solidFill>
                    <a:schemeClr val="bg1"/>
                  </a:solidFill>
                </a:rPr>
                <a:t>, 90128 Palermo, Italy. </a:t>
              </a:r>
            </a:p>
            <a:p>
              <a:pPr algn="ctr"/>
              <a:r>
                <a:rPr lang="en-US" sz="1800" baseline="30000" dirty="0">
                  <a:solidFill>
                    <a:schemeClr val="bg1"/>
                  </a:solidFill>
                </a:rPr>
                <a:t>2</a:t>
              </a:r>
              <a:r>
                <a:rPr lang="en-US" sz="1800" dirty="0">
                  <a:solidFill>
                    <a:schemeClr val="bg1"/>
                  </a:solidFill>
                </a:rPr>
                <a:t>Consiglio Nazionale </a:t>
              </a:r>
              <a:r>
                <a:rPr lang="en-US" sz="1800" dirty="0" err="1">
                  <a:solidFill>
                    <a:schemeClr val="bg1"/>
                  </a:solidFill>
                </a:rPr>
                <a:t>delle</a:t>
              </a:r>
              <a:r>
                <a:rPr lang="en-US" sz="1800" dirty="0">
                  <a:solidFill>
                    <a:schemeClr val="bg1"/>
                  </a:solidFill>
                </a:rPr>
                <a:t> </a:t>
              </a:r>
              <a:r>
                <a:rPr lang="en-US" sz="1800" dirty="0" err="1">
                  <a:solidFill>
                    <a:schemeClr val="bg1"/>
                  </a:solidFill>
                </a:rPr>
                <a:t>Ricerche</a:t>
              </a:r>
              <a:r>
                <a:rPr lang="en-US" sz="1800" dirty="0">
                  <a:solidFill>
                    <a:schemeClr val="bg1"/>
                  </a:solidFill>
                </a:rPr>
                <a:t>, Institute of Biosciences and Bioresources (IBBR), Corso </a:t>
              </a:r>
              <a:r>
                <a:rPr lang="en-US" sz="1800" dirty="0" err="1">
                  <a:solidFill>
                    <a:schemeClr val="bg1"/>
                  </a:solidFill>
                </a:rPr>
                <a:t>Calatafimi</a:t>
              </a:r>
              <a:r>
                <a:rPr lang="en-US" sz="1800" dirty="0">
                  <a:solidFill>
                    <a:schemeClr val="bg1"/>
                  </a:solidFill>
                </a:rPr>
                <a:t> 414, 90129 Palermo, Italy</a:t>
              </a:r>
            </a:p>
            <a:p>
              <a:pPr algn="ctr"/>
              <a:r>
                <a:rPr lang="en-US" sz="1800" baseline="30000" dirty="0">
                  <a:solidFill>
                    <a:schemeClr val="bg1"/>
                  </a:solidFill>
                </a:rPr>
                <a:t>3</a:t>
              </a:r>
              <a:r>
                <a:rPr lang="it-IT" sz="1800" dirty="0">
                  <a:solidFill>
                    <a:schemeClr val="bg1"/>
                  </a:solidFill>
                </a:rPr>
                <a:t>NBFC National Biodiversity Future Center, Piazza Marina 61, 90133 Palermo, </a:t>
              </a:r>
              <a:r>
                <a:rPr lang="it-IT" sz="1800" dirty="0" err="1">
                  <a:solidFill>
                    <a:schemeClr val="bg1"/>
                  </a:solidFill>
                </a:rPr>
                <a:t>Italy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uppo 49">
            <a:extLst>
              <a:ext uri="{FF2B5EF4-FFF2-40B4-BE49-F238E27FC236}">
                <a16:creationId xmlns:a16="http://schemas.microsoft.com/office/drawing/2014/main" id="{4A8251DA-EBDA-BA94-97BD-B864692A17A7}"/>
              </a:ext>
            </a:extLst>
          </p:cNvPr>
          <p:cNvGrpSpPr/>
          <p:nvPr/>
        </p:nvGrpSpPr>
        <p:grpSpPr>
          <a:xfrm>
            <a:off x="12941446" y="30348504"/>
            <a:ext cx="12012078" cy="1839943"/>
            <a:chOff x="13053432" y="30581523"/>
            <a:chExt cx="12012078" cy="1839943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A9871AED-C2B7-69E2-DA17-35CDDB2A1F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77510" y="30983471"/>
              <a:ext cx="11988000" cy="1437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2488" tIns="26244" rIns="52488" bIns="26244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18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en-US" sz="18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Faddetta</a:t>
              </a:r>
              <a:r>
                <a:rPr lang="en-US" sz="18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T et al. Bioactive Metabolite Survey of Actinobacteria Showing Plant Growth Promoting Traits to Develop Novel Biofertilizers. Metabolites. 2023 Mar 2;13(3):374. </a:t>
              </a:r>
              <a:r>
                <a:rPr lang="en-US" sz="18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doi</a:t>
              </a:r>
              <a:r>
                <a:rPr lang="en-US" sz="18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: 10.3390/metabo13030374. PMID: 36984814; PMCID: PMC10052678.</a:t>
              </a:r>
            </a:p>
            <a:p>
              <a:pPr algn="just"/>
              <a:r>
                <a:rPr lang="en-US" sz="18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2. Licata G. et al. Mixotrophy in Marine Microalgae to Enhance Their Bioactivity. Microorganisms. 2025 Feb 5;13(2):338. </a:t>
              </a:r>
              <a:r>
                <a:rPr lang="en-US" sz="18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doi</a:t>
              </a:r>
              <a:r>
                <a:rPr lang="en-US" sz="18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: 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10.3390/microorganisms13020338. PMID: 40005705; PMCID: PMC11858253.</a:t>
              </a:r>
            </a:p>
          </p:txBody>
        </p:sp>
        <p:sp>
          <p:nvSpPr>
            <p:cNvPr id="23" name="Rectangle 58">
              <a:extLst>
                <a:ext uri="{FF2B5EF4-FFF2-40B4-BE49-F238E27FC236}">
                  <a16:creationId xmlns:a16="http://schemas.microsoft.com/office/drawing/2014/main" id="{CF8D563E-AD61-0F9E-8B6D-3E842F31C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3432" y="30581523"/>
              <a:ext cx="11988000" cy="396000"/>
            </a:xfrm>
            <a:prstGeom prst="rect">
              <a:avLst/>
            </a:prstGeom>
            <a:solidFill>
              <a:srgbClr val="026249"/>
            </a:solidFill>
            <a:ln w="12700">
              <a:noFill/>
              <a:miter lim="800000"/>
            </a:ln>
          </p:spPr>
          <p:txBody>
            <a:bodyPr wrap="none" lIns="157500" tIns="42000" rIns="157500" bIns="39365" anchor="ctr" anchorCtr="0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defTabSz="2699873">
                <a:defRPr/>
              </a:pPr>
              <a:r>
                <a:rPr lang="en-US" dirty="0">
                  <a:solidFill>
                    <a:schemeClr val="bg1"/>
                  </a:solidFill>
                  <a:effectLst/>
                  <a:latin typeface="+mn-lt"/>
                </a:rPr>
                <a:t>8.References</a:t>
              </a:r>
            </a:p>
          </p:txBody>
        </p:sp>
      </p:grpSp>
      <p:grpSp>
        <p:nvGrpSpPr>
          <p:cNvPr id="1110" name="Gruppo 1109">
            <a:extLst>
              <a:ext uri="{FF2B5EF4-FFF2-40B4-BE49-F238E27FC236}">
                <a16:creationId xmlns:a16="http://schemas.microsoft.com/office/drawing/2014/main" id="{DAAB9D1F-ACF0-9056-B2F7-1C81CC5F261A}"/>
              </a:ext>
            </a:extLst>
          </p:cNvPr>
          <p:cNvGrpSpPr/>
          <p:nvPr/>
        </p:nvGrpSpPr>
        <p:grpSpPr>
          <a:xfrm>
            <a:off x="93196" y="4605479"/>
            <a:ext cx="17140257" cy="4515234"/>
            <a:chOff x="524996" y="6393825"/>
            <a:chExt cx="21199283" cy="19914996"/>
          </a:xfrm>
        </p:grpSpPr>
        <p:sp>
          <p:nvSpPr>
            <p:cNvPr id="20" name="Rectangle 43">
              <a:extLst>
                <a:ext uri="{FF2B5EF4-FFF2-40B4-BE49-F238E27FC236}">
                  <a16:creationId xmlns:a16="http://schemas.microsoft.com/office/drawing/2014/main" id="{9850C075-4EDB-E26A-F5CC-70853636D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996" y="6393825"/>
              <a:ext cx="21199283" cy="2492884"/>
            </a:xfrm>
            <a:prstGeom prst="rect">
              <a:avLst/>
            </a:prstGeom>
            <a:solidFill>
              <a:srgbClr val="026249"/>
            </a:solidFill>
            <a:ln w="12700">
              <a:noFill/>
              <a:miter lim="800000"/>
            </a:ln>
          </p:spPr>
          <p:txBody>
            <a:bodyPr wrap="none" lIns="157500" tIns="42000" rIns="157500" bIns="39365" anchor="ctr" anchorCtr="0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defTabSz="2699873">
                <a:defRPr/>
              </a:pPr>
              <a:r>
                <a:rPr lang="en-US" sz="4200" dirty="0">
                  <a:solidFill>
                    <a:schemeClr val="bg1"/>
                  </a:solidFill>
                  <a:effectLst/>
                  <a:latin typeface="+mn-lt"/>
                </a:rPr>
                <a:t>1.Introduction</a:t>
              </a:r>
            </a:p>
          </p:txBody>
        </p:sp>
        <p:sp>
          <p:nvSpPr>
            <p:cNvPr id="24" name="Text Box 6">
              <a:extLst>
                <a:ext uri="{FF2B5EF4-FFF2-40B4-BE49-F238E27FC236}">
                  <a16:creationId xmlns:a16="http://schemas.microsoft.com/office/drawing/2014/main" id="{878CAA7E-BFB5-8876-4390-6AF2FA862F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2553" y="8681433"/>
              <a:ext cx="20891726" cy="1762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78750" tIns="39375" rIns="78750" bIns="39375">
              <a:spAutoFit/>
            </a:bodyPr>
            <a:lstStyle>
              <a:defPPr>
                <a:defRPr kern="1200"/>
              </a:defPPr>
              <a:lvl1pPr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1pPr>
              <a:lvl2pPr marL="742950" indent="-28575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2pPr>
              <a:lvl3pPr marL="1143000" indent="-22860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3pPr>
              <a:lvl4pPr marL="1600200" indent="-22860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4pPr>
              <a:lvl5pPr marL="2057400" indent="-22860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5pPr>
              <a:lvl6pPr marL="25146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6pPr>
              <a:lvl7pPr marL="29718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7pPr>
              <a:lvl8pPr marL="34290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8pPr>
              <a:lvl9pPr marL="38862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9pPr>
            </a:lstStyle>
            <a:p>
              <a:pPr algn="just">
                <a:lnSpc>
                  <a:spcPct val="150000"/>
                </a:lnSpc>
                <a:spcAft>
                  <a:spcPts val="800"/>
                </a:spcAft>
              </a:pPr>
              <a:r>
                <a:rPr lang="en-US" sz="2800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The intensive use of chemical fertilizers and pesticides has caused environmental damage and increased costs, highlighting the need for sustainable alternatives. Biofertilizers, based on plant growth-promoting (PGP) microorganisms, offer an eco-friendly strategy to enhance plant performance through microbiome modulation. </a:t>
              </a:r>
              <a:r>
                <a:rPr lang="en-US" sz="2800" i="1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Streptomyces</a:t>
              </a:r>
              <a:r>
                <a:rPr lang="en-US" sz="2800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 spp. are known for producing a wide range of bioactive compounds</a:t>
              </a:r>
              <a:r>
                <a:rPr lang="en-US" sz="2800" baseline="30000" dirty="0"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1</a:t>
              </a:r>
              <a:r>
                <a:rPr lang="en-US" sz="2800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. Similarly, microalgae contribute to carbon fixation and to the production of valuable bioactive molecules</a:t>
              </a:r>
              <a:r>
                <a:rPr lang="en-US" sz="2800" baseline="30000" dirty="0"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2</a:t>
              </a:r>
              <a:r>
                <a:rPr lang="en-US" sz="2800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. In this study, the co-culture of </a:t>
              </a:r>
              <a:r>
                <a:rPr lang="en-US" sz="2800" i="1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Chlorella</a:t>
              </a:r>
              <a:r>
                <a:rPr lang="en-US" sz="2800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 sp. (</a:t>
              </a:r>
              <a:r>
                <a:rPr lang="en-US" sz="2800" i="1" dirty="0" err="1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Csp</a:t>
              </a:r>
              <a:r>
                <a:rPr lang="en-US" sz="2800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) and </a:t>
              </a:r>
              <a:r>
                <a:rPr lang="en-US" sz="2800" i="1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Streptomyces </a:t>
              </a:r>
              <a:r>
                <a:rPr lang="en-US" sz="2800" i="1" dirty="0" err="1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violaceoruber</a:t>
              </a:r>
              <a:r>
                <a:rPr lang="en-US" sz="2800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 (</a:t>
              </a:r>
              <a:r>
                <a:rPr lang="en-US" sz="2800" i="1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Sv</a:t>
              </a:r>
              <a:r>
                <a:rPr lang="en-US" sz="2800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) was evaluated for its PGP potential.</a:t>
              </a:r>
              <a:endParaRPr lang="it-IT" sz="2800" dirty="0">
                <a:effectLst/>
                <a:latin typeface="+mn-lt"/>
                <a:ea typeface="Calibri" panose="020F0502020204030204" pitchFamily="34" charset="0"/>
                <a:cs typeface="Mangal" panose="02040503050203030202" pitchFamily="18" charset="0"/>
              </a:endParaRPr>
            </a:p>
          </p:txBody>
        </p:sp>
      </p:grpSp>
      <p:grpSp>
        <p:nvGrpSpPr>
          <p:cNvPr id="1053" name="Gruppo 1052">
            <a:extLst>
              <a:ext uri="{FF2B5EF4-FFF2-40B4-BE49-F238E27FC236}">
                <a16:creationId xmlns:a16="http://schemas.microsoft.com/office/drawing/2014/main" id="{82D5DA03-FB69-85B7-CC35-E1C5B68FB8E8}"/>
              </a:ext>
            </a:extLst>
          </p:cNvPr>
          <p:cNvGrpSpPr/>
          <p:nvPr/>
        </p:nvGrpSpPr>
        <p:grpSpPr>
          <a:xfrm>
            <a:off x="197981" y="25775495"/>
            <a:ext cx="11994902" cy="3741418"/>
            <a:chOff x="13063024" y="26472059"/>
            <a:chExt cx="11994902" cy="3741418"/>
          </a:xfrm>
        </p:grpSpPr>
        <p:sp>
          <p:nvSpPr>
            <p:cNvPr id="28" name="Rectangle 41">
              <a:extLst>
                <a:ext uri="{FF2B5EF4-FFF2-40B4-BE49-F238E27FC236}">
                  <a16:creationId xmlns:a16="http://schemas.microsoft.com/office/drawing/2014/main" id="{F6BA77E0-5521-5D55-BF09-D7C098212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9926" y="26472059"/>
              <a:ext cx="11988000" cy="565200"/>
            </a:xfrm>
            <a:prstGeom prst="rect">
              <a:avLst/>
            </a:prstGeom>
            <a:solidFill>
              <a:srgbClr val="026249"/>
            </a:solidFill>
            <a:ln w="12700">
              <a:noFill/>
              <a:miter lim="800000"/>
            </a:ln>
          </p:spPr>
          <p:txBody>
            <a:bodyPr wrap="none" lIns="157500" tIns="42000" rIns="157500" bIns="39365" anchor="ctr" anchorCtr="0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defTabSz="2699873">
                <a:defRPr/>
              </a:pPr>
              <a:r>
                <a:rPr lang="en-US" sz="4400" dirty="0">
                  <a:solidFill>
                    <a:schemeClr val="bg1"/>
                  </a:solidFill>
                  <a:effectLst/>
                  <a:latin typeface="+mn-lt"/>
                </a:rPr>
                <a:t>6.Conclusion</a:t>
              </a:r>
            </a:p>
          </p:txBody>
        </p:sp>
        <p:sp>
          <p:nvSpPr>
            <p:cNvPr id="29" name="Text Box 6">
              <a:extLst>
                <a:ext uri="{FF2B5EF4-FFF2-40B4-BE49-F238E27FC236}">
                  <a16:creationId xmlns:a16="http://schemas.microsoft.com/office/drawing/2014/main" id="{2721002B-B161-1EC1-98B3-4A9F99D039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63024" y="27117748"/>
              <a:ext cx="11843175" cy="3095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78750" tIns="39375" rIns="78750" bIns="39375">
              <a:spAutoFit/>
            </a:bodyPr>
            <a:lstStyle>
              <a:defPPr>
                <a:defRPr kern="1200"/>
              </a:defPPr>
              <a:lvl1pPr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1pPr>
              <a:lvl2pPr marL="742950" indent="-28575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2pPr>
              <a:lvl3pPr marL="1143000" indent="-22860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3pPr>
              <a:lvl4pPr marL="1600200" indent="-22860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4pPr>
              <a:lvl5pPr marL="2057400" indent="-22860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5pPr>
              <a:lvl6pPr marL="25146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6pPr>
              <a:lvl7pPr marL="29718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7pPr>
              <a:lvl8pPr marL="34290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8pPr>
              <a:lvl9pPr marL="38862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9pPr>
            </a:lstStyle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en-US" sz="2800" dirty="0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Co-culture of </a:t>
              </a:r>
              <a:r>
                <a:rPr lang="en-US" sz="2800" i="1" dirty="0" err="1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Csp</a:t>
              </a:r>
              <a:r>
                <a:rPr lang="en-US" sz="2800" dirty="0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and </a:t>
              </a:r>
              <a:r>
                <a:rPr lang="en-US" sz="2800" i="1" dirty="0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Sv</a:t>
              </a:r>
              <a:r>
                <a:rPr lang="en-US" sz="2800" dirty="0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boosts metabolism, IAA production, and </a:t>
              </a:r>
              <a:r>
                <a:rPr lang="en-GB" sz="2800" i="1" dirty="0">
                  <a:latin typeface="+mn-lt"/>
                </a:rPr>
                <a:t>S. </a:t>
              </a:r>
              <a:r>
                <a:rPr lang="en-GB" sz="2800" i="1" dirty="0" err="1">
                  <a:latin typeface="+mn-lt"/>
                </a:rPr>
                <a:t>lycopersicum</a:t>
              </a:r>
              <a:r>
                <a:rPr lang="en-GB" sz="2800" i="1" dirty="0">
                  <a:latin typeface="+mn-lt"/>
                </a:rPr>
                <a:t> </a:t>
              </a:r>
              <a:r>
                <a:rPr lang="en-US" sz="2800" dirty="0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plant growth.</a:t>
              </a: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en-US" sz="2800" dirty="0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TSB optimized biomass and </a:t>
              </a:r>
              <a:r>
                <a:rPr lang="en-US" sz="2800" dirty="0" err="1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biostimulant</a:t>
              </a:r>
              <a:r>
                <a:rPr lang="en-US" sz="2800" dirty="0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traits compared to GM and agro-industrial waste MIX.</a:t>
              </a: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en-US" sz="2800" dirty="0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Future works will focus on scale-up cultivation to 5L bioreactors, test concentrated MIX medium to lower process costs and perform omics analysis to resolve symbiotic pathways.</a:t>
              </a:r>
            </a:p>
          </p:txBody>
        </p:sp>
      </p:grpSp>
      <p:grpSp>
        <p:nvGrpSpPr>
          <p:cNvPr id="1068" name="Gruppo 1067">
            <a:extLst>
              <a:ext uri="{FF2B5EF4-FFF2-40B4-BE49-F238E27FC236}">
                <a16:creationId xmlns:a16="http://schemas.microsoft.com/office/drawing/2014/main" id="{17BB296E-1378-657F-9EFD-A20BC4219D53}"/>
              </a:ext>
            </a:extLst>
          </p:cNvPr>
          <p:cNvGrpSpPr/>
          <p:nvPr/>
        </p:nvGrpSpPr>
        <p:grpSpPr>
          <a:xfrm>
            <a:off x="231455" y="9851009"/>
            <a:ext cx="11988000" cy="2685733"/>
            <a:chOff x="301536" y="22479827"/>
            <a:chExt cx="11920348" cy="2623828"/>
          </a:xfrm>
        </p:grpSpPr>
        <p:sp>
          <p:nvSpPr>
            <p:cNvPr id="1049" name="Rectangle 50">
              <a:extLst>
                <a:ext uri="{FF2B5EF4-FFF2-40B4-BE49-F238E27FC236}">
                  <a16:creationId xmlns:a16="http://schemas.microsoft.com/office/drawing/2014/main" id="{DB250909-3C12-5649-E653-2B4A606195DB}"/>
                </a:ext>
              </a:extLst>
            </p:cNvPr>
            <p:cNvSpPr/>
            <p:nvPr/>
          </p:nvSpPr>
          <p:spPr>
            <a:xfrm>
              <a:off x="476422" y="22571851"/>
              <a:ext cx="11559930" cy="25318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5512" dirty="0">
                <a:effectLst/>
              </a:endParaRPr>
            </a:p>
          </p:txBody>
        </p:sp>
        <p:sp>
          <p:nvSpPr>
            <p:cNvPr id="1050" name="Rectangle 55">
              <a:extLst>
                <a:ext uri="{FF2B5EF4-FFF2-40B4-BE49-F238E27FC236}">
                  <a16:creationId xmlns:a16="http://schemas.microsoft.com/office/drawing/2014/main" id="{C88103C9-E77A-5D6D-46CB-6301F3729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536" y="22479827"/>
              <a:ext cx="11920348" cy="552172"/>
            </a:xfrm>
            <a:prstGeom prst="rect">
              <a:avLst/>
            </a:prstGeom>
            <a:solidFill>
              <a:srgbClr val="026249"/>
            </a:solidFill>
            <a:ln w="12700">
              <a:noFill/>
              <a:miter lim="800000"/>
            </a:ln>
          </p:spPr>
          <p:txBody>
            <a:bodyPr wrap="none" lIns="157500" tIns="42000" rIns="157500" bIns="39365" anchor="ctr" anchorCtr="0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defTabSz="2699873">
                <a:defRPr/>
              </a:pPr>
              <a:r>
                <a:rPr lang="en-US" sz="4200" dirty="0">
                  <a:solidFill>
                    <a:schemeClr val="bg1"/>
                  </a:solidFill>
                  <a:effectLst/>
                  <a:latin typeface="+mn-lt"/>
                </a:rPr>
                <a:t>2.Key</a:t>
              </a:r>
              <a:r>
                <a:rPr lang="en-US" sz="4200" b="1" dirty="0">
                  <a:solidFill>
                    <a:schemeClr val="bg1"/>
                  </a:solidFill>
                  <a:effectLst/>
                  <a:latin typeface="+mn-lt"/>
                </a:rPr>
                <a:t> </a:t>
              </a:r>
              <a:r>
                <a:rPr lang="en-US" sz="4200" dirty="0">
                  <a:solidFill>
                    <a:schemeClr val="bg1"/>
                  </a:solidFill>
                  <a:effectLst/>
                  <a:latin typeface="+mn-lt"/>
                </a:rPr>
                <a:t>message</a:t>
              </a:r>
              <a:r>
                <a:rPr lang="en-US" sz="4200" b="1" dirty="0">
                  <a:solidFill>
                    <a:schemeClr val="bg1"/>
                  </a:solidFill>
                  <a:effectLst/>
                  <a:latin typeface="+mn-lt"/>
                </a:rPr>
                <a:t> </a:t>
              </a:r>
            </a:p>
          </p:txBody>
        </p:sp>
        <p:sp>
          <p:nvSpPr>
            <p:cNvPr id="1056" name="Text Box 6">
              <a:extLst>
                <a:ext uri="{FF2B5EF4-FFF2-40B4-BE49-F238E27FC236}">
                  <a16:creationId xmlns:a16="http://schemas.microsoft.com/office/drawing/2014/main" id="{2BC299D2-20D0-9AA0-2DE5-8D17A2351F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0609" y="22962668"/>
              <a:ext cx="11329617" cy="1447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78750" tIns="39375" rIns="78750" bIns="39375">
              <a:spAutoFit/>
            </a:bodyPr>
            <a:lstStyle>
              <a:defPPr>
                <a:defRPr kern="1200"/>
              </a:defPPr>
              <a:lvl1pPr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1pPr>
              <a:lvl2pPr marL="742950" indent="-28575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2pPr>
              <a:lvl3pPr marL="1143000" indent="-22860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3pPr>
              <a:lvl4pPr marL="1600200" indent="-22860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4pPr>
              <a:lvl5pPr marL="2057400" indent="-228600" defTabSz="4703763" eaLnBrk="0" hangingPunct="0">
                <a:defRPr sz="9300">
                  <a:solidFill>
                    <a:schemeClr val="tx1"/>
                  </a:solidFill>
                  <a:latin typeface="Arial"/>
                </a:defRPr>
              </a:lvl5pPr>
              <a:lvl6pPr marL="25146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6pPr>
              <a:lvl7pPr marL="29718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7pPr>
              <a:lvl8pPr marL="34290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8pPr>
              <a:lvl9pPr marL="3886200" indent="-228600" defTabSz="4703763" eaLnBrk="0" fontAlgn="base" hangingPunct="0">
                <a:spcBef>
                  <a:spcPct val="0"/>
                </a:spcBef>
                <a:spcAft>
                  <a:spcPct val="0"/>
                </a:spcAft>
                <a:defRPr sz="9300">
                  <a:solidFill>
                    <a:schemeClr val="tx1"/>
                  </a:solidFill>
                  <a:latin typeface="Arial"/>
                </a:defRPr>
              </a:lvl9pPr>
            </a:lstStyle>
            <a:p>
              <a:pPr algn="just">
                <a:lnSpc>
                  <a:spcPct val="150000"/>
                </a:lnSpc>
                <a:spcAft>
                  <a:spcPts val="800"/>
                </a:spcAft>
              </a:pPr>
              <a:r>
                <a:rPr lang="en-US" sz="3200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Co-culture of </a:t>
              </a:r>
              <a:r>
                <a:rPr lang="en-US" sz="3200" i="1" dirty="0" err="1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Csp</a:t>
              </a:r>
              <a:r>
                <a:rPr lang="en-US" sz="3200" i="1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 </a:t>
              </a:r>
              <a:r>
                <a:rPr lang="en-US" sz="3200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and </a:t>
              </a:r>
              <a:r>
                <a:rPr lang="en-US" sz="3200" i="1" dirty="0" err="1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Sv</a:t>
              </a:r>
              <a:r>
                <a:rPr lang="en-US" sz="3200" i="1" dirty="0">
                  <a:effectLst/>
                  <a:latin typeface="+mn-lt"/>
                  <a:ea typeface="Calibri" panose="020F0502020204030204" pitchFamily="34" charset="0"/>
                  <a:cs typeface="Mangal" panose="02040503050203030202" pitchFamily="18" charset="0"/>
                </a:rPr>
                <a:t> </a:t>
              </a:r>
              <a:r>
                <a:rPr lang="en-US" sz="3200" dirty="0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boosts metabolism, IAA production, and </a:t>
              </a:r>
              <a:r>
                <a:rPr lang="en-GB" sz="3200" i="1" dirty="0">
                  <a:latin typeface="+mn-lt"/>
                </a:rPr>
                <a:t>Solanum </a:t>
              </a:r>
              <a:r>
                <a:rPr lang="en-GB" sz="3200" i="1" dirty="0" err="1">
                  <a:latin typeface="+mn-lt"/>
                </a:rPr>
                <a:t>lycopersicum</a:t>
              </a:r>
              <a:r>
                <a:rPr lang="en-GB" sz="3200" i="1" dirty="0">
                  <a:latin typeface="+mn-lt"/>
                </a:rPr>
                <a:t> </a:t>
              </a:r>
              <a:r>
                <a:rPr lang="en-US" sz="3200" dirty="0"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plant growth.</a:t>
              </a:r>
              <a:endParaRPr lang="it-IT" sz="3200" dirty="0">
                <a:effectLst/>
                <a:latin typeface="+mn-lt"/>
                <a:ea typeface="Calibri" panose="020F0502020204030204" pitchFamily="34" charset="0"/>
                <a:cs typeface="Mangal" panose="02040503050203030202" pitchFamily="18" charset="0"/>
              </a:endParaRPr>
            </a:p>
          </p:txBody>
        </p:sp>
      </p:grpSp>
      <p:grpSp>
        <p:nvGrpSpPr>
          <p:cNvPr id="54" name="Gruppo 53">
            <a:extLst>
              <a:ext uri="{FF2B5EF4-FFF2-40B4-BE49-F238E27FC236}">
                <a16:creationId xmlns:a16="http://schemas.microsoft.com/office/drawing/2014/main" id="{C2FE905A-C8A2-4FB6-8DA4-7A2C93A58299}"/>
              </a:ext>
            </a:extLst>
          </p:cNvPr>
          <p:cNvGrpSpPr/>
          <p:nvPr/>
        </p:nvGrpSpPr>
        <p:grpSpPr>
          <a:xfrm>
            <a:off x="204883" y="29565176"/>
            <a:ext cx="11994030" cy="2659044"/>
            <a:chOff x="128435" y="30431831"/>
            <a:chExt cx="11994030" cy="2659044"/>
          </a:xfrm>
        </p:grpSpPr>
        <p:sp>
          <p:nvSpPr>
            <p:cNvPr id="1038" name="TextBox 19">
              <a:extLst>
                <a:ext uri="{FF2B5EF4-FFF2-40B4-BE49-F238E27FC236}">
                  <a16:creationId xmlns:a16="http://schemas.microsoft.com/office/drawing/2014/main" id="{E24C3957-3E21-FC4E-6BAE-E294566332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435" y="30821883"/>
              <a:ext cx="11988001" cy="226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2488" tIns="26244" rIns="52488" bIns="26244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This research has been financially supported by the European Commission –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NextGenerationEU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, Project SUS-MIRRI.IT «Strengthening the MIRRI Italian Research Infrastructure for Sustainable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Bioscence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and Bioeconomy», code n. IR0000005PO. This research was supported by European Commission –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NextGenerationEU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, Piano Nazionale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Resistenza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e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Resilienza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(PNRR) –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Missione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4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Componente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2 Investimento 1.4 –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Avviso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n. 3138 del 16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dicembre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2021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rettificato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con D.D. n. 3175 del 18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dicembre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2021 del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Ministero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dell’Università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e della </a:t>
              </a:r>
              <a:r>
                <a:rPr lang="en-US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Ricerca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– CN5 «National Biodiversity Future Center» – NBFC – code n. CN00000033 </a:t>
              </a:r>
              <a:r>
                <a:rPr lang="it-IT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from the National Recovery and </a:t>
              </a:r>
              <a:r>
                <a:rPr lang="it-IT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Resilience</a:t>
              </a:r>
              <a:r>
                <a:rPr lang="it-IT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Plan (NRRP), under Grant/Award Number: MSCA_0000011</a:t>
              </a:r>
              <a:r>
                <a:rPr lang="en-US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  <a:r>
                <a:rPr lang="en-GB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The authors acknowledge the third-party research project ROW2Bios (CON-0671), funded by O.P. </a:t>
              </a:r>
              <a:r>
                <a:rPr lang="en-GB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Agrinsieme</a:t>
              </a:r>
              <a:r>
                <a:rPr lang="en-GB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 (Latina, Italy). Research carried out within the Project "FILIERA INTEGRATA FRUTTA ESOTICA ITALIANA MAZZONI" founded by the </a:t>
              </a:r>
              <a:r>
                <a:rPr lang="en-GB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Ministero</a:t>
              </a:r>
              <a:r>
                <a:rPr lang="en-GB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GB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dell’Agricoltura</a:t>
              </a:r>
              <a:r>
                <a:rPr lang="en-GB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GB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della</a:t>
              </a:r>
              <a:r>
                <a:rPr lang="en-GB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GB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Sovranità</a:t>
              </a:r>
              <a:r>
                <a:rPr lang="en-GB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GB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Alimentare</a:t>
              </a:r>
              <a:r>
                <a:rPr lang="en-GB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e </a:t>
              </a:r>
              <a:r>
                <a:rPr lang="en-GB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delle</a:t>
              </a:r>
              <a:r>
                <a:rPr lang="en-GB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GB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Foreste</a:t>
              </a:r>
              <a:r>
                <a:rPr lang="en-GB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(MASAF), announcement </a:t>
              </a:r>
              <a:r>
                <a:rPr lang="en-GB" sz="1600" dirty="0" err="1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prot.</a:t>
              </a:r>
              <a:r>
                <a:rPr lang="en-GB" sz="1600" dirty="0">
                  <a:effectLst/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 no. 182458 of 04/22/2022, PROJECT CODE/beneficiary CUP, CFDA50247067 / J77G21000020001</a:t>
              </a:r>
              <a:endParaRPr lang="en-US" sz="1600" dirty="0">
                <a:effectLst/>
                <a:latin typeface="+mn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42" name="Rectangle 58">
              <a:extLst>
                <a:ext uri="{FF2B5EF4-FFF2-40B4-BE49-F238E27FC236}">
                  <a16:creationId xmlns:a16="http://schemas.microsoft.com/office/drawing/2014/main" id="{AC3A4E48-176C-2B68-DA0C-270292701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65" y="30431831"/>
              <a:ext cx="11988000" cy="396000"/>
            </a:xfrm>
            <a:prstGeom prst="rect">
              <a:avLst/>
            </a:prstGeom>
            <a:solidFill>
              <a:srgbClr val="026249"/>
            </a:solidFill>
            <a:ln w="12700">
              <a:noFill/>
              <a:miter lim="800000"/>
            </a:ln>
          </p:spPr>
          <p:txBody>
            <a:bodyPr wrap="none" lIns="157500" tIns="42000" rIns="157500" bIns="39365" anchor="ctr" anchorCtr="0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defTabSz="2699873">
                <a:defRPr/>
              </a:pPr>
              <a:r>
                <a:rPr lang="en-US" dirty="0">
                  <a:solidFill>
                    <a:schemeClr val="bg1"/>
                  </a:solidFill>
                  <a:effectLst/>
                  <a:latin typeface="+mn-lt"/>
                </a:rPr>
                <a:t>7.Acknowledgments</a:t>
              </a:r>
            </a:p>
          </p:txBody>
        </p:sp>
      </p:grpSp>
      <p:grpSp>
        <p:nvGrpSpPr>
          <p:cNvPr id="1109" name="Gruppo 1108">
            <a:extLst>
              <a:ext uri="{FF2B5EF4-FFF2-40B4-BE49-F238E27FC236}">
                <a16:creationId xmlns:a16="http://schemas.microsoft.com/office/drawing/2014/main" id="{73FA2B1F-C67B-7934-D959-4E310028BE8C}"/>
              </a:ext>
            </a:extLst>
          </p:cNvPr>
          <p:cNvGrpSpPr/>
          <p:nvPr/>
        </p:nvGrpSpPr>
        <p:grpSpPr>
          <a:xfrm>
            <a:off x="12940718" y="9860172"/>
            <a:ext cx="11988000" cy="7023187"/>
            <a:chOff x="93196" y="13541015"/>
            <a:chExt cx="13302427" cy="7345357"/>
          </a:xfrm>
        </p:grpSpPr>
        <p:sp>
          <p:nvSpPr>
            <p:cNvPr id="15" name="Rectangle 50">
              <a:extLst>
                <a:ext uri="{FF2B5EF4-FFF2-40B4-BE49-F238E27FC236}">
                  <a16:creationId xmlns:a16="http://schemas.microsoft.com/office/drawing/2014/main" id="{E6BCE28F-FF9B-05CC-A606-068A0890B481}"/>
                </a:ext>
              </a:extLst>
            </p:cNvPr>
            <p:cNvSpPr/>
            <p:nvPr/>
          </p:nvSpPr>
          <p:spPr>
            <a:xfrm>
              <a:off x="542615" y="13970326"/>
              <a:ext cx="12853008" cy="69160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effectLst/>
              </a:endParaRPr>
            </a:p>
          </p:txBody>
        </p:sp>
        <p:sp>
          <p:nvSpPr>
            <p:cNvPr id="21" name="Rectangle 55">
              <a:extLst>
                <a:ext uri="{FF2B5EF4-FFF2-40B4-BE49-F238E27FC236}">
                  <a16:creationId xmlns:a16="http://schemas.microsoft.com/office/drawing/2014/main" id="{9D7C5F5E-BA42-52C8-413B-77FB5E170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196" y="13541015"/>
              <a:ext cx="13302427" cy="565200"/>
            </a:xfrm>
            <a:prstGeom prst="rect">
              <a:avLst/>
            </a:prstGeom>
            <a:solidFill>
              <a:srgbClr val="026249"/>
            </a:solidFill>
            <a:ln w="12700">
              <a:noFill/>
              <a:miter lim="800000"/>
            </a:ln>
          </p:spPr>
          <p:txBody>
            <a:bodyPr wrap="none" lIns="157500" tIns="42000" rIns="157500" bIns="39365" anchor="ctr" anchorCtr="0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defTabSz="2699873">
                <a:defRPr/>
              </a:pPr>
              <a:r>
                <a:rPr lang="en-US" sz="4400" dirty="0">
                  <a:solidFill>
                    <a:schemeClr val="bg1"/>
                  </a:solidFill>
                  <a:effectLst/>
                  <a:latin typeface="+mn-lt"/>
                </a:rPr>
                <a:t>3.Methodology</a:t>
              </a:r>
            </a:p>
          </p:txBody>
        </p:sp>
        <p:pic>
          <p:nvPicPr>
            <p:cNvPr id="1024" name="Immagine 1023">
              <a:extLst>
                <a:ext uri="{FF2B5EF4-FFF2-40B4-BE49-F238E27FC236}">
                  <a16:creationId xmlns:a16="http://schemas.microsoft.com/office/drawing/2014/main" id="{B0D3556C-E6F8-3F4C-A62D-081095C189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718" b="35424"/>
            <a:stretch/>
          </p:blipFill>
          <p:spPr>
            <a:xfrm>
              <a:off x="4521962" y="14150270"/>
              <a:ext cx="1162131" cy="1048176"/>
            </a:xfrm>
            <a:prstGeom prst="rect">
              <a:avLst/>
            </a:prstGeom>
          </p:spPr>
        </p:pic>
        <p:pic>
          <p:nvPicPr>
            <p:cNvPr id="1025" name="Immagine 1024">
              <a:extLst>
                <a:ext uri="{FF2B5EF4-FFF2-40B4-BE49-F238E27FC236}">
                  <a16:creationId xmlns:a16="http://schemas.microsoft.com/office/drawing/2014/main" id="{FE811578-D2F1-61D7-3B64-C4555FD046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3913" y="14150796"/>
              <a:ext cx="1090992" cy="985485"/>
            </a:xfrm>
            <a:prstGeom prst="rect">
              <a:avLst/>
            </a:prstGeom>
          </p:spPr>
        </p:pic>
        <p:sp>
          <p:nvSpPr>
            <p:cNvPr id="1044" name="CasellaDiTesto 1043">
              <a:extLst>
                <a:ext uri="{FF2B5EF4-FFF2-40B4-BE49-F238E27FC236}">
                  <a16:creationId xmlns:a16="http://schemas.microsoft.com/office/drawing/2014/main" id="{196421C7-89B0-5FC5-F24D-BB168FF54E31}"/>
                </a:ext>
              </a:extLst>
            </p:cNvPr>
            <p:cNvSpPr txBox="1"/>
            <p:nvPr/>
          </p:nvSpPr>
          <p:spPr>
            <a:xfrm>
              <a:off x="863013" y="14955614"/>
              <a:ext cx="5569233" cy="482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i="1" dirty="0"/>
                <a:t>S. </a:t>
              </a:r>
              <a:r>
                <a:rPr lang="en-GB" sz="2400" i="1" dirty="0" err="1"/>
                <a:t>violaceoruber</a:t>
              </a:r>
              <a:endParaRPr lang="en-GB" sz="2400" i="1" dirty="0"/>
            </a:p>
          </p:txBody>
        </p:sp>
        <p:sp>
          <p:nvSpPr>
            <p:cNvPr id="1045" name="CasellaDiTesto 1044">
              <a:extLst>
                <a:ext uri="{FF2B5EF4-FFF2-40B4-BE49-F238E27FC236}">
                  <a16:creationId xmlns:a16="http://schemas.microsoft.com/office/drawing/2014/main" id="{70A2DDD4-CE45-3974-DCC5-F05B1D00C68F}"/>
                </a:ext>
              </a:extLst>
            </p:cNvPr>
            <p:cNvSpPr txBox="1"/>
            <p:nvPr/>
          </p:nvSpPr>
          <p:spPr>
            <a:xfrm>
              <a:off x="6736636" y="14968954"/>
              <a:ext cx="3096439" cy="482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i="1" dirty="0"/>
                <a:t>Chlorella </a:t>
              </a:r>
              <a:r>
                <a:rPr lang="en-GB" sz="2400" dirty="0"/>
                <a:t>sp.</a:t>
              </a:r>
            </a:p>
          </p:txBody>
        </p:sp>
        <p:pic>
          <p:nvPicPr>
            <p:cNvPr id="47" name="Picture 2">
              <a:extLst>
                <a:ext uri="{FF2B5EF4-FFF2-40B4-BE49-F238E27FC236}">
                  <a16:creationId xmlns:a16="http://schemas.microsoft.com/office/drawing/2014/main" id="{D47018A1-491D-B076-8693-ECD695509A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25" t="2710" r="7946" b="27886"/>
            <a:stretch>
              <a:fillRect/>
            </a:stretch>
          </p:blipFill>
          <p:spPr bwMode="auto">
            <a:xfrm>
              <a:off x="863014" y="17366080"/>
              <a:ext cx="621267" cy="12286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Freccia in su 51">
              <a:extLst>
                <a:ext uri="{FF2B5EF4-FFF2-40B4-BE49-F238E27FC236}">
                  <a16:creationId xmlns:a16="http://schemas.microsoft.com/office/drawing/2014/main" id="{FFE7C076-D108-4E35-87A7-441F34FAA339}"/>
                </a:ext>
              </a:extLst>
            </p:cNvPr>
            <p:cNvSpPr/>
            <p:nvPr/>
          </p:nvSpPr>
          <p:spPr>
            <a:xfrm rot="7979834">
              <a:off x="5018272" y="15305238"/>
              <a:ext cx="414967" cy="1000961"/>
            </a:xfrm>
            <a:prstGeom prst="upArrow">
              <a:avLst/>
            </a:prstGeom>
            <a:solidFill>
              <a:srgbClr val="028260"/>
            </a:solidFill>
            <a:ln>
              <a:solidFill>
                <a:srgbClr val="02624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53" name="Freccia in su 52">
              <a:extLst>
                <a:ext uri="{FF2B5EF4-FFF2-40B4-BE49-F238E27FC236}">
                  <a16:creationId xmlns:a16="http://schemas.microsoft.com/office/drawing/2014/main" id="{961E5B85-4B16-CEDB-FC68-76E31E778F86}"/>
                </a:ext>
              </a:extLst>
            </p:cNvPr>
            <p:cNvSpPr/>
            <p:nvPr/>
          </p:nvSpPr>
          <p:spPr>
            <a:xfrm rot="13620579">
              <a:off x="6829372" y="15321259"/>
              <a:ext cx="414967" cy="1000961"/>
            </a:xfrm>
            <a:prstGeom prst="upArrow">
              <a:avLst/>
            </a:prstGeom>
            <a:solidFill>
              <a:srgbClr val="028260"/>
            </a:solidFill>
            <a:ln>
              <a:solidFill>
                <a:srgbClr val="02624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56" name="CasellaDiTesto 55">
              <a:extLst>
                <a:ext uri="{FF2B5EF4-FFF2-40B4-BE49-F238E27FC236}">
                  <a16:creationId xmlns:a16="http://schemas.microsoft.com/office/drawing/2014/main" id="{B85C38F9-48E4-864F-A161-83F346131AA7}"/>
                </a:ext>
              </a:extLst>
            </p:cNvPr>
            <p:cNvSpPr txBox="1"/>
            <p:nvPr/>
          </p:nvSpPr>
          <p:spPr>
            <a:xfrm>
              <a:off x="548872" y="16062195"/>
              <a:ext cx="3727473" cy="12553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dirty="0"/>
                <a:t>Morpho-physiological characterization in different media </a:t>
              </a:r>
            </a:p>
          </p:txBody>
        </p:sp>
        <p:sp>
          <p:nvSpPr>
            <p:cNvPr id="58" name="Freccia in su 57">
              <a:extLst>
                <a:ext uri="{FF2B5EF4-FFF2-40B4-BE49-F238E27FC236}">
                  <a16:creationId xmlns:a16="http://schemas.microsoft.com/office/drawing/2014/main" id="{3003215F-B2EB-B3A7-9E0F-2AA9C9CE6939}"/>
                </a:ext>
              </a:extLst>
            </p:cNvPr>
            <p:cNvSpPr/>
            <p:nvPr/>
          </p:nvSpPr>
          <p:spPr>
            <a:xfrm rot="13005136">
              <a:off x="5046015" y="17000942"/>
              <a:ext cx="459394" cy="904160"/>
            </a:xfrm>
            <a:prstGeom prst="upArrow">
              <a:avLst/>
            </a:prstGeom>
            <a:solidFill>
              <a:srgbClr val="026249"/>
            </a:solidFill>
            <a:ln>
              <a:solidFill>
                <a:srgbClr val="02624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60" name="Freccia in su 59">
              <a:extLst>
                <a:ext uri="{FF2B5EF4-FFF2-40B4-BE49-F238E27FC236}">
                  <a16:creationId xmlns:a16="http://schemas.microsoft.com/office/drawing/2014/main" id="{A9997EDE-A24D-D02E-9062-FF6BE551FC04}"/>
                </a:ext>
              </a:extLst>
            </p:cNvPr>
            <p:cNvSpPr/>
            <p:nvPr/>
          </p:nvSpPr>
          <p:spPr>
            <a:xfrm rot="10488982">
              <a:off x="6103453" y="17143369"/>
              <a:ext cx="459394" cy="904160"/>
            </a:xfrm>
            <a:prstGeom prst="upArrow">
              <a:avLst/>
            </a:prstGeom>
            <a:solidFill>
              <a:srgbClr val="026249"/>
            </a:solidFill>
            <a:ln>
              <a:solidFill>
                <a:srgbClr val="02624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61" name="Freccia in su 60">
              <a:extLst>
                <a:ext uri="{FF2B5EF4-FFF2-40B4-BE49-F238E27FC236}">
                  <a16:creationId xmlns:a16="http://schemas.microsoft.com/office/drawing/2014/main" id="{588E8E76-0503-1365-5D37-A23B652E0B46}"/>
                </a:ext>
              </a:extLst>
            </p:cNvPr>
            <p:cNvSpPr/>
            <p:nvPr/>
          </p:nvSpPr>
          <p:spPr>
            <a:xfrm rot="8782695">
              <a:off x="6825890" y="16898165"/>
              <a:ext cx="459394" cy="904160"/>
            </a:xfrm>
            <a:prstGeom prst="upArrow">
              <a:avLst/>
            </a:prstGeom>
            <a:solidFill>
              <a:srgbClr val="026249"/>
            </a:solidFill>
            <a:ln>
              <a:solidFill>
                <a:srgbClr val="02624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62" name="Freccia in su 61">
              <a:extLst>
                <a:ext uri="{FF2B5EF4-FFF2-40B4-BE49-F238E27FC236}">
                  <a16:creationId xmlns:a16="http://schemas.microsoft.com/office/drawing/2014/main" id="{872CC9AB-E154-3D34-B258-6B218D56F864}"/>
                </a:ext>
              </a:extLst>
            </p:cNvPr>
            <p:cNvSpPr/>
            <p:nvPr/>
          </p:nvSpPr>
          <p:spPr>
            <a:xfrm rot="6980214">
              <a:off x="7384733" y="16383256"/>
              <a:ext cx="414967" cy="1000961"/>
            </a:xfrm>
            <a:prstGeom prst="upArrow">
              <a:avLst/>
            </a:prstGeom>
            <a:solidFill>
              <a:srgbClr val="026249"/>
            </a:solidFill>
            <a:ln>
              <a:solidFill>
                <a:srgbClr val="02624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63" name="CasellaDiTesto 62">
              <a:extLst>
                <a:ext uri="{FF2B5EF4-FFF2-40B4-BE49-F238E27FC236}">
                  <a16:creationId xmlns:a16="http://schemas.microsoft.com/office/drawing/2014/main" id="{3277091A-2AA2-E076-AB5A-C144D6E87F76}"/>
                </a:ext>
              </a:extLst>
            </p:cNvPr>
            <p:cNvSpPr txBox="1"/>
            <p:nvPr/>
          </p:nvSpPr>
          <p:spPr>
            <a:xfrm>
              <a:off x="3281362" y="17859612"/>
              <a:ext cx="2057674" cy="164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Evaluation of PGP traits in different media </a:t>
              </a:r>
            </a:p>
          </p:txBody>
        </p:sp>
        <p:grpSp>
          <p:nvGrpSpPr>
            <p:cNvPr id="1074" name="Gruppo 1073">
              <a:extLst>
                <a:ext uri="{FF2B5EF4-FFF2-40B4-BE49-F238E27FC236}">
                  <a16:creationId xmlns:a16="http://schemas.microsoft.com/office/drawing/2014/main" id="{A2A2D4A9-5DBF-DE46-BE9A-2FB902FE3F31}"/>
                </a:ext>
              </a:extLst>
            </p:cNvPr>
            <p:cNvGrpSpPr/>
            <p:nvPr/>
          </p:nvGrpSpPr>
          <p:grpSpPr>
            <a:xfrm>
              <a:off x="5016559" y="18100287"/>
              <a:ext cx="3102859" cy="2672969"/>
              <a:chOff x="6950618" y="17578100"/>
              <a:chExt cx="3102859" cy="2672969"/>
            </a:xfrm>
          </p:grpSpPr>
          <p:sp>
            <p:nvSpPr>
              <p:cNvPr id="1028" name="CasellaDiTesto 1027">
                <a:extLst>
                  <a:ext uri="{FF2B5EF4-FFF2-40B4-BE49-F238E27FC236}">
                    <a16:creationId xmlns:a16="http://schemas.microsoft.com/office/drawing/2014/main" id="{604B7606-5F29-35DA-344C-13B703E39320}"/>
                  </a:ext>
                </a:extLst>
              </p:cNvPr>
              <p:cNvSpPr txBox="1"/>
              <p:nvPr/>
            </p:nvSpPr>
            <p:spPr>
              <a:xfrm>
                <a:off x="6950618" y="17578100"/>
                <a:ext cx="3102859" cy="1255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Metabolomics characterization in different media </a:t>
                </a:r>
              </a:p>
            </p:txBody>
          </p:sp>
          <p:pic>
            <p:nvPicPr>
              <p:cNvPr id="1033" name="Immagine 1032">
                <a:extLst>
                  <a:ext uri="{FF2B5EF4-FFF2-40B4-BE49-F238E27FC236}">
                    <a16:creationId xmlns:a16="http://schemas.microsoft.com/office/drawing/2014/main" id="{10BF9BC5-3306-01C0-5D16-BB3AA08025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013" t="30037" r="31579" b="292"/>
              <a:stretch/>
            </p:blipFill>
            <p:spPr>
              <a:xfrm>
                <a:off x="7656912" y="18881311"/>
                <a:ext cx="1504806" cy="1369758"/>
              </a:xfrm>
              <a:prstGeom prst="rect">
                <a:avLst/>
              </a:prstGeom>
            </p:spPr>
          </p:pic>
        </p:grpSp>
        <p:grpSp>
          <p:nvGrpSpPr>
            <p:cNvPr id="1078" name="Gruppo 1077">
              <a:extLst>
                <a:ext uri="{FF2B5EF4-FFF2-40B4-BE49-F238E27FC236}">
                  <a16:creationId xmlns:a16="http://schemas.microsoft.com/office/drawing/2014/main" id="{08FF2877-686C-DF33-7443-71493C4EB525}"/>
                </a:ext>
              </a:extLst>
            </p:cNvPr>
            <p:cNvGrpSpPr/>
            <p:nvPr/>
          </p:nvGrpSpPr>
          <p:grpSpPr>
            <a:xfrm>
              <a:off x="7037609" y="17934932"/>
              <a:ext cx="4413658" cy="1851451"/>
              <a:chOff x="5126700" y="18048740"/>
              <a:chExt cx="4413658" cy="1851451"/>
            </a:xfrm>
          </p:grpSpPr>
          <p:sp>
            <p:nvSpPr>
              <p:cNvPr id="1031" name="CasellaDiTesto 1030">
                <a:extLst>
                  <a:ext uri="{FF2B5EF4-FFF2-40B4-BE49-F238E27FC236}">
                    <a16:creationId xmlns:a16="http://schemas.microsoft.com/office/drawing/2014/main" id="{6552F62A-1E03-E537-122D-600C89033DD6}"/>
                  </a:ext>
                </a:extLst>
              </p:cNvPr>
              <p:cNvSpPr txBox="1"/>
              <p:nvPr/>
            </p:nvSpPr>
            <p:spPr>
              <a:xfrm>
                <a:off x="5126700" y="18048740"/>
                <a:ext cx="4413658" cy="8691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In vitro test on </a:t>
                </a:r>
                <a:br>
                  <a:rPr lang="en-GB" sz="2400" dirty="0"/>
                </a:br>
                <a:r>
                  <a:rPr lang="en-GB" sz="2400" i="1" dirty="0"/>
                  <a:t>S. </a:t>
                </a:r>
                <a:r>
                  <a:rPr lang="en-GB" sz="2400" i="1" dirty="0" err="1"/>
                  <a:t>lycopersicum</a:t>
                </a:r>
                <a:endParaRPr lang="en-GB" sz="2400" i="1" dirty="0"/>
              </a:p>
            </p:txBody>
          </p:sp>
          <p:pic>
            <p:nvPicPr>
              <p:cNvPr id="1035" name="Immagine 1034">
                <a:extLst>
                  <a:ext uri="{FF2B5EF4-FFF2-40B4-BE49-F238E27FC236}">
                    <a16:creationId xmlns:a16="http://schemas.microsoft.com/office/drawing/2014/main" id="{F1E8E59F-F335-9082-1902-963DEC6ED5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098" t="52153" r="36425" b="25087"/>
              <a:stretch/>
            </p:blipFill>
            <p:spPr>
              <a:xfrm>
                <a:off x="6601416" y="18844577"/>
                <a:ext cx="1501620" cy="1055614"/>
              </a:xfrm>
              <a:prstGeom prst="rect">
                <a:avLst/>
              </a:prstGeom>
            </p:spPr>
          </p:pic>
        </p:grpSp>
        <p:sp>
          <p:nvSpPr>
            <p:cNvPr id="1037" name="Freccia in su 1036">
              <a:extLst>
                <a:ext uri="{FF2B5EF4-FFF2-40B4-BE49-F238E27FC236}">
                  <a16:creationId xmlns:a16="http://schemas.microsoft.com/office/drawing/2014/main" id="{4C83FF6F-228B-CEEA-C042-BD2BEF111AC1}"/>
                </a:ext>
              </a:extLst>
            </p:cNvPr>
            <p:cNvSpPr/>
            <p:nvPr/>
          </p:nvSpPr>
          <p:spPr>
            <a:xfrm rot="14539244">
              <a:off x="4448053" y="16452880"/>
              <a:ext cx="414967" cy="1000961"/>
            </a:xfrm>
            <a:prstGeom prst="upArrow">
              <a:avLst/>
            </a:prstGeom>
            <a:solidFill>
              <a:srgbClr val="026249"/>
            </a:solidFill>
            <a:ln>
              <a:solidFill>
                <a:srgbClr val="02624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grpSp>
          <p:nvGrpSpPr>
            <p:cNvPr id="1077" name="Gruppo 1076">
              <a:extLst>
                <a:ext uri="{FF2B5EF4-FFF2-40B4-BE49-F238E27FC236}">
                  <a16:creationId xmlns:a16="http://schemas.microsoft.com/office/drawing/2014/main" id="{C7771F3A-D5DE-11C6-2585-51ECC4B3B9F7}"/>
                </a:ext>
              </a:extLst>
            </p:cNvPr>
            <p:cNvGrpSpPr/>
            <p:nvPr/>
          </p:nvGrpSpPr>
          <p:grpSpPr>
            <a:xfrm>
              <a:off x="8058012" y="16534491"/>
              <a:ext cx="3565958" cy="1307134"/>
              <a:chOff x="8058012" y="16534491"/>
              <a:chExt cx="3565958" cy="1307134"/>
            </a:xfrm>
          </p:grpSpPr>
          <p:sp>
            <p:nvSpPr>
              <p:cNvPr id="1036" name="CasellaDiTesto 1035">
                <a:extLst>
                  <a:ext uri="{FF2B5EF4-FFF2-40B4-BE49-F238E27FC236}">
                    <a16:creationId xmlns:a16="http://schemas.microsoft.com/office/drawing/2014/main" id="{DFE430D2-5DB9-A545-E6F8-18158BB0A2E8}"/>
                  </a:ext>
                </a:extLst>
              </p:cNvPr>
              <p:cNvSpPr txBox="1"/>
              <p:nvPr/>
            </p:nvSpPr>
            <p:spPr>
              <a:xfrm>
                <a:off x="8259845" y="16534491"/>
                <a:ext cx="3364125" cy="4828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400" dirty="0"/>
                  <a:t>Metagenomics study</a:t>
                </a:r>
              </a:p>
            </p:txBody>
          </p:sp>
          <p:pic>
            <p:nvPicPr>
              <p:cNvPr id="1039" name="Immagine 1038">
                <a:extLst>
                  <a:ext uri="{FF2B5EF4-FFF2-40B4-BE49-F238E27FC236}">
                    <a16:creationId xmlns:a16="http://schemas.microsoft.com/office/drawing/2014/main" id="{74C62AA4-76C1-7D46-EDEB-6516742F23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488" t="8193" r="50000" b="57715"/>
              <a:stretch/>
            </p:blipFill>
            <p:spPr>
              <a:xfrm>
                <a:off x="8058012" y="17057437"/>
                <a:ext cx="1187669" cy="701370"/>
              </a:xfrm>
              <a:prstGeom prst="rect">
                <a:avLst/>
              </a:prstGeom>
            </p:spPr>
          </p:pic>
          <p:pic>
            <p:nvPicPr>
              <p:cNvPr id="1040" name="Immagine 1039">
                <a:extLst>
                  <a:ext uri="{FF2B5EF4-FFF2-40B4-BE49-F238E27FC236}">
                    <a16:creationId xmlns:a16="http://schemas.microsoft.com/office/drawing/2014/main" id="{5B4FBF1F-03B8-FB73-2287-29B0D3A821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465" t="6003" r="10474" b="51892"/>
              <a:stretch/>
            </p:blipFill>
            <p:spPr>
              <a:xfrm>
                <a:off x="9033317" y="16975404"/>
                <a:ext cx="1238047" cy="866221"/>
              </a:xfrm>
              <a:prstGeom prst="rect">
                <a:avLst/>
              </a:prstGeom>
            </p:spPr>
          </p:pic>
        </p:grpSp>
        <p:pic>
          <p:nvPicPr>
            <p:cNvPr id="1041" name="Immagine 1040">
              <a:extLst>
                <a:ext uri="{FF2B5EF4-FFF2-40B4-BE49-F238E27FC236}">
                  <a16:creationId xmlns:a16="http://schemas.microsoft.com/office/drawing/2014/main" id="{9B9307E0-52F2-3926-47CE-96401F474F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54" t="35042" r="37880" b="22785"/>
            <a:stretch/>
          </p:blipFill>
          <p:spPr>
            <a:xfrm>
              <a:off x="1305110" y="17151464"/>
              <a:ext cx="1997129" cy="1406770"/>
            </a:xfrm>
            <a:prstGeom prst="rect">
              <a:avLst/>
            </a:prstGeom>
          </p:spPr>
        </p:pic>
        <p:pic>
          <p:nvPicPr>
            <p:cNvPr id="1043" name="Immagine 1042">
              <a:extLst>
                <a:ext uri="{FF2B5EF4-FFF2-40B4-BE49-F238E27FC236}">
                  <a16:creationId xmlns:a16="http://schemas.microsoft.com/office/drawing/2014/main" id="{49896B96-F7E8-CD65-17F9-FC0846769F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70" t="8503" r="19450" b="-5062"/>
            <a:stretch/>
          </p:blipFill>
          <p:spPr>
            <a:xfrm>
              <a:off x="5503607" y="15886742"/>
              <a:ext cx="1252978" cy="1278465"/>
            </a:xfrm>
            <a:prstGeom prst="ellipse">
              <a:avLst/>
            </a:prstGeom>
          </p:spPr>
        </p:pic>
        <p:pic>
          <p:nvPicPr>
            <p:cNvPr id="1046" name="Immagine 1045">
              <a:extLst>
                <a:ext uri="{FF2B5EF4-FFF2-40B4-BE49-F238E27FC236}">
                  <a16:creationId xmlns:a16="http://schemas.microsoft.com/office/drawing/2014/main" id="{18086880-0B69-D019-F6D5-07B3728F63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99" t="14140" r="37727" b="46597"/>
            <a:stretch/>
          </p:blipFill>
          <p:spPr>
            <a:xfrm>
              <a:off x="3345666" y="19286723"/>
              <a:ext cx="2051290" cy="1563239"/>
            </a:xfrm>
            <a:prstGeom prst="rect">
              <a:avLst/>
            </a:prstGeom>
          </p:spPr>
        </p:pic>
        <p:sp>
          <p:nvSpPr>
            <p:cNvPr id="1079" name="CasellaDiTesto 1078">
              <a:extLst>
                <a:ext uri="{FF2B5EF4-FFF2-40B4-BE49-F238E27FC236}">
                  <a16:creationId xmlns:a16="http://schemas.microsoft.com/office/drawing/2014/main" id="{841FF4FB-53B2-ADE5-1AE6-512089808F20}"/>
                </a:ext>
              </a:extLst>
            </p:cNvPr>
            <p:cNvSpPr txBox="1"/>
            <p:nvPr/>
          </p:nvSpPr>
          <p:spPr>
            <a:xfrm>
              <a:off x="10384277" y="17177805"/>
              <a:ext cx="1773951" cy="482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dirty="0"/>
                <a:t>On going…</a:t>
              </a:r>
            </a:p>
          </p:txBody>
        </p:sp>
        <p:sp>
          <p:nvSpPr>
            <p:cNvPr id="1105" name="CasellaDiTesto 1104">
              <a:extLst>
                <a:ext uri="{FF2B5EF4-FFF2-40B4-BE49-F238E27FC236}">
                  <a16:creationId xmlns:a16="http://schemas.microsoft.com/office/drawing/2014/main" id="{04B1CA44-46A4-14A5-DED9-FDC8CBE3AF05}"/>
                </a:ext>
              </a:extLst>
            </p:cNvPr>
            <p:cNvSpPr txBox="1"/>
            <p:nvPr/>
          </p:nvSpPr>
          <p:spPr>
            <a:xfrm>
              <a:off x="1604313" y="14406114"/>
              <a:ext cx="2917649" cy="482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Single culture</a:t>
              </a:r>
            </a:p>
          </p:txBody>
        </p:sp>
        <p:sp>
          <p:nvSpPr>
            <p:cNvPr id="1106" name="CasellaDiTesto 1105">
              <a:extLst>
                <a:ext uri="{FF2B5EF4-FFF2-40B4-BE49-F238E27FC236}">
                  <a16:creationId xmlns:a16="http://schemas.microsoft.com/office/drawing/2014/main" id="{421C7B2E-C68C-0089-DBF6-9A7A5D49C033}"/>
                </a:ext>
              </a:extLst>
            </p:cNvPr>
            <p:cNvSpPr txBox="1"/>
            <p:nvPr/>
          </p:nvSpPr>
          <p:spPr>
            <a:xfrm>
              <a:off x="7743315" y="14426728"/>
              <a:ext cx="2917649" cy="482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Single culture</a:t>
              </a:r>
            </a:p>
          </p:txBody>
        </p:sp>
        <p:sp>
          <p:nvSpPr>
            <p:cNvPr id="1107" name="CasellaDiTesto 1106">
              <a:extLst>
                <a:ext uri="{FF2B5EF4-FFF2-40B4-BE49-F238E27FC236}">
                  <a16:creationId xmlns:a16="http://schemas.microsoft.com/office/drawing/2014/main" id="{8F1CD205-AE62-33A5-870E-6F54A6D9B2E2}"/>
                </a:ext>
              </a:extLst>
            </p:cNvPr>
            <p:cNvSpPr txBox="1"/>
            <p:nvPr/>
          </p:nvSpPr>
          <p:spPr>
            <a:xfrm>
              <a:off x="5046382" y="15335299"/>
              <a:ext cx="2192750" cy="482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Co-culture</a:t>
              </a:r>
            </a:p>
          </p:txBody>
        </p:sp>
      </p:grpSp>
      <p:pic>
        <p:nvPicPr>
          <p:cNvPr id="1129" name="Immagine 1128">
            <a:extLst>
              <a:ext uri="{FF2B5EF4-FFF2-40B4-BE49-F238E27FC236}">
                <a16:creationId xmlns:a16="http://schemas.microsoft.com/office/drawing/2014/main" id="{F77B82FE-D3FC-3735-AA87-3AB893509EE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7101" y="4604940"/>
            <a:ext cx="7042874" cy="5056183"/>
          </a:xfrm>
          <a:prstGeom prst="rect">
            <a:avLst/>
          </a:prstGeom>
        </p:spPr>
      </p:pic>
      <p:grpSp>
        <p:nvGrpSpPr>
          <p:cNvPr id="1054" name="Gruppo 1053">
            <a:extLst>
              <a:ext uri="{FF2B5EF4-FFF2-40B4-BE49-F238E27FC236}">
                <a16:creationId xmlns:a16="http://schemas.microsoft.com/office/drawing/2014/main" id="{1D664118-8C83-639C-60FA-833754D0EBAC}"/>
              </a:ext>
            </a:extLst>
          </p:cNvPr>
          <p:cNvGrpSpPr/>
          <p:nvPr/>
        </p:nvGrpSpPr>
        <p:grpSpPr>
          <a:xfrm>
            <a:off x="175537" y="12044628"/>
            <a:ext cx="12399800" cy="13598874"/>
            <a:chOff x="175537" y="12044628"/>
            <a:chExt cx="12399800" cy="13598874"/>
          </a:xfrm>
        </p:grpSpPr>
        <p:grpSp>
          <p:nvGrpSpPr>
            <p:cNvPr id="1047" name="Gruppo 1046">
              <a:extLst>
                <a:ext uri="{FF2B5EF4-FFF2-40B4-BE49-F238E27FC236}">
                  <a16:creationId xmlns:a16="http://schemas.microsoft.com/office/drawing/2014/main" id="{FDC45548-18CE-4384-0A36-EEF71EA3DA82}"/>
                </a:ext>
              </a:extLst>
            </p:cNvPr>
            <p:cNvGrpSpPr/>
            <p:nvPr/>
          </p:nvGrpSpPr>
          <p:grpSpPr>
            <a:xfrm>
              <a:off x="175537" y="12044628"/>
              <a:ext cx="12060412" cy="13598874"/>
              <a:chOff x="12918199" y="12325109"/>
              <a:chExt cx="12060412" cy="13598874"/>
            </a:xfrm>
          </p:grpSpPr>
          <p:sp>
            <p:nvSpPr>
              <p:cNvPr id="1076" name="CasellaDiTesto 1075">
                <a:extLst>
                  <a:ext uri="{FF2B5EF4-FFF2-40B4-BE49-F238E27FC236}">
                    <a16:creationId xmlns:a16="http://schemas.microsoft.com/office/drawing/2014/main" id="{48A2CA94-C3C9-CF7E-4BFD-A48201C2F197}"/>
                  </a:ext>
                </a:extLst>
              </p:cNvPr>
              <p:cNvSpPr txBox="1"/>
              <p:nvPr/>
            </p:nvSpPr>
            <p:spPr>
              <a:xfrm>
                <a:off x="12990611" y="24908320"/>
                <a:ext cx="11988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Fig. 1 </a:t>
                </a:r>
                <a:r>
                  <a:rPr lang="en-US" sz="2000" dirty="0"/>
                  <a:t>Co-</a:t>
                </a:r>
                <a:r>
                  <a:rPr lang="en-US" sz="2000" dirty="0" err="1"/>
                  <a:t>coltures</a:t>
                </a:r>
                <a:r>
                  <a:rPr lang="en-US" sz="2000" dirty="0"/>
                  <a:t> of </a:t>
                </a:r>
                <a:r>
                  <a:rPr lang="en-US" sz="2000" i="1" dirty="0" err="1"/>
                  <a:t>Csp</a:t>
                </a:r>
                <a:r>
                  <a:rPr lang="en-US" sz="2000" dirty="0" err="1"/>
                  <a:t>+</a:t>
                </a:r>
                <a:r>
                  <a:rPr lang="en-US" sz="2000" i="1" dirty="0" err="1"/>
                  <a:t>Sv</a:t>
                </a:r>
                <a:r>
                  <a:rPr lang="en-US" sz="2000" dirty="0"/>
                  <a:t> in MIX and TSB (</a:t>
                </a:r>
                <a:r>
                  <a:rPr lang="en-US" sz="2000" b="1" dirty="0"/>
                  <a:t>A</a:t>
                </a:r>
                <a:r>
                  <a:rPr lang="en-US" sz="2000" dirty="0"/>
                  <a:t>), dry weight (</a:t>
                </a:r>
                <a:r>
                  <a:rPr lang="en-US" sz="2000" b="1" dirty="0"/>
                  <a:t>B</a:t>
                </a:r>
                <a:r>
                  <a:rPr lang="en-US" sz="2000" dirty="0"/>
                  <a:t>), indole-3-acetic acid (IAA) production (</a:t>
                </a:r>
                <a:r>
                  <a:rPr lang="en-US" sz="2000" b="1" dirty="0"/>
                  <a:t>C</a:t>
                </a:r>
                <a:r>
                  <a:rPr lang="en-US" sz="2000" dirty="0"/>
                  <a:t>), and quantitative profiles of methanol-extracted metabolites in EIC area (</a:t>
                </a:r>
                <a:r>
                  <a:rPr lang="en-US" sz="2000" b="1" dirty="0"/>
                  <a:t>D</a:t>
                </a:r>
                <a:r>
                  <a:rPr lang="en-US" sz="2000" dirty="0"/>
                  <a:t>) of </a:t>
                </a:r>
                <a:r>
                  <a:rPr lang="en-US" sz="2000" i="1" dirty="0" err="1"/>
                  <a:t>Csp</a:t>
                </a:r>
                <a:r>
                  <a:rPr lang="en-US" sz="2000" dirty="0"/>
                  <a:t> and </a:t>
                </a:r>
                <a:r>
                  <a:rPr lang="en-US" sz="2000" i="1" dirty="0" err="1"/>
                  <a:t>Csp</a:t>
                </a:r>
                <a:r>
                  <a:rPr lang="en-US" sz="2000" dirty="0" err="1"/>
                  <a:t>+</a:t>
                </a:r>
                <a:r>
                  <a:rPr lang="en-US" sz="2000" i="1" dirty="0" err="1"/>
                  <a:t>Sv</a:t>
                </a:r>
                <a:r>
                  <a:rPr lang="en-US" sz="2000" i="1" dirty="0"/>
                  <a:t> </a:t>
                </a:r>
                <a:r>
                  <a:rPr lang="en-US" sz="2000" dirty="0"/>
                  <a:t>grown in different media: GM, MIX, and TSB.</a:t>
                </a:r>
                <a:endParaRPr lang="en-GB" sz="2000" dirty="0"/>
              </a:p>
            </p:txBody>
          </p:sp>
          <p:sp>
            <p:nvSpPr>
              <p:cNvPr id="1127" name="CasellaDiTesto 1126">
                <a:extLst>
                  <a:ext uri="{FF2B5EF4-FFF2-40B4-BE49-F238E27FC236}">
                    <a16:creationId xmlns:a16="http://schemas.microsoft.com/office/drawing/2014/main" id="{3F566D7B-9F5A-C90C-8A98-3E8E2B2C1DF0}"/>
                  </a:ext>
                </a:extLst>
              </p:cNvPr>
              <p:cNvSpPr txBox="1"/>
              <p:nvPr/>
            </p:nvSpPr>
            <p:spPr>
              <a:xfrm>
                <a:off x="12940643" y="16052109"/>
                <a:ext cx="209264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/>
                  <a:t>Cultures</a:t>
                </a:r>
                <a:endParaRPr lang="en-GB" sz="2800" b="1" dirty="0"/>
              </a:p>
            </p:txBody>
          </p:sp>
          <p:grpSp>
            <p:nvGrpSpPr>
              <p:cNvPr id="1124" name="Gruppo 1123">
                <a:extLst>
                  <a:ext uri="{FF2B5EF4-FFF2-40B4-BE49-F238E27FC236}">
                    <a16:creationId xmlns:a16="http://schemas.microsoft.com/office/drawing/2014/main" id="{E45ADF19-9E82-BA7A-66EA-5217B9315C6D}"/>
                  </a:ext>
                </a:extLst>
              </p:cNvPr>
              <p:cNvGrpSpPr/>
              <p:nvPr/>
            </p:nvGrpSpPr>
            <p:grpSpPr>
              <a:xfrm>
                <a:off x="12918199" y="12325109"/>
                <a:ext cx="12023376" cy="7833608"/>
                <a:chOff x="12918199" y="12247289"/>
                <a:chExt cx="12023376" cy="7833608"/>
              </a:xfrm>
            </p:grpSpPr>
            <p:sp>
              <p:nvSpPr>
                <p:cNvPr id="22" name="Rectangle 52">
                  <a:extLst>
                    <a:ext uri="{FF2B5EF4-FFF2-40B4-BE49-F238E27FC236}">
                      <a16:creationId xmlns:a16="http://schemas.microsoft.com/office/drawing/2014/main" id="{9AC1AE03-F5BF-17A2-BF4A-F5052ABE8E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53575" y="12247289"/>
                  <a:ext cx="11988000" cy="565200"/>
                </a:xfrm>
                <a:prstGeom prst="rect">
                  <a:avLst/>
                </a:prstGeom>
                <a:solidFill>
                  <a:srgbClr val="026249"/>
                </a:solidFill>
                <a:ln w="12700">
                  <a:noFill/>
                  <a:miter lim="800000"/>
                </a:ln>
              </p:spPr>
              <p:txBody>
                <a:bodyPr wrap="none" lIns="157500" tIns="42000" rIns="157500" bIns="39365" anchor="ctr" anchorCtr="0"/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defTabSz="2699873">
                    <a:defRPr/>
                  </a:pPr>
                  <a:r>
                    <a:rPr lang="en-US" sz="4200" dirty="0">
                      <a:solidFill>
                        <a:schemeClr val="bg1"/>
                      </a:solidFill>
                      <a:effectLst/>
                      <a:latin typeface="+mn-lt"/>
                    </a:rPr>
                    <a:t>4.Results – medium selection for co-culture</a:t>
                  </a:r>
                </a:p>
              </p:txBody>
            </p:sp>
            <p:sp>
              <p:nvSpPr>
                <p:cNvPr id="26" name="TextBox 258">
                  <a:extLst>
                    <a:ext uri="{FF2B5EF4-FFF2-40B4-BE49-F238E27FC236}">
                      <a16:creationId xmlns:a16="http://schemas.microsoft.com/office/drawing/2014/main" id="{ED020E43-D83B-8DF6-2954-161FFC4D584A}"/>
                    </a:ext>
                  </a:extLst>
                </p:cNvPr>
                <p:cNvSpPr txBox="1"/>
                <p:nvPr/>
              </p:nvSpPr>
              <p:spPr>
                <a:xfrm>
                  <a:off x="12918199" y="12852178"/>
                  <a:ext cx="11988000" cy="26155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kern="1200"/>
                  </a:defPPr>
                </a:lstStyle>
                <a:p>
                  <a:pPr algn="just">
                    <a:lnSpc>
                      <a:spcPct val="150000"/>
                    </a:lnSpc>
                    <a:spcAft>
                      <a:spcPts val="800"/>
                    </a:spcAft>
                  </a:pPr>
                  <a:r>
                    <a:rPr lang="en-US" sz="2800" dirty="0">
                      <a:effectLst/>
                      <a:ea typeface="Calibri" panose="020F0502020204030204" pitchFamily="34" charset="0"/>
                      <a:cs typeface="Mangal" panose="02040503050203030202" pitchFamily="18" charset="0"/>
                    </a:rPr>
                    <a:t>We evaluated enriche</a:t>
                  </a:r>
                  <a:r>
                    <a:rPr lang="en-US" sz="2800" dirty="0">
                      <a:ea typeface="Calibri" panose="020F0502020204030204" pitchFamily="34" charset="0"/>
                      <a:cs typeface="Mangal" panose="02040503050203030202" pitchFamily="18" charset="0"/>
                    </a:rPr>
                    <a:t>d artificial seawater, (G</a:t>
                  </a:r>
                  <a:r>
                    <a:rPr lang="en-US" sz="2800" dirty="0">
                      <a:effectLst/>
                      <a:ea typeface="Calibri" panose="020F0502020204030204" pitchFamily="34" charset="0"/>
                      <a:cs typeface="Mangal" panose="02040503050203030202" pitchFamily="18" charset="0"/>
                    </a:rPr>
                    <a:t>old Medium, GM), </a:t>
                  </a:r>
                  <a:r>
                    <a:rPr lang="en-US" sz="2800" dirty="0">
                      <a:ea typeface="Calibri" panose="020F0502020204030204" pitchFamily="34" charset="0"/>
                      <a:cs typeface="Mangal" panose="02040503050203030202" pitchFamily="18" charset="0"/>
                    </a:rPr>
                    <a:t>an 4th-range leftovers agro-industrial </a:t>
                  </a:r>
                  <a:r>
                    <a:rPr lang="en-US" sz="2800" dirty="0">
                      <a:effectLst/>
                      <a:ea typeface="Calibri" panose="020F0502020204030204" pitchFamily="34" charset="0"/>
                      <a:cs typeface="Mangal" panose="02040503050203030202" pitchFamily="18" charset="0"/>
                    </a:rPr>
                    <a:t>waste (MIX), and </a:t>
                  </a:r>
                  <a:r>
                    <a:rPr lang="en-US" sz="2800" dirty="0">
                      <a:ea typeface="Calibri" panose="020F0502020204030204" pitchFamily="34" charset="0"/>
                      <a:cs typeface="Mangal" panose="02040503050203030202" pitchFamily="18" charset="0"/>
                    </a:rPr>
                    <a:t>T</a:t>
                  </a:r>
                  <a:r>
                    <a:rPr lang="en-US" sz="2800" dirty="0">
                      <a:effectLst/>
                      <a:ea typeface="Calibri" panose="020F0502020204030204" pitchFamily="34" charset="0"/>
                      <a:cs typeface="Mangal" panose="02040503050203030202" pitchFamily="18" charset="0"/>
                    </a:rPr>
                    <a:t>ryptic Soy </a:t>
                  </a:r>
                  <a:r>
                    <a:rPr lang="en-US" sz="2800" dirty="0">
                      <a:ea typeface="Calibri" panose="020F0502020204030204" pitchFamily="34" charset="0"/>
                      <a:cs typeface="Mangal" panose="02040503050203030202" pitchFamily="18" charset="0"/>
                    </a:rPr>
                    <a:t>B</a:t>
                  </a:r>
                  <a:r>
                    <a:rPr lang="en-US" sz="2800" dirty="0">
                      <a:effectLst/>
                      <a:ea typeface="Calibri" panose="020F0502020204030204" pitchFamily="34" charset="0"/>
                      <a:cs typeface="Mangal" panose="02040503050203030202" pitchFamily="18" charset="0"/>
                    </a:rPr>
                    <a:t>roth (TSB) to monitor co-culture (</a:t>
                  </a:r>
                  <a:r>
                    <a:rPr lang="en-US" sz="2800" i="1" dirty="0" err="1">
                      <a:ea typeface="Calibri" panose="020F0502020204030204" pitchFamily="34" charset="0"/>
                      <a:cs typeface="Mangal" panose="02040503050203030202" pitchFamily="18" charset="0"/>
                    </a:rPr>
                    <a:t>Csp</a:t>
                  </a:r>
                  <a:r>
                    <a:rPr lang="en-US" sz="2800" dirty="0" err="1">
                      <a:ea typeface="Calibri" panose="020F0502020204030204" pitchFamily="34" charset="0"/>
                      <a:cs typeface="Mangal" panose="02040503050203030202" pitchFamily="18" charset="0"/>
                    </a:rPr>
                    <a:t>+</a:t>
                  </a:r>
                  <a:r>
                    <a:rPr lang="en-US" sz="2800" i="1" dirty="0" err="1">
                      <a:ea typeface="Calibri" panose="020F0502020204030204" pitchFamily="34" charset="0"/>
                      <a:cs typeface="Mangal" panose="02040503050203030202" pitchFamily="18" charset="0"/>
                    </a:rPr>
                    <a:t>Sv</a:t>
                  </a:r>
                  <a:r>
                    <a:rPr lang="en-US" sz="2800" dirty="0">
                      <a:ea typeface="Calibri" panose="020F0502020204030204" pitchFamily="34" charset="0"/>
                      <a:cs typeface="Mangal" panose="02040503050203030202" pitchFamily="18" charset="0"/>
                    </a:rPr>
                    <a:t>) </a:t>
                  </a:r>
                  <a:r>
                    <a:rPr lang="en-US" sz="2800" dirty="0">
                      <a:effectLst/>
                      <a:ea typeface="Calibri" panose="020F0502020204030204" pitchFamily="34" charset="0"/>
                      <a:cs typeface="Mangal" panose="02040503050203030202" pitchFamily="18" charset="0"/>
                    </a:rPr>
                    <a:t>growth, indole-3-acetic acid (IAA) synthesis, and  metabolite production.</a:t>
                  </a:r>
                  <a:endParaRPr lang="it-IT" sz="2800" dirty="0">
                    <a:effectLst/>
                    <a:ea typeface="Calibri" panose="020F0502020204030204" pitchFamily="34" charset="0"/>
                    <a:cs typeface="Mangal" panose="02040503050203030202" pitchFamily="18" charset="0"/>
                  </a:endParaRPr>
                </a:p>
              </p:txBody>
            </p:sp>
            <p:sp>
              <p:nvSpPr>
                <p:cNvPr id="1087" name="CasellaDiTesto 1086">
                  <a:extLst>
                    <a:ext uri="{FF2B5EF4-FFF2-40B4-BE49-F238E27FC236}">
                      <a16:creationId xmlns:a16="http://schemas.microsoft.com/office/drawing/2014/main" id="{2499F17A-D3F9-08D6-E83E-37028F46D408}"/>
                    </a:ext>
                  </a:extLst>
                </p:cNvPr>
                <p:cNvSpPr txBox="1"/>
                <p:nvPr/>
              </p:nvSpPr>
              <p:spPr>
                <a:xfrm>
                  <a:off x="12934490" y="16379191"/>
                  <a:ext cx="500545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2400" b="1" dirty="0"/>
                    <a:t>A</a:t>
                  </a:r>
                </a:p>
              </p:txBody>
            </p:sp>
            <p:sp>
              <p:nvSpPr>
                <p:cNvPr id="1093" name="CasellaDiTesto 1092">
                  <a:extLst>
                    <a:ext uri="{FF2B5EF4-FFF2-40B4-BE49-F238E27FC236}">
                      <a16:creationId xmlns:a16="http://schemas.microsoft.com/office/drawing/2014/main" id="{A6BB4F4F-D29D-4373-1858-23848E7ADB53}"/>
                    </a:ext>
                  </a:extLst>
                </p:cNvPr>
                <p:cNvSpPr txBox="1"/>
                <p:nvPr/>
              </p:nvSpPr>
              <p:spPr>
                <a:xfrm>
                  <a:off x="20113136" y="16366200"/>
                  <a:ext cx="702972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2400" b="1" dirty="0"/>
                    <a:t>C</a:t>
                  </a:r>
                </a:p>
              </p:txBody>
            </p:sp>
            <p:sp>
              <p:nvSpPr>
                <p:cNvPr id="1051" name="CasellaDiTesto 1050">
                  <a:extLst>
                    <a:ext uri="{FF2B5EF4-FFF2-40B4-BE49-F238E27FC236}">
                      <a16:creationId xmlns:a16="http://schemas.microsoft.com/office/drawing/2014/main" id="{6FCEBBE8-0A93-7E37-29C5-3D0A119B34D2}"/>
                    </a:ext>
                  </a:extLst>
                </p:cNvPr>
                <p:cNvSpPr txBox="1"/>
                <p:nvPr/>
              </p:nvSpPr>
              <p:spPr>
                <a:xfrm>
                  <a:off x="14945040" y="19619232"/>
                  <a:ext cx="500545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2400" b="1" dirty="0"/>
                    <a:t>D</a:t>
                  </a:r>
                </a:p>
              </p:txBody>
            </p:sp>
            <p:sp>
              <p:nvSpPr>
                <p:cNvPr id="1086" name="CasellaDiTesto 1085">
                  <a:extLst>
                    <a:ext uri="{FF2B5EF4-FFF2-40B4-BE49-F238E27FC236}">
                      <a16:creationId xmlns:a16="http://schemas.microsoft.com/office/drawing/2014/main" id="{0DD8AFDC-CBDF-DFEA-B2C1-499E2A4F173D}"/>
                    </a:ext>
                  </a:extLst>
                </p:cNvPr>
                <p:cNvSpPr txBox="1"/>
                <p:nvPr/>
              </p:nvSpPr>
              <p:spPr>
                <a:xfrm>
                  <a:off x="14647612" y="16379190"/>
                  <a:ext cx="54240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2400" b="1" dirty="0"/>
                    <a:t>B</a:t>
                  </a:r>
                </a:p>
              </p:txBody>
            </p:sp>
          </p:grpSp>
          <p:pic>
            <p:nvPicPr>
              <p:cNvPr id="51" name="Immagine 50">
                <a:extLst>
                  <a:ext uri="{FF2B5EF4-FFF2-40B4-BE49-F238E27FC236}">
                    <a16:creationId xmlns:a16="http://schemas.microsoft.com/office/drawing/2014/main" id="{C879F8C1-4AE7-CBB7-01D3-50D400954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3316318" y="16533230"/>
                <a:ext cx="1313009" cy="2188348"/>
              </a:xfrm>
              <a:prstGeom prst="rect">
                <a:avLst/>
              </a:prstGeom>
            </p:spPr>
          </p:pic>
          <p:pic>
            <p:nvPicPr>
              <p:cNvPr id="36" name="Immagine 35">
                <a:extLst>
                  <a:ext uri="{FF2B5EF4-FFF2-40B4-BE49-F238E27FC236}">
                    <a16:creationId xmlns:a16="http://schemas.microsoft.com/office/drawing/2014/main" id="{E86A3E26-241D-EBB9-5626-63D89DB4F5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4992173" y="16043714"/>
                <a:ext cx="4996634" cy="3396447"/>
              </a:xfrm>
              <a:prstGeom prst="rect">
                <a:avLst/>
              </a:prstGeom>
            </p:spPr>
          </p:pic>
          <p:pic>
            <p:nvPicPr>
              <p:cNvPr id="43" name="Immagine 42">
                <a:extLst>
                  <a:ext uri="{FF2B5EF4-FFF2-40B4-BE49-F238E27FC236}">
                    <a16:creationId xmlns:a16="http://schemas.microsoft.com/office/drawing/2014/main" id="{BD1FE9F7-54A5-367F-876A-FEE9681D4B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5261709" y="19527936"/>
                <a:ext cx="7975110" cy="5172306"/>
              </a:xfrm>
              <a:prstGeom prst="rect">
                <a:avLst/>
              </a:prstGeom>
            </p:spPr>
          </p:pic>
        </p:grpSp>
        <p:pic>
          <p:nvPicPr>
            <p:cNvPr id="44" name="Immagine 43">
              <a:extLst>
                <a:ext uri="{FF2B5EF4-FFF2-40B4-BE49-F238E27FC236}">
                  <a16:creationId xmlns:a16="http://schemas.microsoft.com/office/drawing/2014/main" id="{26F057C5-4D9F-413B-E4FB-6187BABFDE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7759080" y="15763233"/>
              <a:ext cx="4816257" cy="3365284"/>
            </a:xfrm>
            <a:prstGeom prst="rect">
              <a:avLst/>
            </a:prstGeom>
          </p:spPr>
        </p:pic>
      </p:grpSp>
      <p:grpSp>
        <p:nvGrpSpPr>
          <p:cNvPr id="1055" name="Gruppo 1054">
            <a:extLst>
              <a:ext uri="{FF2B5EF4-FFF2-40B4-BE49-F238E27FC236}">
                <a16:creationId xmlns:a16="http://schemas.microsoft.com/office/drawing/2014/main" id="{6523BE84-4960-E681-3262-987332565F9C}"/>
              </a:ext>
            </a:extLst>
          </p:cNvPr>
          <p:cNvGrpSpPr/>
          <p:nvPr/>
        </p:nvGrpSpPr>
        <p:grpSpPr>
          <a:xfrm>
            <a:off x="12940718" y="16894165"/>
            <a:ext cx="12045214" cy="13395809"/>
            <a:chOff x="12966118" y="17046565"/>
            <a:chExt cx="12045214" cy="13395809"/>
          </a:xfrm>
        </p:grpSpPr>
        <p:sp>
          <p:nvSpPr>
            <p:cNvPr id="18" name="Rectangle 56">
              <a:extLst>
                <a:ext uri="{FF2B5EF4-FFF2-40B4-BE49-F238E27FC236}">
                  <a16:creationId xmlns:a16="http://schemas.microsoft.com/office/drawing/2014/main" id="{7D5A65F8-5BC4-7F51-CF20-D8B1F9CFCB0D}"/>
                </a:ext>
              </a:extLst>
            </p:cNvPr>
            <p:cNvSpPr/>
            <p:nvPr/>
          </p:nvSpPr>
          <p:spPr>
            <a:xfrm>
              <a:off x="13376769" y="26844322"/>
              <a:ext cx="11564806" cy="2983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5512" dirty="0">
                <a:effectLst/>
              </a:endParaRPr>
            </a:p>
          </p:txBody>
        </p: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4D7E69A6-1549-FBA8-6E6D-4A7B79D0C159}"/>
                </a:ext>
              </a:extLst>
            </p:cNvPr>
            <p:cNvSpPr txBox="1"/>
            <p:nvPr/>
          </p:nvSpPr>
          <p:spPr>
            <a:xfrm>
              <a:off x="13023332" y="29426711"/>
              <a:ext cx="1198800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2000" b="1" dirty="0"/>
                <a:t>Fig. 4</a:t>
              </a:r>
              <a:r>
                <a:rPr lang="en-US" sz="2000" dirty="0"/>
                <a:t> Dry weight shoot (</a:t>
              </a:r>
              <a:r>
                <a:rPr lang="en-US" sz="2000" b="1" dirty="0"/>
                <a:t>A</a:t>
              </a:r>
              <a:r>
                <a:rPr lang="en-US" sz="2000" dirty="0"/>
                <a:t>) and Dry weight plant (</a:t>
              </a:r>
              <a:r>
                <a:rPr lang="en-US" sz="2000" dirty="0" err="1"/>
                <a:t>Shoot+Root</a:t>
              </a:r>
              <a:r>
                <a:rPr lang="en-US" sz="2000" dirty="0"/>
                <a:t> </a:t>
              </a:r>
              <a:r>
                <a:rPr lang="en-US" sz="2000" b="1" dirty="0"/>
                <a:t>B</a:t>
              </a:r>
              <a:r>
                <a:rPr lang="en-US" sz="2000" dirty="0"/>
                <a:t>) in </a:t>
              </a:r>
              <a:r>
                <a:rPr lang="en-US" sz="2000" i="1" dirty="0"/>
                <a:t>S. </a:t>
              </a:r>
              <a:r>
                <a:rPr lang="en-US" sz="2000" i="1" dirty="0" err="1"/>
                <a:t>lycopersicum</a:t>
              </a:r>
              <a:r>
                <a:rPr lang="en-US" sz="2000" dirty="0"/>
                <a:t> exposed to different treatments compared to control (CTRL). Different letters indicate means that differ significantly, according to Tukey’s HSD test at p &lt; 0.05.</a:t>
              </a:r>
              <a:endParaRPr lang="en-GB" sz="2000" b="1" dirty="0"/>
            </a:p>
          </p:txBody>
        </p: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C86FB051-49CC-8800-AFD3-158C0107215C}"/>
                </a:ext>
              </a:extLst>
            </p:cNvPr>
            <p:cNvSpPr txBox="1"/>
            <p:nvPr/>
          </p:nvSpPr>
          <p:spPr>
            <a:xfrm>
              <a:off x="13280640" y="25920142"/>
              <a:ext cx="54463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b="1" dirty="0"/>
                <a:t>A</a:t>
              </a:r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E0247683-F266-429E-856F-31BB94FD2040}"/>
                </a:ext>
              </a:extLst>
            </p:cNvPr>
            <p:cNvSpPr txBox="1"/>
            <p:nvPr/>
          </p:nvSpPr>
          <p:spPr>
            <a:xfrm>
              <a:off x="18586996" y="25915282"/>
              <a:ext cx="54463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b="1" dirty="0"/>
                <a:t>B</a:t>
              </a:r>
            </a:p>
          </p:txBody>
        </p:sp>
        <p:sp>
          <p:nvSpPr>
            <p:cNvPr id="42" name="Rectangle 52">
              <a:extLst>
                <a:ext uri="{FF2B5EF4-FFF2-40B4-BE49-F238E27FC236}">
                  <a16:creationId xmlns:a16="http://schemas.microsoft.com/office/drawing/2014/main" id="{DFFFCBD6-68F7-FF56-C0DB-5A108579F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6118" y="17046565"/>
              <a:ext cx="11988000" cy="565200"/>
            </a:xfrm>
            <a:prstGeom prst="rect">
              <a:avLst/>
            </a:prstGeom>
            <a:solidFill>
              <a:srgbClr val="026249"/>
            </a:solidFill>
            <a:ln w="12700">
              <a:noFill/>
              <a:miter lim="800000"/>
            </a:ln>
          </p:spPr>
          <p:txBody>
            <a:bodyPr wrap="none" lIns="157500" tIns="42000" rIns="157500" bIns="39365" anchor="ctr" anchorCtr="0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defTabSz="2699873">
                <a:defRPr/>
              </a:pPr>
              <a:r>
                <a:rPr lang="en-US" sz="4200" dirty="0">
                  <a:solidFill>
                    <a:schemeClr val="bg1"/>
                  </a:solidFill>
                  <a:effectLst/>
                  <a:latin typeface="+mn-lt"/>
                </a:rPr>
                <a:t>5.Results-TSB medium deep-dive analysis</a:t>
              </a:r>
            </a:p>
          </p:txBody>
        </p:sp>
        <p:sp>
          <p:nvSpPr>
            <p:cNvPr id="1092" name="CasellaDiTesto 1091">
              <a:extLst>
                <a:ext uri="{FF2B5EF4-FFF2-40B4-BE49-F238E27FC236}">
                  <a16:creationId xmlns:a16="http://schemas.microsoft.com/office/drawing/2014/main" id="{0ADB18BC-D8A7-3BB9-7F80-BBFA2DF3F117}"/>
                </a:ext>
              </a:extLst>
            </p:cNvPr>
            <p:cNvSpPr txBox="1"/>
            <p:nvPr/>
          </p:nvSpPr>
          <p:spPr>
            <a:xfrm>
              <a:off x="12966118" y="21028485"/>
              <a:ext cx="119878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2000" b="1" dirty="0"/>
                <a:t>Fig. 2 </a:t>
              </a:r>
              <a:r>
                <a:rPr lang="en-US" sz="2000" dirty="0"/>
                <a:t>Cultures (</a:t>
              </a:r>
              <a:r>
                <a:rPr lang="en-US" sz="2000" b="1" dirty="0"/>
                <a:t>A</a:t>
              </a:r>
              <a:r>
                <a:rPr lang="en-US" sz="2000" dirty="0"/>
                <a:t>) and Microscopic observations (</a:t>
              </a:r>
              <a:r>
                <a:rPr lang="en-US" sz="2000" b="1" dirty="0"/>
                <a:t>B</a:t>
              </a:r>
              <a:r>
                <a:rPr lang="en-US" sz="2000" dirty="0"/>
                <a:t>) of </a:t>
              </a:r>
              <a:r>
                <a:rPr lang="en-US" sz="2000" i="1" dirty="0" err="1"/>
                <a:t>Csp</a:t>
              </a:r>
              <a:r>
                <a:rPr lang="en-US" sz="2000" dirty="0"/>
                <a:t> (</a:t>
              </a:r>
              <a:r>
                <a:rPr lang="en-US" sz="2000" b="1" dirty="0"/>
                <a:t>A1, B1</a:t>
              </a:r>
              <a:r>
                <a:rPr lang="en-US" sz="2000" dirty="0"/>
                <a:t>), of </a:t>
              </a:r>
              <a:r>
                <a:rPr lang="en-US" sz="2000" i="1" dirty="0" err="1"/>
                <a:t>Csp</a:t>
              </a:r>
              <a:r>
                <a:rPr lang="en-US" sz="2000" dirty="0"/>
                <a:t>+ spent medium of </a:t>
              </a:r>
              <a:r>
                <a:rPr lang="en-US" sz="2000" i="1" dirty="0" err="1"/>
                <a:t>Sv</a:t>
              </a:r>
              <a:r>
                <a:rPr lang="en-US" sz="2000" i="1" dirty="0"/>
                <a:t> </a:t>
              </a:r>
              <a:r>
                <a:rPr lang="en-US" sz="2000" dirty="0"/>
                <a:t>(</a:t>
              </a:r>
              <a:r>
                <a:rPr lang="en-US" sz="2000" b="1" dirty="0"/>
                <a:t>A2, B2</a:t>
              </a:r>
              <a:r>
                <a:rPr lang="en-US" sz="2000" dirty="0"/>
                <a:t>)</a:t>
              </a:r>
              <a:r>
                <a:rPr lang="en-US" sz="2000" i="1" dirty="0"/>
                <a:t>, </a:t>
              </a:r>
              <a:r>
                <a:rPr lang="en-US" sz="2000" dirty="0"/>
                <a:t>and the co-culture </a:t>
              </a:r>
              <a:r>
                <a:rPr lang="en-US" sz="2000" i="1" dirty="0" err="1"/>
                <a:t>Csp+Sv</a:t>
              </a:r>
              <a:r>
                <a:rPr lang="en-US" sz="2000" i="1" dirty="0"/>
                <a:t> </a:t>
              </a:r>
              <a:r>
                <a:rPr lang="en-US" sz="2000" dirty="0"/>
                <a:t>(</a:t>
              </a:r>
              <a:r>
                <a:rPr lang="en-US" sz="2000" b="1" dirty="0"/>
                <a:t>A3, B3)</a:t>
              </a:r>
              <a:r>
                <a:rPr lang="en-US" sz="2000" dirty="0"/>
                <a:t> and </a:t>
              </a:r>
              <a:r>
                <a:rPr lang="en-US" sz="2000" i="1" dirty="0"/>
                <a:t>Sv </a:t>
              </a:r>
              <a:r>
                <a:rPr lang="en-US" sz="2000" dirty="0"/>
                <a:t>(</a:t>
              </a:r>
              <a:r>
                <a:rPr lang="en-US" sz="2000" b="1" dirty="0"/>
                <a:t>A4, B4</a:t>
              </a:r>
              <a:r>
                <a:rPr lang="en-US" sz="2000" dirty="0"/>
                <a:t>).</a:t>
              </a:r>
              <a:endParaRPr lang="en-GB" sz="2000" b="1" dirty="0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A71A4541-E05C-BE99-71E2-2A878CF7B2A7}"/>
                </a:ext>
              </a:extLst>
            </p:cNvPr>
            <p:cNvSpPr txBox="1"/>
            <p:nvPr/>
          </p:nvSpPr>
          <p:spPr>
            <a:xfrm>
              <a:off x="13964976" y="17707142"/>
              <a:ext cx="48117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b="1" dirty="0"/>
                <a:t>A</a:t>
              </a:r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359CCFC8-FECE-AAA4-9822-7B5EF547F548}"/>
                </a:ext>
              </a:extLst>
            </p:cNvPr>
            <p:cNvSpPr txBox="1"/>
            <p:nvPr/>
          </p:nvSpPr>
          <p:spPr>
            <a:xfrm>
              <a:off x="18925993" y="18699460"/>
              <a:ext cx="794988" cy="400110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GB" sz="2000" b="1" dirty="0"/>
                <a:t>B1</a:t>
              </a:r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FD5E5200-8326-7E66-20B4-D268F067924A}"/>
                </a:ext>
              </a:extLst>
            </p:cNvPr>
            <p:cNvSpPr txBox="1"/>
            <p:nvPr/>
          </p:nvSpPr>
          <p:spPr>
            <a:xfrm>
              <a:off x="23882408" y="18699460"/>
              <a:ext cx="66466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B2</a:t>
              </a:r>
            </a:p>
          </p:txBody>
        </p:sp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48966FAF-5DAB-AAE1-4866-A7D20A666D7E}"/>
                </a:ext>
              </a:extLst>
            </p:cNvPr>
            <p:cNvSpPr txBox="1"/>
            <p:nvPr/>
          </p:nvSpPr>
          <p:spPr>
            <a:xfrm>
              <a:off x="18925993" y="20082704"/>
              <a:ext cx="64503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B3</a:t>
              </a:r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BC59D392-2A73-2D3D-C983-D815EB5FD030}"/>
                </a:ext>
              </a:extLst>
            </p:cNvPr>
            <p:cNvSpPr txBox="1"/>
            <p:nvPr/>
          </p:nvSpPr>
          <p:spPr>
            <a:xfrm>
              <a:off x="23882408" y="20082704"/>
              <a:ext cx="61133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B4</a:t>
              </a:r>
            </a:p>
          </p:txBody>
        </p:sp>
        <p:pic>
          <p:nvPicPr>
            <p:cNvPr id="1097" name="Picture 3">
              <a:extLst>
                <a:ext uri="{FF2B5EF4-FFF2-40B4-BE49-F238E27FC236}">
                  <a16:creationId xmlns:a16="http://schemas.microsoft.com/office/drawing/2014/main" id="{B695DE86-5006-E375-F146-8ACE09B17EC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34" t="908" r="14011" b="919"/>
            <a:stretch/>
          </p:blipFill>
          <p:spPr bwMode="auto">
            <a:xfrm>
              <a:off x="15353632" y="18192778"/>
              <a:ext cx="1194052" cy="13650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8" name="Picture 4">
              <a:extLst>
                <a:ext uri="{FF2B5EF4-FFF2-40B4-BE49-F238E27FC236}">
                  <a16:creationId xmlns:a16="http://schemas.microsoft.com/office/drawing/2014/main" id="{B84DF8C1-8105-7E71-08E8-9B710247D2F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26" t="7397" r="15042" b="8843"/>
            <a:stretch/>
          </p:blipFill>
          <p:spPr bwMode="auto">
            <a:xfrm>
              <a:off x="15363770" y="19664725"/>
              <a:ext cx="1194052" cy="13650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9" name="Picture 5">
              <a:extLst>
                <a:ext uri="{FF2B5EF4-FFF2-40B4-BE49-F238E27FC236}">
                  <a16:creationId xmlns:a16="http://schemas.microsoft.com/office/drawing/2014/main" id="{F166C499-3ABF-B5AC-3CAA-2B202D31A8C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86" t="9459" r="9928" b="12531"/>
            <a:stretch/>
          </p:blipFill>
          <p:spPr bwMode="auto">
            <a:xfrm>
              <a:off x="16669534" y="19666408"/>
              <a:ext cx="1195200" cy="1355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01" name="CasellaDiTesto 1100">
              <a:extLst>
                <a:ext uri="{FF2B5EF4-FFF2-40B4-BE49-F238E27FC236}">
                  <a16:creationId xmlns:a16="http://schemas.microsoft.com/office/drawing/2014/main" id="{E7CB2B08-028F-39AF-C4BC-8670E883E578}"/>
                </a:ext>
              </a:extLst>
            </p:cNvPr>
            <p:cNvSpPr txBox="1"/>
            <p:nvPr/>
          </p:nvSpPr>
          <p:spPr>
            <a:xfrm>
              <a:off x="14737591" y="18699460"/>
              <a:ext cx="63945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A1</a:t>
              </a:r>
            </a:p>
          </p:txBody>
        </p:sp>
        <p:sp>
          <p:nvSpPr>
            <p:cNvPr id="1102" name="CasellaDiTesto 1101">
              <a:extLst>
                <a:ext uri="{FF2B5EF4-FFF2-40B4-BE49-F238E27FC236}">
                  <a16:creationId xmlns:a16="http://schemas.microsoft.com/office/drawing/2014/main" id="{425AD461-171A-E705-5B91-4213007D4EAB}"/>
                </a:ext>
              </a:extLst>
            </p:cNvPr>
            <p:cNvSpPr txBox="1"/>
            <p:nvPr/>
          </p:nvSpPr>
          <p:spPr>
            <a:xfrm>
              <a:off x="17917117" y="18675240"/>
              <a:ext cx="60732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A2</a:t>
              </a:r>
            </a:p>
          </p:txBody>
        </p:sp>
        <p:sp>
          <p:nvSpPr>
            <p:cNvPr id="1103" name="CasellaDiTesto 1102">
              <a:extLst>
                <a:ext uri="{FF2B5EF4-FFF2-40B4-BE49-F238E27FC236}">
                  <a16:creationId xmlns:a16="http://schemas.microsoft.com/office/drawing/2014/main" id="{F904BABF-5784-49BB-8EE5-DD287214A1D2}"/>
                </a:ext>
              </a:extLst>
            </p:cNvPr>
            <p:cNvSpPr txBox="1"/>
            <p:nvPr/>
          </p:nvSpPr>
          <p:spPr>
            <a:xfrm>
              <a:off x="14737591" y="20082704"/>
              <a:ext cx="63945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A3</a:t>
              </a:r>
            </a:p>
          </p:txBody>
        </p:sp>
        <p:grpSp>
          <p:nvGrpSpPr>
            <p:cNvPr id="46" name="Gruppo 45">
              <a:extLst>
                <a:ext uri="{FF2B5EF4-FFF2-40B4-BE49-F238E27FC236}">
                  <a16:creationId xmlns:a16="http://schemas.microsoft.com/office/drawing/2014/main" id="{34AA3DC9-294A-6058-33B6-18D1E20AE568}"/>
                </a:ext>
              </a:extLst>
            </p:cNvPr>
            <p:cNvGrpSpPr/>
            <p:nvPr/>
          </p:nvGrpSpPr>
          <p:grpSpPr>
            <a:xfrm>
              <a:off x="13023332" y="21716280"/>
              <a:ext cx="11988000" cy="3951492"/>
              <a:chOff x="-13579024" y="26153096"/>
              <a:chExt cx="11988000" cy="3951492"/>
            </a:xfrm>
          </p:grpSpPr>
          <p:sp>
            <p:nvSpPr>
              <p:cNvPr id="1088" name="CasellaDiTesto 1087">
                <a:extLst>
                  <a:ext uri="{FF2B5EF4-FFF2-40B4-BE49-F238E27FC236}">
                    <a16:creationId xmlns:a16="http://schemas.microsoft.com/office/drawing/2014/main" id="{8B7C504A-703B-45BE-D323-55EB22E51160}"/>
                  </a:ext>
                </a:extLst>
              </p:cNvPr>
              <p:cNvSpPr txBox="1"/>
              <p:nvPr/>
            </p:nvSpPr>
            <p:spPr>
              <a:xfrm>
                <a:off x="-13100628" y="26220283"/>
                <a:ext cx="54463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400" b="1" dirty="0"/>
                  <a:t>A</a:t>
                </a:r>
              </a:p>
            </p:txBody>
          </p:sp>
          <p:sp>
            <p:nvSpPr>
              <p:cNvPr id="1089" name="CasellaDiTesto 1088">
                <a:extLst>
                  <a:ext uri="{FF2B5EF4-FFF2-40B4-BE49-F238E27FC236}">
                    <a16:creationId xmlns:a16="http://schemas.microsoft.com/office/drawing/2014/main" id="{517E157B-F243-5159-0957-168CF144B35D}"/>
                  </a:ext>
                </a:extLst>
              </p:cNvPr>
              <p:cNvSpPr txBox="1"/>
              <p:nvPr/>
            </p:nvSpPr>
            <p:spPr>
              <a:xfrm>
                <a:off x="-8123747" y="26226174"/>
                <a:ext cx="617511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400" b="1" dirty="0"/>
                  <a:t>B</a:t>
                </a:r>
              </a:p>
            </p:txBody>
          </p:sp>
          <p:sp>
            <p:nvSpPr>
              <p:cNvPr id="1090" name="CasellaDiTesto 1089">
                <a:extLst>
                  <a:ext uri="{FF2B5EF4-FFF2-40B4-BE49-F238E27FC236}">
                    <a16:creationId xmlns:a16="http://schemas.microsoft.com/office/drawing/2014/main" id="{E876FB67-8A6E-1756-A4A2-DAD03D32250E}"/>
                  </a:ext>
                </a:extLst>
              </p:cNvPr>
              <p:cNvSpPr txBox="1"/>
              <p:nvPr/>
            </p:nvSpPr>
            <p:spPr>
              <a:xfrm>
                <a:off x="-13579024" y="29396702"/>
                <a:ext cx="11988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2000" b="1" dirty="0"/>
                  <a:t>Fig. 3 </a:t>
                </a:r>
                <a:r>
                  <a:rPr lang="en-US" sz="2000" dirty="0"/>
                  <a:t>Dry weight (</a:t>
                </a:r>
                <a:r>
                  <a:rPr lang="en-US" sz="2000" b="1" dirty="0"/>
                  <a:t>A</a:t>
                </a:r>
                <a:r>
                  <a:rPr lang="en-US" sz="2000" dirty="0"/>
                  <a:t>) and Indole-3-acetic acid (IAA) production (</a:t>
                </a:r>
                <a:r>
                  <a:rPr lang="en-US" sz="2000" b="1" dirty="0"/>
                  <a:t>B</a:t>
                </a:r>
                <a:r>
                  <a:rPr lang="en-US" sz="2000" dirty="0"/>
                  <a:t>) of</a:t>
                </a:r>
                <a:r>
                  <a:rPr lang="en-US" sz="2000" i="1" dirty="0"/>
                  <a:t> </a:t>
                </a:r>
                <a:r>
                  <a:rPr lang="en-US" sz="2000" i="1" dirty="0" err="1"/>
                  <a:t>Csp</a:t>
                </a:r>
                <a:r>
                  <a:rPr lang="en-US" sz="2000" dirty="0"/>
                  <a:t> grown in TSB medium under different conditions: </a:t>
                </a:r>
                <a:r>
                  <a:rPr lang="en-US" sz="2000" i="1" dirty="0" err="1"/>
                  <a:t>Csp</a:t>
                </a:r>
                <a:r>
                  <a:rPr lang="en-US" sz="2000" dirty="0"/>
                  <a:t>, </a:t>
                </a:r>
                <a:r>
                  <a:rPr lang="en-US" sz="2000" i="1" dirty="0" err="1"/>
                  <a:t>Csp+</a:t>
                </a:r>
                <a:r>
                  <a:rPr lang="en-US" sz="2000" dirty="0" err="1"/>
                  <a:t>Sv</a:t>
                </a:r>
                <a:r>
                  <a:rPr lang="en-US" sz="2000" dirty="0"/>
                  <a:t> spent medium,</a:t>
                </a:r>
                <a:r>
                  <a:rPr lang="en-US" sz="2000" i="1" dirty="0"/>
                  <a:t> </a:t>
                </a:r>
                <a:r>
                  <a:rPr lang="en-US" sz="2000" i="1" dirty="0" err="1"/>
                  <a:t>Csp</a:t>
                </a:r>
                <a:r>
                  <a:rPr lang="en-US" sz="2000" dirty="0" err="1"/>
                  <a:t>+</a:t>
                </a:r>
                <a:r>
                  <a:rPr lang="en-US" sz="2000" i="1" dirty="0" err="1"/>
                  <a:t>Sv</a:t>
                </a:r>
                <a:r>
                  <a:rPr lang="en-US" sz="2000" i="1" dirty="0"/>
                  <a:t> </a:t>
                </a:r>
                <a:r>
                  <a:rPr lang="en-US" sz="2000" dirty="0"/>
                  <a:t>and </a:t>
                </a:r>
                <a:r>
                  <a:rPr lang="en-US" sz="2000" i="1" dirty="0" err="1"/>
                  <a:t>Sv</a:t>
                </a:r>
                <a:r>
                  <a:rPr lang="en-US" sz="2000" i="1" dirty="0"/>
                  <a:t>.</a:t>
                </a:r>
                <a:endParaRPr lang="en-GB" sz="2000" dirty="0"/>
              </a:p>
            </p:txBody>
          </p:sp>
          <p:pic>
            <p:nvPicPr>
              <p:cNvPr id="34" name="Immagine 33">
                <a:extLst>
                  <a:ext uri="{FF2B5EF4-FFF2-40B4-BE49-F238E27FC236}">
                    <a16:creationId xmlns:a16="http://schemas.microsoft.com/office/drawing/2014/main" id="{EE85CEFE-D74A-5C0E-9473-654BD74A33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-12723511" y="26153096"/>
                <a:ext cx="4036144" cy="3124757"/>
              </a:xfrm>
              <a:prstGeom prst="rect">
                <a:avLst/>
              </a:prstGeom>
            </p:spPr>
          </p:pic>
        </p:grpSp>
        <p:sp>
          <p:nvSpPr>
            <p:cNvPr id="1119" name="CasellaDiTesto 1118">
              <a:extLst>
                <a:ext uri="{FF2B5EF4-FFF2-40B4-BE49-F238E27FC236}">
                  <a16:creationId xmlns:a16="http://schemas.microsoft.com/office/drawing/2014/main" id="{03867952-581F-B56C-D6C1-35BB5ABA180D}"/>
                </a:ext>
              </a:extLst>
            </p:cNvPr>
            <p:cNvSpPr txBox="1"/>
            <p:nvPr/>
          </p:nvSpPr>
          <p:spPr>
            <a:xfrm>
              <a:off x="19922168" y="17707142"/>
              <a:ext cx="402864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dirty="0"/>
                <a:t>Microscopic observations </a:t>
              </a:r>
              <a:endParaRPr lang="en-GB" sz="2400" b="1" dirty="0"/>
            </a:p>
          </p:txBody>
        </p:sp>
        <p:sp>
          <p:nvSpPr>
            <p:cNvPr id="1120" name="CasellaDiTesto 1119">
              <a:extLst>
                <a:ext uri="{FF2B5EF4-FFF2-40B4-BE49-F238E27FC236}">
                  <a16:creationId xmlns:a16="http://schemas.microsoft.com/office/drawing/2014/main" id="{B83990F6-4883-BBD9-3205-1CAEFA895B51}"/>
                </a:ext>
              </a:extLst>
            </p:cNvPr>
            <p:cNvSpPr txBox="1"/>
            <p:nvPr/>
          </p:nvSpPr>
          <p:spPr>
            <a:xfrm>
              <a:off x="15167500" y="17700731"/>
              <a:ext cx="2847721" cy="4744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/>
                <a:t>Cultures</a:t>
              </a:r>
              <a:endParaRPr lang="en-GB" sz="2400" b="1" dirty="0"/>
            </a:p>
          </p:txBody>
        </p:sp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3AE1ECD4-D2F1-6CD6-A379-17E845A7A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16675758" y="18171712"/>
              <a:ext cx="1194052" cy="1386100"/>
            </a:xfrm>
            <a:prstGeom prst="rect">
              <a:avLst/>
            </a:prstGeom>
          </p:spPr>
        </p:pic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9E451DE1-9E7C-B69A-B355-65B2E921A9EB}"/>
                </a:ext>
              </a:extLst>
            </p:cNvPr>
            <p:cNvSpPr txBox="1"/>
            <p:nvPr/>
          </p:nvSpPr>
          <p:spPr>
            <a:xfrm>
              <a:off x="17915313" y="20082704"/>
              <a:ext cx="61133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dirty="0"/>
                <a:t>A4</a:t>
              </a:r>
            </a:p>
          </p:txBody>
        </p: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A300E5DA-BAAE-568C-8C79-49B40DA9EDB1}"/>
                </a:ext>
              </a:extLst>
            </p:cNvPr>
            <p:cNvSpPr txBox="1"/>
            <p:nvPr/>
          </p:nvSpPr>
          <p:spPr>
            <a:xfrm>
              <a:off x="18994294" y="17707142"/>
              <a:ext cx="48117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b="1" dirty="0"/>
                <a:t>B</a:t>
              </a:r>
            </a:p>
          </p:txBody>
        </p:sp>
        <p:pic>
          <p:nvPicPr>
            <p:cNvPr id="39" name="Immagine 38">
              <a:extLst>
                <a:ext uri="{FF2B5EF4-FFF2-40B4-BE49-F238E27FC236}">
                  <a16:creationId xmlns:a16="http://schemas.microsoft.com/office/drawing/2014/main" id="{697781DF-0C14-2A97-9572-20BA2B50E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67035" y="18161303"/>
              <a:ext cx="2088000" cy="1360777"/>
            </a:xfrm>
            <a:prstGeom prst="rect">
              <a:avLst/>
            </a:prstGeom>
          </p:spPr>
        </p:pic>
        <p:pic>
          <p:nvPicPr>
            <p:cNvPr id="57" name="Immagine 56">
              <a:extLst>
                <a:ext uri="{FF2B5EF4-FFF2-40B4-BE49-F238E27FC236}">
                  <a16:creationId xmlns:a16="http://schemas.microsoft.com/office/drawing/2014/main" id="{0985B71C-47F9-84FB-151B-68D7DA5A35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67035" y="19565676"/>
              <a:ext cx="2088000" cy="1360777"/>
            </a:xfrm>
            <a:prstGeom prst="rect">
              <a:avLst/>
            </a:prstGeom>
          </p:spPr>
        </p:pic>
        <p:pic>
          <p:nvPicPr>
            <p:cNvPr id="1029" name="Immagine 1028">
              <a:extLst>
                <a:ext uri="{FF2B5EF4-FFF2-40B4-BE49-F238E27FC236}">
                  <a16:creationId xmlns:a16="http://schemas.microsoft.com/office/drawing/2014/main" id="{408FA7DF-6C5B-26A9-DB42-2C94B1B9A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02187" y="19565675"/>
              <a:ext cx="2088000" cy="1360778"/>
            </a:xfrm>
            <a:prstGeom prst="rect">
              <a:avLst/>
            </a:prstGeom>
          </p:spPr>
        </p:pic>
        <p:pic>
          <p:nvPicPr>
            <p:cNvPr id="55" name="Immagine 54">
              <a:extLst>
                <a:ext uri="{FF2B5EF4-FFF2-40B4-BE49-F238E27FC236}">
                  <a16:creationId xmlns:a16="http://schemas.microsoft.com/office/drawing/2014/main" id="{AA46B080-473A-007E-B4B9-C36E98510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BEBA8EAE-BF5A-486C-A8C5-ECC9F3942E4B}">
                  <a14:imgProps xmlns:a14="http://schemas.microsoft.com/office/drawing/2010/main">
                    <a14:imgLayer r:embed="rId34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rcRect r="4629" b="26041"/>
            <a:stretch>
              <a:fillRect/>
            </a:stretch>
          </p:blipFill>
          <p:spPr>
            <a:xfrm>
              <a:off x="21705424" y="18165587"/>
              <a:ext cx="2081527" cy="1352209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91C5E688-B9A7-CD10-63FB-B457EB4B1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19129377" y="21735755"/>
              <a:ext cx="4661875" cy="3103773"/>
            </a:xfrm>
            <a:prstGeom prst="rect">
              <a:avLst/>
            </a:prstGeom>
          </p:spPr>
        </p:pic>
        <p:pic>
          <p:nvPicPr>
            <p:cNvPr id="1027" name="Immagine 1026">
              <a:extLst>
                <a:ext uri="{FF2B5EF4-FFF2-40B4-BE49-F238E27FC236}">
                  <a16:creationId xmlns:a16="http://schemas.microsoft.com/office/drawing/2014/main" id="{1ADCF4D1-E1CD-E853-1C85-1E436773FF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/>
            <a:stretch>
              <a:fillRect/>
            </a:stretch>
          </p:blipFill>
          <p:spPr>
            <a:xfrm>
              <a:off x="18936001" y="25653924"/>
              <a:ext cx="4965250" cy="3764754"/>
            </a:xfrm>
            <a:prstGeom prst="rect">
              <a:avLst/>
            </a:prstGeom>
          </p:spPr>
        </p:pic>
        <p:pic>
          <p:nvPicPr>
            <p:cNvPr id="1048" name="Immagine 1047">
              <a:extLst>
                <a:ext uri="{FF2B5EF4-FFF2-40B4-BE49-F238E27FC236}">
                  <a16:creationId xmlns:a16="http://schemas.microsoft.com/office/drawing/2014/main" id="{8770D4C2-3B0D-EA1E-1867-9AD2B344B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/>
            <a:stretch>
              <a:fillRect/>
            </a:stretch>
          </p:blipFill>
          <p:spPr>
            <a:xfrm>
              <a:off x="13641562" y="25684037"/>
              <a:ext cx="4925534" cy="37346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978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5936</TotalTime>
  <Words>909</Words>
  <Application>Microsoft Office PowerPoint</Application>
  <PresentationFormat>Personalizzato</PresentationFormat>
  <Paragraphs>60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8" baseType="lpstr">
      <vt:lpstr>Aharoni</vt:lpstr>
      <vt:lpstr>Aptos</vt:lpstr>
      <vt:lpstr>Aptos Display</vt:lpstr>
      <vt:lpstr>Arial</vt:lpstr>
      <vt:lpstr>Calibri</vt:lpstr>
      <vt:lpstr>Segoe UI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Christian MILANI</dc:creator>
  <cp:lastModifiedBy>ANNAMARIA GALLO</cp:lastModifiedBy>
  <cp:revision>87</cp:revision>
  <dcterms:created xsi:type="dcterms:W3CDTF">2026-03-31T08:33:36Z</dcterms:created>
  <dcterms:modified xsi:type="dcterms:W3CDTF">2026-06-25T15:29:15Z</dcterms:modified>
</cp:coreProperties>
</file>