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25199975" cy="35999738"/>
  <p:notesSz cx="6735763" cy="98694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339">
          <p15:clr>
            <a:srgbClr val="000000"/>
          </p15:clr>
        </p15:guide>
        <p15:guide id="2" pos="7937">
          <p15:clr>
            <a:srgbClr val="000000"/>
          </p15:clr>
        </p15:guide>
        <p15:guide id="3" orient="horz" pos="10309">
          <p15:clr>
            <a:srgbClr val="747775"/>
          </p15:clr>
        </p15:guide>
        <p15:guide id="4" pos="144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C4B3CF8-E7F8-4518-A8CC-0D600A05CEA6}">
  <a:tblStyle styleId="{4C4B3CF8-E7F8-4518-A8CC-0D600A05CEA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88"/>
    <p:restoredTop sz="73664"/>
  </p:normalViewPr>
  <p:slideViewPr>
    <p:cSldViewPr snapToGrid="0">
      <p:cViewPr>
        <p:scale>
          <a:sx n="70" d="100"/>
          <a:sy n="70" d="100"/>
        </p:scale>
        <p:origin x="-488" y="-5624"/>
      </p:cViewPr>
      <p:guideLst>
        <p:guide orient="horz" pos="11339"/>
        <p:guide pos="7937"/>
        <p:guide orient="horz" pos="10309"/>
        <p:guide pos="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071688" y="739775"/>
            <a:ext cx="25923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3575" y="4688000"/>
            <a:ext cx="5388600" cy="444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71688" y="739775"/>
            <a:ext cx="25923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" name="Google Shape;19;p1:notes"/>
          <p:cNvSpPr txBox="1">
            <a:spLocks noGrp="1"/>
          </p:cNvSpPr>
          <p:nvPr>
            <p:ph type="body" idx="1"/>
          </p:nvPr>
        </p:nvSpPr>
        <p:spPr>
          <a:xfrm>
            <a:off x="673575" y="4688000"/>
            <a:ext cx="5388600" cy="44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ookman Old Style"/>
              <a:buNone/>
            </a:pPr>
            <a:endParaRPr sz="1200" dirty="0">
              <a:solidFill>
                <a:srgbClr val="FF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yout with centered title and subtitle placeholders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714" y="2130144"/>
            <a:ext cx="7771421" cy="1469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427" y="3885686"/>
            <a:ext cx="6399994" cy="1752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1260316" y="32782301"/>
            <a:ext cx="5879359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8611103" y="32782301"/>
            <a:ext cx="7977770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8060300" y="32782301"/>
            <a:ext cx="5879359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60316" y="1441260"/>
            <a:ext cx="22679343" cy="5999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60316" y="8399939"/>
            <a:ext cx="22679343" cy="237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marL="457200" marR="0" lvl="0" indent="-527050" algn="l" rtl="0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4700"/>
              <a:buFont typeface="Arial"/>
              <a:buChar char="•"/>
              <a:defRPr sz="4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88950" algn="l" rtl="0">
              <a:lnSpc>
                <a:spcPct val="100000"/>
              </a:lnSpc>
              <a:spcBef>
                <a:spcPts val="82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Char char="–"/>
              <a:defRPr sz="4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572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–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»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»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»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»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1275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»"/>
              <a:def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1260316" y="32782301"/>
            <a:ext cx="5879359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8611103" y="32782301"/>
            <a:ext cx="7977770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8060300" y="32782301"/>
            <a:ext cx="5879359" cy="249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25" tIns="67550" rIns="135125" bIns="6755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jp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11862" y="20965713"/>
            <a:ext cx="2944575" cy="3738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/>
        </p:nvSpPr>
        <p:spPr>
          <a:xfrm>
            <a:off x="1522377" y="12730992"/>
            <a:ext cx="12616602" cy="6443038"/>
          </a:xfrm>
          <a:prstGeom prst="rect">
            <a:avLst/>
          </a:prstGeom>
          <a:noFill/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3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27975" y="6030950"/>
            <a:ext cx="4260526" cy="404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/>
          <p:cNvPicPr preferRelativeResize="0"/>
          <p:nvPr/>
        </p:nvPicPr>
        <p:blipFill rotWithShape="1">
          <a:blip r:embed="rId5">
            <a:alphaModFix/>
          </a:blip>
          <a:srcRect l="1390" t="2715" r="1283" b="13221"/>
          <a:stretch/>
        </p:blipFill>
        <p:spPr>
          <a:xfrm>
            <a:off x="10275450" y="20152375"/>
            <a:ext cx="5575676" cy="470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/>
          <p:nvPr/>
        </p:nvSpPr>
        <p:spPr>
          <a:xfrm>
            <a:off x="1426495" y="33041528"/>
            <a:ext cx="8773736" cy="24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sng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* </a:t>
            </a:r>
            <a:r>
              <a:rPr lang="en-US" sz="2000" b="0" i="1" u="sng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Detected also in Z. sicula roots</a:t>
            </a:r>
            <a:endParaRPr sz="2000" b="0" i="1" u="sng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5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Tab. 3</a:t>
            </a:r>
            <a:r>
              <a:rPr lang="en-US" sz="245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45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- Molecular identification by amplification and sequencing of AMF spores DNA from Native Soil and/or from Trap Colture (</a:t>
            </a:r>
            <a:r>
              <a:rPr lang="en-US" sz="245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Sorghum</a:t>
            </a:r>
            <a:r>
              <a:rPr lang="en-US" sz="245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soil; we used a nested PCR with primers  NS31-AM1</a:t>
            </a:r>
            <a:r>
              <a:rPr lang="en-US" sz="2450" b="1" baseline="300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6 </a:t>
            </a:r>
            <a:r>
              <a:rPr lang="en-US" sz="245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and AML1-AML2</a:t>
            </a:r>
            <a:r>
              <a:rPr lang="en-US" sz="2450" b="1" baseline="300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7</a:t>
            </a:r>
            <a:r>
              <a:rPr lang="en-US" sz="245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endParaRPr sz="2450" b="0" i="1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467300" y="6111189"/>
            <a:ext cx="4938900" cy="374073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4" y="1414008"/>
            <a:ext cx="25200000" cy="28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5100" tIns="67525" rIns="135100" bIns="675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42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First report of </a:t>
            </a:r>
            <a:r>
              <a:rPr lang="en-US" sz="4200" b="1">
                <a:latin typeface="Bookman Old Style"/>
                <a:ea typeface="Bookman Old Style"/>
                <a:cs typeface="Bookman Old Style"/>
                <a:sym typeface="Bookman Old Style"/>
              </a:rPr>
              <a:t>mycorrhizal colonization </a:t>
            </a:r>
            <a:r>
              <a:rPr lang="en-US" sz="42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of </a:t>
            </a:r>
            <a:r>
              <a:rPr lang="en-US" sz="4200" b="1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 </a:t>
            </a:r>
            <a:endParaRPr sz="4200" b="1" i="1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42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(Di Pasquale, Garfi &amp; Quézel, 1992) </a:t>
            </a:r>
            <a:r>
              <a:rPr lang="en-US" sz="4200" b="1">
                <a:latin typeface="Bookman Old Style"/>
                <a:ea typeface="Bookman Old Style"/>
                <a:cs typeface="Bookman Old Style"/>
                <a:sym typeface="Bookman Old Style"/>
              </a:rPr>
              <a:t>an endemic </a:t>
            </a:r>
            <a:r>
              <a:rPr lang="en-US" sz="42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relict </a:t>
            </a:r>
            <a:r>
              <a:rPr lang="en-US" sz="4200" b="1">
                <a:latin typeface="Bookman Old Style"/>
                <a:ea typeface="Bookman Old Style"/>
                <a:cs typeface="Bookman Old Style"/>
                <a:sym typeface="Bookman Old Style"/>
              </a:rPr>
              <a:t>tree of Cenozoic Flora</a:t>
            </a:r>
            <a:endParaRPr sz="42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Giulia Cosimi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, </a:t>
            </a:r>
            <a:r>
              <a:rPr lang="en-US" sz="30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Silvia La Scala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</a:t>
            </a:r>
            <a:r>
              <a:rPr lang="en-US" sz="30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Giuseppe Garfì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</a:t>
            </a:r>
            <a:r>
              <a:rPr lang="en-US" sz="30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Marcello Tagliavia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1,3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, Silvia Marsili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, Daniela Cataldo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, Carmen Impelluso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, Giancarlo Perrotta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r>
              <a:rPr lang="en-US" sz="30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 Paola Quatrini</a:t>
            </a:r>
            <a:r>
              <a:rPr lang="en-US" sz="3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</a:t>
            </a:r>
            <a:r>
              <a:rPr lang="en-US" sz="3000" b="1"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3000" b="1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8" name="Google Shape;28;p3"/>
          <p:cNvSpPr txBox="1"/>
          <p:nvPr/>
        </p:nvSpPr>
        <p:spPr>
          <a:xfrm>
            <a:off x="1259398" y="5746278"/>
            <a:ext cx="7950000" cy="48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 </a:t>
            </a:r>
            <a:r>
              <a:rPr lang="en-US" sz="30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(</a:t>
            </a:r>
            <a:r>
              <a:rPr lang="en-US" sz="30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Ulmacee</a:t>
            </a:r>
            <a:r>
              <a:rPr lang="en-US" sz="30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),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is an Endemic climate relict found in Sicily, Italy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Critically Endangered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in the IUCN Red List 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and among the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"Top 50 Mediterranean </a:t>
            </a:r>
            <a:endParaRPr sz="2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Island Plants" at the brink of extinction</a:t>
            </a:r>
            <a:endParaRPr sz="2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0" i="1" u="sng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Z. sicula</a:t>
            </a:r>
            <a:r>
              <a:rPr lang="en-US" sz="2500" b="0" i="0" u="sng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can’t reproduce sexually!</a:t>
            </a:r>
            <a:endParaRPr sz="2500" b="0" i="0" u="sng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Other threats: extremely small size of the known populations, loss of genetic variability, inadequate adaptation to the current habitat, significant human disturbance</a:t>
            </a:r>
            <a:r>
              <a:rPr lang="en-US" sz="2500" b="1" baseline="300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30" name="Google Shape;30;p3"/>
          <p:cNvPicPr preferRelativeResize="0"/>
          <p:nvPr/>
        </p:nvPicPr>
        <p:blipFill rotWithShape="1">
          <a:blip r:embed="rId7">
            <a:alphaModFix/>
          </a:blip>
          <a:srcRect l="-29163"/>
          <a:stretch/>
        </p:blipFill>
        <p:spPr>
          <a:xfrm>
            <a:off x="11403509" y="5644250"/>
            <a:ext cx="1802996" cy="1323204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3"/>
          <p:cNvSpPr txBox="1"/>
          <p:nvPr/>
        </p:nvSpPr>
        <p:spPr>
          <a:xfrm rot="-5400000">
            <a:off x="-2512601" y="15472166"/>
            <a:ext cx="6443700" cy="961200"/>
          </a:xfrm>
          <a:prstGeom prst="rect">
            <a:avLst/>
          </a:prstGeom>
          <a:solidFill>
            <a:srgbClr val="A4C2F4"/>
          </a:solidFill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Material &amp; Methods</a:t>
            </a:r>
            <a:endParaRPr sz="47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2" name="Google Shape;32;p3"/>
          <p:cNvSpPr txBox="1"/>
          <p:nvPr/>
        </p:nvSpPr>
        <p:spPr>
          <a:xfrm rot="-5400000">
            <a:off x="-7088650" y="26811900"/>
            <a:ext cx="15595500" cy="960900"/>
          </a:xfrm>
          <a:prstGeom prst="rect">
            <a:avLst/>
          </a:prstGeom>
          <a:solidFill>
            <a:srgbClr val="F4CCCC"/>
          </a:solidFill>
          <a:ln w="76200" cap="flat" cmpd="sng">
            <a:solidFill>
              <a:srgbClr val="DD7E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Results</a:t>
            </a:r>
            <a:endParaRPr sz="4700" b="1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3" name="Google Shape;33;p3"/>
          <p:cNvSpPr txBox="1"/>
          <p:nvPr/>
        </p:nvSpPr>
        <p:spPr>
          <a:xfrm>
            <a:off x="73950" y="35257225"/>
            <a:ext cx="25052100" cy="6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Acknowledgements</a:t>
            </a:r>
            <a:r>
              <a:rPr lang="en-US" sz="17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: This project was funded by P</a:t>
            </a:r>
            <a:r>
              <a:rPr lang="en-US" sz="170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SR Sicilia 2014-2020, Studio, implementazione e conservazione della popolazione di Zelkova sicula,  Sostegno per la salvaguardia e la valorizzazione delle risorse genetiche forestali.</a:t>
            </a:r>
            <a:endParaRPr sz="1700" i="1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References</a:t>
            </a:r>
            <a:r>
              <a:rPr lang="en-US" sz="11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: 1) 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Garfì, G. et al., 2011, </a:t>
            </a:r>
            <a:r>
              <a:rPr lang="en-US" sz="1100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Flora-Morp., Distr. Funct. Eco. of Plants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</a:t>
            </a:r>
            <a:r>
              <a:rPr lang="en-US" sz="1100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206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(5), 407-417; 2) Meng, L. et al.  2023, </a:t>
            </a:r>
            <a:r>
              <a:rPr lang="en-US" sz="1100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Innovation for Environmentally-friendly Food Prod. and Food Safety in China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 139-180; 3</a:t>
            </a:r>
            <a:r>
              <a:rPr lang="en-US" sz="11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Jeffries, P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r>
              <a:rPr lang="en-US" sz="11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et al., 2003,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Biol Fertil Soils 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37: 1-16.; 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Chen, M. et al. , 2018,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Front Plant Sci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9:1270; 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5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Bothe, H. et al., 2010,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Myco 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20: 445-457; 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6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Helgason, T.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et al., 1998,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Nature, 394.6692: 431-431.; </a:t>
            </a:r>
            <a:r>
              <a:rPr lang="en-US" sz="1100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67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Lee, J.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et al., 2008,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FEMS Microbio Eco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Vol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65, 2, 339–349; 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8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) Tedersoo L. et al., 2014, </a:t>
            </a:r>
            <a:r>
              <a:rPr lang="en-US" sz="1100" b="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</a:t>
            </a:r>
            <a:r>
              <a:rPr lang="en-US" sz="1100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cience, </a:t>
            </a:r>
            <a:r>
              <a:rPr lang="en-US" sz="11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346,1</a:t>
            </a:r>
            <a:r>
              <a:rPr lang="en-US" sz="11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256688</a:t>
            </a:r>
            <a:r>
              <a:rPr lang="en-US" sz="11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endParaRPr sz="11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4" name="Google Shape;34;p3"/>
          <p:cNvSpPr txBox="1">
            <a:spLocks noGrp="1"/>
          </p:cNvSpPr>
          <p:nvPr>
            <p:ph type="subTitle" idx="1"/>
          </p:nvPr>
        </p:nvSpPr>
        <p:spPr>
          <a:xfrm>
            <a:off x="17818100" y="6352525"/>
            <a:ext cx="7374000" cy="4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35100" tIns="67525" rIns="135100" bIns="675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5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lvl="0" indent="-38731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Bookman Old Style"/>
              <a:buChar char="•"/>
            </a:pPr>
            <a:r>
              <a:rPr lang="en-US" sz="2500">
                <a:latin typeface="Bookman Old Style"/>
                <a:ea typeface="Bookman Old Style"/>
                <a:cs typeface="Bookman Old Style"/>
                <a:sym typeface="Bookman Old Style"/>
              </a:rPr>
              <a:t>They form mutualistic symbioses with 80% of plants</a:t>
            </a:r>
            <a:endParaRPr sz="25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lvl="0" indent="-38731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Bookman Old Style"/>
              <a:buChar char="•"/>
            </a:pPr>
            <a:r>
              <a:rPr lang="en-US" sz="2500">
                <a:latin typeface="Bookman Old Style"/>
                <a:ea typeface="Bookman Old Style"/>
                <a:cs typeface="Bookman Old Style"/>
                <a:sym typeface="Bookman Old Style"/>
              </a:rPr>
              <a:t>Increase</a:t>
            </a:r>
            <a:r>
              <a:rPr lang="en-US" sz="2500" b="1">
                <a:latin typeface="Bookman Old Style"/>
                <a:ea typeface="Bookman Old Style"/>
                <a:cs typeface="Bookman Old Style"/>
                <a:sym typeface="Bookman Old Style"/>
              </a:rPr>
              <a:t> host performances </a:t>
            </a:r>
            <a:r>
              <a:rPr lang="en-US" sz="2500">
                <a:latin typeface="Bookman Old Style"/>
                <a:ea typeface="Bookman Old Style"/>
                <a:cs typeface="Bookman Old Style"/>
                <a:sym typeface="Bookman Old Style"/>
              </a:rPr>
              <a:t>and </a:t>
            </a:r>
            <a:r>
              <a:rPr lang="en-US" sz="2500" b="1">
                <a:latin typeface="Bookman Old Style"/>
                <a:ea typeface="Bookman Old Style"/>
                <a:cs typeface="Bookman Old Style"/>
                <a:sym typeface="Bookman Old Style"/>
              </a:rPr>
              <a:t>resistance</a:t>
            </a:r>
            <a:r>
              <a:rPr lang="en-US" sz="2500">
                <a:latin typeface="Bookman Old Style"/>
                <a:ea typeface="Bookman Old Style"/>
                <a:cs typeface="Bookman Old Style"/>
                <a:sym typeface="Bookman Old Style"/>
              </a:rPr>
              <a:t> to biotic and abiotic stressors</a:t>
            </a:r>
            <a:r>
              <a:rPr lang="en-US" sz="2500" b="1" baseline="30000">
                <a:latin typeface="Bookman Old Style"/>
                <a:ea typeface="Bookman Old Style"/>
                <a:cs typeface="Bookman Old Style"/>
                <a:sym typeface="Bookman Old Style"/>
              </a:rPr>
              <a:t>3</a:t>
            </a:r>
            <a:endParaRPr sz="25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lvl="0" indent="-38731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Bookman Old Style"/>
              <a:buChar char="•"/>
            </a:pPr>
            <a:r>
              <a:rPr lang="en-US" sz="2500" b="1">
                <a:latin typeface="Bookman Old Style"/>
                <a:ea typeface="Bookman Old Style"/>
                <a:cs typeface="Bookman Old Style"/>
                <a:sym typeface="Bookman Old Style"/>
              </a:rPr>
              <a:t>Are obligate symbionts </a:t>
            </a:r>
            <a:r>
              <a:rPr lang="en-US" sz="2500">
                <a:latin typeface="Bookman Old Style"/>
                <a:ea typeface="Bookman Old Style"/>
                <a:cs typeface="Bookman Old Style"/>
                <a:sym typeface="Bookman Old Style"/>
              </a:rPr>
              <a:t>with reduced specialization toward host</a:t>
            </a:r>
            <a:r>
              <a:rPr lang="en-US" sz="2500" b="1" baseline="30000">
                <a:latin typeface="Bookman Old Style"/>
                <a:ea typeface="Bookman Old Style"/>
                <a:cs typeface="Bookman Old Style"/>
                <a:sym typeface="Bookman Old Style"/>
              </a:rPr>
              <a:t>4</a:t>
            </a:r>
            <a:endParaRPr sz="2500">
              <a:solidFill>
                <a:srgbClr val="FF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lvl="0" indent="-387316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500"/>
              <a:buFont typeface="Bookman Old Style"/>
              <a:buChar char="•"/>
            </a:pPr>
            <a:r>
              <a:rPr lang="en-US" sz="2500" b="1">
                <a:latin typeface="Bookman Old Style"/>
                <a:ea typeface="Bookman Old Style"/>
                <a:cs typeface="Bookman Old Style"/>
                <a:sym typeface="Bookman Old Style"/>
              </a:rPr>
              <a:t>High potential in conservation!</a:t>
            </a:r>
            <a:r>
              <a:rPr lang="en-US" sz="2500" b="1" baseline="30000">
                <a:latin typeface="Bookman Old Style"/>
                <a:ea typeface="Bookman Old Style"/>
                <a:cs typeface="Bookman Old Style"/>
                <a:sym typeface="Bookman Old Style"/>
              </a:rPr>
              <a:t>5</a:t>
            </a:r>
            <a:endParaRPr sz="2500">
              <a:solidFill>
                <a:srgbClr val="FF0000"/>
              </a:solidFill>
              <a:highlight>
                <a:srgbClr val="FFFF00"/>
              </a:highlight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5" name="Google Shape;35;p3"/>
          <p:cNvSpPr txBox="1"/>
          <p:nvPr/>
        </p:nvSpPr>
        <p:spPr>
          <a:xfrm>
            <a:off x="13499425" y="9954300"/>
            <a:ext cx="4529100" cy="7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 </a:t>
            </a:r>
            <a:r>
              <a:rPr lang="en-US" sz="2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2 -</a:t>
            </a:r>
            <a:r>
              <a:rPr lang="en-US" sz="2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Diagram of the arbuscular endomycorrhizal structure,</a:t>
            </a:r>
            <a:r>
              <a:rPr lang="en-US" sz="2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2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Meng, L.</a:t>
            </a:r>
            <a:r>
              <a:rPr lang="en-US" sz="2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et al. (2023)</a:t>
            </a:r>
            <a:r>
              <a:rPr lang="en-US" sz="2000" b="1" baseline="300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</a:t>
            </a:r>
            <a:endParaRPr sz="2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6" name="Google Shape;36;p3"/>
          <p:cNvSpPr txBox="1"/>
          <p:nvPr/>
        </p:nvSpPr>
        <p:spPr>
          <a:xfrm rot="5400000">
            <a:off x="17645608" y="19079608"/>
            <a:ext cx="13658584" cy="961200"/>
          </a:xfrm>
          <a:prstGeom prst="rect">
            <a:avLst/>
          </a:prstGeom>
          <a:solidFill>
            <a:srgbClr val="F4CCCC"/>
          </a:solidFill>
          <a:ln w="76200" cap="flat" cmpd="sng">
            <a:solidFill>
              <a:srgbClr val="DD7E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Results</a:t>
            </a:r>
            <a:r>
              <a:rPr lang="en-US" sz="35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               </a:t>
            </a:r>
            <a:endParaRPr sz="3500" b="1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37" name="Google Shape;37;p3"/>
          <p:cNvSpPr txBox="1"/>
          <p:nvPr/>
        </p:nvSpPr>
        <p:spPr>
          <a:xfrm>
            <a:off x="5593223" y="4239861"/>
            <a:ext cx="15543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1 - Dpt. of Biological, Chemical and Pharmaceutical Sciences and Technologies, STEBICEF, University of Palermo,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Viale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delle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Scienze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bldg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16 (PA), Italy</a:t>
            </a:r>
            <a:endParaRPr sz="1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2 - Institute of Biosciences and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BioResources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IBBR, National Research Council, Via Ugo la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Malfa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153, </a:t>
            </a:r>
            <a:r>
              <a:rPr lang="en-US" sz="15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I-90146 Palermo (PA), 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Italy</a:t>
            </a:r>
            <a:endParaRPr sz="1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3 - Institute for Biomedical Research and Innovation, National Research Council, IRIB-CNR, Via Ugo La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Malfa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153 90146, Palermo (PA), Italy</a:t>
            </a:r>
            <a:endParaRPr sz="1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4 - Dpt.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dello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sviluppo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rurale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e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territoriale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Regione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Siciliana, Via S. Giovanni alle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Catacombe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n. 7 - 96100 - </a:t>
            </a:r>
            <a:r>
              <a:rPr lang="en-US" sz="1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Siracusa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(SR), Italy</a:t>
            </a:r>
            <a:endParaRPr sz="1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graphicFrame>
        <p:nvGraphicFramePr>
          <p:cNvPr id="38" name="Google Shape;38;p3"/>
          <p:cNvGraphicFramePr/>
          <p:nvPr>
            <p:extLst>
              <p:ext uri="{D42A27DB-BD31-4B8C-83A1-F6EECF244321}">
                <p14:modId xmlns:p14="http://schemas.microsoft.com/office/powerpoint/2010/main" val="2524414134"/>
              </p:ext>
            </p:extLst>
          </p:nvPr>
        </p:nvGraphicFramePr>
        <p:xfrm>
          <a:off x="14405952" y="12763648"/>
          <a:ext cx="9295927" cy="6366474"/>
        </p:xfrm>
        <a:graphic>
          <a:graphicData uri="http://schemas.openxmlformats.org/drawingml/2006/table">
            <a:tbl>
              <a:tblPr>
                <a:noFill/>
                <a:tableStyleId>{4C4B3CF8-E7F8-4518-A8CC-0D600A05CEA6}</a:tableStyleId>
              </a:tblPr>
              <a:tblGrid>
                <a:gridCol w="3850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1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4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388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 dirty="0">
                          <a:highlight>
                            <a:srgbClr val="F4CCCC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SOIL </a:t>
                      </a:r>
                      <a:endParaRPr sz="2000" b="1" u="none" strike="noStrike" cap="none" dirty="0">
                        <a:highlight>
                          <a:srgbClr val="F4CCCC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 dirty="0">
                          <a:highlight>
                            <a:srgbClr val="F4CCCC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CHARACTERISTICS</a:t>
                      </a:r>
                      <a:endParaRPr sz="2000" b="1" u="none" strike="noStrike" cap="none" dirty="0">
                        <a:highlight>
                          <a:srgbClr val="F4CCCC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500" b="1" u="none" strike="noStrike" cap="none">
                          <a:solidFill>
                            <a:srgbClr val="E066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 ZS1 </a:t>
                      </a:r>
                      <a:endParaRPr sz="1600" b="1" u="none" strike="noStrike" cap="none">
                        <a:highlight>
                          <a:srgbClr val="F4CCCC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500" b="1" u="none" strike="noStrike" cap="none">
                          <a:solidFill>
                            <a:srgbClr val="FFD9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ZS2</a:t>
                      </a:r>
                      <a:endParaRPr sz="1600" b="1" u="none" strike="noStrike" cap="none">
                        <a:highlight>
                          <a:srgbClr val="F4CCCC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pH 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6.6 ± 0.06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7.4 ± 0.04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4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Total Organic Carbon (TOC)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g/kg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70.5 ± 14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26.5 ±  2.7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4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Organic Matter (OM)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g/kg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121.5 ± 24.1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45.8  ± 4.7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11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Microbial Biomass (MB)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 err="1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μg</a:t>
                      </a: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 DNA / gr soil </a:t>
                      </a:r>
                      <a:r>
                        <a:rPr lang="en-US" sz="1500" u="none" strike="noStrike" cap="none" dirty="0" err="1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d.w</a:t>
                      </a: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.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14.33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21.16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34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Assimilable P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mg/kg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&lt; 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&lt; 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4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Total N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g/kg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8.05 ± 1.9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2.3 ± 0.2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4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Electrical Conductivity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mS/cm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0.20 ± 0.02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0.15 ± 0.004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714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b="1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Cation exchange capacity (CEC)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500" u="none" strike="noStrike" cap="none" dirty="0" err="1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meq</a:t>
                      </a:r>
                      <a:r>
                        <a:rPr lang="en-US" sz="1500" u="none" strike="noStrike" cap="none" dirty="0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/100g</a:t>
                      </a:r>
                      <a:endParaRPr sz="1500" b="1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33.23 ± 4.4</a:t>
                      </a:r>
                      <a:endParaRPr sz="18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31.2 ± 1.6</a:t>
                      </a:r>
                      <a:endParaRPr sz="1800" u="none" strike="noStrike" cap="none" dirty="0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9" name="Google Shape;39;p3"/>
          <p:cNvSpPr txBox="1"/>
          <p:nvPr/>
        </p:nvSpPr>
        <p:spPr>
          <a:xfrm>
            <a:off x="14622836" y="19060388"/>
            <a:ext cx="89388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Tab.1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-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Chemical-physical soil properties of native sites.</a:t>
            </a:r>
            <a:r>
              <a:rPr lang="en-US" sz="25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25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40" name="Google Shape;40;p3"/>
          <p:cNvSpPr txBox="1"/>
          <p:nvPr/>
        </p:nvSpPr>
        <p:spPr>
          <a:xfrm>
            <a:off x="9309225" y="10255400"/>
            <a:ext cx="3508800" cy="3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Fig.1 - </a:t>
            </a:r>
            <a:r>
              <a:rPr lang="en-US" sz="20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 </a:t>
            </a:r>
            <a:r>
              <a:rPr lang="en-US" sz="2000" b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stem </a:t>
            </a:r>
            <a:endParaRPr sz="2000" b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graphicFrame>
        <p:nvGraphicFramePr>
          <p:cNvPr id="41" name="Google Shape;41;p3"/>
          <p:cNvGraphicFramePr/>
          <p:nvPr>
            <p:extLst>
              <p:ext uri="{D42A27DB-BD31-4B8C-83A1-F6EECF244321}">
                <p14:modId xmlns:p14="http://schemas.microsoft.com/office/powerpoint/2010/main" val="2934818873"/>
              </p:ext>
            </p:extLst>
          </p:nvPr>
        </p:nvGraphicFramePr>
        <p:xfrm>
          <a:off x="1495369" y="26549817"/>
          <a:ext cx="8413900" cy="6580495"/>
        </p:xfrm>
        <a:graphic>
          <a:graphicData uri="http://schemas.openxmlformats.org/drawingml/2006/table">
            <a:tbl>
              <a:tblPr>
                <a:noFill/>
                <a:tableStyleId>{4C4B3CF8-E7F8-4518-A8CC-0D600A05CEA6}</a:tableStyleId>
              </a:tblPr>
              <a:tblGrid>
                <a:gridCol w="291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0775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MOLECULAR IDENTIFICATION OF AMF SPORES FROM  </a:t>
                      </a:r>
                      <a:r>
                        <a:rPr lang="en-US" sz="2400" b="1" u="none" strike="noStrike" cap="none">
                          <a:solidFill>
                            <a:srgbClr val="FFD9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ZS2 </a:t>
                      </a: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 </a:t>
                      </a:r>
                      <a:endParaRPr sz="2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AMF taxa</a:t>
                      </a:r>
                      <a:endParaRPr sz="2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Samples</a:t>
                      </a:r>
                      <a:endParaRPr sz="2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Relative Abundance</a:t>
                      </a:r>
                      <a:endParaRPr sz="2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range (%)</a:t>
                      </a:r>
                      <a:endParaRPr sz="2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8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Entrophospora etunicata</a:t>
                      </a:r>
                      <a:endParaRPr sz="2400" b="1" i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soil,  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Sorghum</a:t>
                      </a: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 trap-colture 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13 - 50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0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Funneliformis geosporum*</a:t>
                      </a:r>
                      <a:endParaRPr sz="2400" b="1" i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5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Paraglomus sp. </a:t>
                      </a:r>
                      <a:endParaRPr sz="2400" b="1" i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0.4 - 4.9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8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Archeospora sp.</a:t>
                      </a:r>
                      <a:endParaRPr sz="2400" b="1" i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soil,  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Sorghum</a:t>
                      </a: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 trap-colture 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0.1 - 4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7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b="1" i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Ambispora sp.</a:t>
                      </a:r>
                      <a:endParaRPr sz="2400" b="1" i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Native soil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2.10</a:t>
                      </a:r>
                      <a:endParaRPr sz="20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2" name="Google Shape;42;p3"/>
          <p:cNvSpPr txBox="1"/>
          <p:nvPr/>
        </p:nvSpPr>
        <p:spPr>
          <a:xfrm rot="5400000">
            <a:off x="20315169" y="30311272"/>
            <a:ext cx="8335200" cy="961200"/>
          </a:xfrm>
          <a:prstGeom prst="rect">
            <a:avLst/>
          </a:prstGeom>
          <a:solidFill>
            <a:srgbClr val="A4C2F4"/>
          </a:solidFill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Conclusions</a:t>
            </a:r>
            <a:endParaRPr sz="4700" b="1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43" name="Google Shape;43;p3"/>
          <p:cNvSpPr txBox="1"/>
          <p:nvPr/>
        </p:nvSpPr>
        <p:spPr>
          <a:xfrm>
            <a:off x="14521066" y="26631472"/>
            <a:ext cx="9355800" cy="8328000"/>
          </a:xfrm>
          <a:prstGeom prst="rect">
            <a:avLst/>
          </a:prstGeom>
          <a:noFill/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7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30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44" name="Google Shape;44;p3"/>
          <p:cNvSpPr txBox="1"/>
          <p:nvPr/>
        </p:nvSpPr>
        <p:spPr>
          <a:xfrm>
            <a:off x="14590179" y="26727947"/>
            <a:ext cx="9254030" cy="853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First report of mycorrhizal status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of </a:t>
            </a:r>
            <a:r>
              <a:rPr lang="en-US" sz="2500" b="1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sicula.</a:t>
            </a:r>
          </a:p>
          <a:p>
            <a:pPr marL="69843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en-US" sz="2500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AMF spore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density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: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inversely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correlated to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soil organic matter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positively to pH</a:t>
            </a:r>
            <a:r>
              <a:rPr lang="en-US" sz="2500" b="1" baseline="300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8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endParaRPr lang="en-US" sz="2500" b="1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indent="-387311"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Metabarcoding analysis shows </a:t>
            </a:r>
            <a:r>
              <a:rPr lang="en-US" sz="2500" b="1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larger abundance of Basidiomycota in ZS1 soil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r>
              <a:rPr lang="en-US" sz="2500" b="1" i="1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Glomeromycota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OTUs (“other &lt;1%” in the graphs) </a:t>
            </a:r>
            <a:r>
              <a:rPr lang="en-US" sz="2500" b="1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are more abundant in ZS2 soil.</a:t>
            </a:r>
            <a:endParaRPr lang="en-US" sz="2500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endParaRPr sz="2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ZS2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soil shows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higher density of AMF spores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and its population has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higher values of mycorrhizal colonization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ost abundant AMF taxa belong to ubiquitous genera, but </a:t>
            </a:r>
            <a:r>
              <a:rPr lang="en-US" sz="2500" b="1" i="1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Paraglomus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is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more susceptible to geographical and soil variations,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hence possibly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endemic.</a:t>
            </a:r>
            <a:endParaRPr sz="2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154" marR="0" lvl="0" indent="-38731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Bookman Old Style"/>
              <a:buChar char="●"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Experiments are underway to use native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AMFs as </a:t>
            </a:r>
            <a:r>
              <a:rPr lang="en-US" sz="2500" b="1" i="0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biostimulants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on </a:t>
            </a:r>
            <a:r>
              <a:rPr lang="en-US" sz="25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Z. sicula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micro-cuttings and cuttings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for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conservation purposes!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graphicFrame>
        <p:nvGraphicFramePr>
          <p:cNvPr id="45" name="Google Shape;45;p3"/>
          <p:cNvGraphicFramePr/>
          <p:nvPr/>
        </p:nvGraphicFramePr>
        <p:xfrm>
          <a:off x="1494445" y="19488375"/>
          <a:ext cx="8413850" cy="5571661"/>
        </p:xfrm>
        <a:graphic>
          <a:graphicData uri="http://schemas.openxmlformats.org/drawingml/2006/table">
            <a:tbl>
              <a:tblPr>
                <a:noFill/>
                <a:tableStyleId>{4C4B3CF8-E7F8-4518-A8CC-0D600A05CEA6}</a:tableStyleId>
              </a:tblPr>
              <a:tblGrid>
                <a:gridCol w="208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6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9472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solidFill>
                            <a:schemeClr val="dk1"/>
                          </a:solidFill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MYCORRHIZAL STATUS</a:t>
                      </a:r>
                      <a:endParaRPr sz="2700" b="1" i="1" u="none" strike="noStrike" cap="none">
                        <a:solidFill>
                          <a:schemeClr val="dk1"/>
                        </a:solidFill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solidFill>
                            <a:srgbClr val="E066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ZS1</a:t>
                      </a:r>
                      <a:endParaRPr sz="2700" b="1" u="none" strike="noStrike" cap="none">
                        <a:solidFill>
                          <a:srgbClr val="E06666"/>
                        </a:solidFill>
                        <a:highlight>
                          <a:schemeClr val="lt1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solidFill>
                            <a:srgbClr val="E066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Pisano</a:t>
                      </a:r>
                      <a:endParaRPr sz="2700" b="1" u="none" strike="noStrike" cap="none">
                        <a:solidFill>
                          <a:srgbClr val="E06666"/>
                        </a:solidFill>
                        <a:highlight>
                          <a:schemeClr val="lt1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solidFill>
                            <a:srgbClr val="FFD9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ZS2</a:t>
                      </a:r>
                      <a:endParaRPr sz="2700" b="1" u="none" strike="noStrike" cap="none">
                        <a:solidFill>
                          <a:srgbClr val="FFD966"/>
                        </a:solidFill>
                        <a:highlight>
                          <a:schemeClr val="lt1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solidFill>
                            <a:srgbClr val="FFD966"/>
                          </a:solidFill>
                          <a:highlight>
                            <a:schemeClr val="lt1"/>
                          </a:highlight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Ciranna</a:t>
                      </a:r>
                      <a:endParaRPr sz="2700" b="1" u="none" strike="noStrike" cap="none">
                        <a:solidFill>
                          <a:srgbClr val="FFD966"/>
                        </a:solidFill>
                        <a:highlight>
                          <a:schemeClr val="lt1"/>
                        </a:highlight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Spore density</a:t>
                      </a:r>
                      <a:endParaRPr sz="20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sp. number / 100 g soil d.w.</a:t>
                      </a:r>
                      <a:endParaRPr sz="14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768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3279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4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Spore Morphotype</a:t>
                      </a:r>
                      <a:endParaRPr sz="20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n°</a:t>
                      </a:r>
                      <a:endParaRPr sz="27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12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17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1700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Roots Colonization </a:t>
                      </a:r>
                      <a:endParaRPr sz="20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%</a:t>
                      </a:r>
                      <a:endParaRPr sz="20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F %</a:t>
                      </a:r>
                      <a:endParaRPr sz="27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43.3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97.5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17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M %</a:t>
                      </a:r>
                      <a:endParaRPr sz="27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3.2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48.9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5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A%</a:t>
                      </a:r>
                      <a:endParaRPr sz="27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0.7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24.4</a:t>
                      </a:r>
                      <a:endParaRPr sz="27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8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Arum- or Paris- type</a:t>
                      </a:r>
                      <a:endParaRPr sz="20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lang="en-US" sz="2700" b="1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-</a:t>
                      </a:r>
                      <a:endParaRPr sz="2700" b="1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300"/>
                        <a:buFont typeface="Arial"/>
                        <a:buNone/>
                      </a:pPr>
                      <a:r>
                        <a:rPr lang="en-US" sz="23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Intermediate</a:t>
                      </a:r>
                      <a:endParaRPr sz="23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300"/>
                        <a:buFont typeface="Arial"/>
                        <a:buNone/>
                      </a:pPr>
                      <a:r>
                        <a:rPr lang="en-US" sz="2300" u="none" strike="noStrike" cap="none">
                          <a:latin typeface="Bookman Old Style"/>
                          <a:ea typeface="Bookman Old Style"/>
                          <a:cs typeface="Bookman Old Style"/>
                          <a:sym typeface="Bookman Old Style"/>
                        </a:rPr>
                        <a:t>Intermediate</a:t>
                      </a:r>
                      <a:endParaRPr sz="2300" u="none" strike="noStrike" cap="none">
                        <a:latin typeface="Bookman Old Style"/>
                        <a:ea typeface="Bookman Old Style"/>
                        <a:cs typeface="Bookman Old Style"/>
                        <a:sym typeface="Bookman Old Style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D7E6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6" name="Google Shape;46;p3"/>
          <p:cNvSpPr txBox="1"/>
          <p:nvPr/>
        </p:nvSpPr>
        <p:spPr>
          <a:xfrm>
            <a:off x="1416343" y="25086604"/>
            <a:ext cx="8603400" cy="16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Tab. 2 - </a:t>
            </a:r>
            <a:r>
              <a:rPr lang="en-US" sz="25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Z. sicula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populations and their mycorrhizal status. </a:t>
            </a:r>
            <a:r>
              <a:rPr lang="en-US" sz="25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mycorrhizal colonization range between 43% and 98%.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47" name="Google Shape;47;p3"/>
          <p:cNvSpPr txBox="1"/>
          <p:nvPr/>
        </p:nvSpPr>
        <p:spPr>
          <a:xfrm>
            <a:off x="1763242" y="17858739"/>
            <a:ext cx="6161243" cy="1191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3 -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b="0" i="1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Z. sicula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geographical locations (A), native sites (B,C) and sampling activity (D).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943006" marR="0" lvl="0" indent="4571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"/>
          <p:cNvSpPr txBox="1"/>
          <p:nvPr/>
        </p:nvSpPr>
        <p:spPr>
          <a:xfrm>
            <a:off x="10275450" y="24912250"/>
            <a:ext cx="13510500" cy="16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5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- Metabarcoding of rhizosphere soil fungal communities at native sites ZS1 (ZS1a and ZS1b) sites and ZS2 (ZS2a and ZS2b). In ZS1 Basidiomycota are much more abundant than in ZS2. </a:t>
            </a:r>
            <a:r>
              <a:rPr lang="en-US" sz="2500" b="0" i="1" u="none" strike="noStrike" cap="none" dirty="0" err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Glomeromycota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are included in “Other &lt;1%” but they were more abundant in ZS2.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49" name="Google Shape;49;p3"/>
          <p:cNvSpPr/>
          <p:nvPr/>
        </p:nvSpPr>
        <p:spPr>
          <a:xfrm>
            <a:off x="10933950" y="20467700"/>
            <a:ext cx="4529100" cy="418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Google Shape;50;p3"/>
          <p:cNvCxnSpPr/>
          <p:nvPr/>
        </p:nvCxnSpPr>
        <p:spPr>
          <a:xfrm flipH="1">
            <a:off x="13467392" y="5981455"/>
            <a:ext cx="32100" cy="4537200"/>
          </a:xfrm>
          <a:prstGeom prst="straightConnector1">
            <a:avLst/>
          </a:prstGeom>
          <a:noFill/>
          <a:ln w="114300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215100" y="26608978"/>
            <a:ext cx="3961575" cy="6443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"/>
          <p:cNvSpPr txBox="1"/>
          <p:nvPr/>
        </p:nvSpPr>
        <p:spPr>
          <a:xfrm>
            <a:off x="10304713" y="33073928"/>
            <a:ext cx="3871800" cy="16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 6 -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Endo-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mycorrhizae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structures: </a:t>
            </a:r>
            <a:endParaRPr sz="2500" b="0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Arbuscules (AR),Coils (CO),Hyphae (HI).</a:t>
            </a:r>
            <a:endParaRPr sz="2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3"/>
          <p:cNvPicPr preferRelativeResize="0"/>
          <p:nvPr/>
        </p:nvPicPr>
        <p:blipFill rotWithShape="1">
          <a:blip r:embed="rId9">
            <a:alphaModFix/>
          </a:blip>
          <a:srcRect l="17325" r="16597"/>
          <a:stretch/>
        </p:blipFill>
        <p:spPr>
          <a:xfrm>
            <a:off x="6605625" y="210449"/>
            <a:ext cx="2703601" cy="12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3"/>
          <p:cNvPicPr preferRelativeResize="0"/>
          <p:nvPr/>
        </p:nvPicPr>
        <p:blipFill rotWithShape="1">
          <a:blip r:embed="rId10">
            <a:alphaModFix/>
          </a:blip>
          <a:srcRect b="30501"/>
          <a:stretch/>
        </p:blipFill>
        <p:spPr>
          <a:xfrm>
            <a:off x="16505458" y="318282"/>
            <a:ext cx="2088917" cy="75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771062" y="12940063"/>
            <a:ext cx="6161331" cy="4946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9354958" y="20984339"/>
            <a:ext cx="4260529" cy="3478044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"/>
          <p:cNvSpPr txBox="1"/>
          <p:nvPr/>
        </p:nvSpPr>
        <p:spPr>
          <a:xfrm>
            <a:off x="19136165" y="21280583"/>
            <a:ext cx="580200" cy="30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6%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5%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2%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1%</a:t>
            </a:r>
            <a:endParaRPr sz="10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3"/>
          <p:cNvSpPr/>
          <p:nvPr/>
        </p:nvSpPr>
        <p:spPr>
          <a:xfrm>
            <a:off x="18880525" y="20898000"/>
            <a:ext cx="4938900" cy="38253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3992601" y="240747"/>
            <a:ext cx="1985602" cy="970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1624327" y="192450"/>
            <a:ext cx="1841020" cy="1221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3"/>
          <p:cNvPicPr preferRelativeResize="0"/>
          <p:nvPr/>
        </p:nvPicPr>
        <p:blipFill rotWithShape="1">
          <a:blip r:embed="rId15">
            <a:alphaModFix/>
          </a:blip>
          <a:srcRect l="14598" t="12968" r="12045" b="16007"/>
          <a:stretch/>
        </p:blipFill>
        <p:spPr>
          <a:xfrm>
            <a:off x="9554091" y="180250"/>
            <a:ext cx="1599760" cy="120030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3"/>
          <p:cNvSpPr txBox="1"/>
          <p:nvPr/>
        </p:nvSpPr>
        <p:spPr>
          <a:xfrm>
            <a:off x="10275450" y="19640775"/>
            <a:ext cx="13361100" cy="791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Soil fungal diversity in native sites of </a:t>
            </a:r>
            <a:r>
              <a:rPr lang="en-US" sz="3600" b="1" i="1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Z. sicula</a:t>
            </a:r>
            <a:endParaRPr sz="3600" b="1" i="1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64" name="Google Shape;64;p3"/>
          <p:cNvSpPr txBox="1"/>
          <p:nvPr/>
        </p:nvSpPr>
        <p:spPr>
          <a:xfrm>
            <a:off x="19078300" y="20950000"/>
            <a:ext cx="4683300" cy="41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Fungal taxa below 5% abundance</a:t>
            </a:r>
            <a:endParaRPr sz="2000" b="1" i="1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cxnSp>
        <p:nvCxnSpPr>
          <p:cNvPr id="65" name="Google Shape;65;p3"/>
          <p:cNvCxnSpPr>
            <a:cxnSpLocks/>
            <a:stCxn id="49" idx="3"/>
            <a:endCxn id="59" idx="0"/>
          </p:cNvCxnSpPr>
          <p:nvPr/>
        </p:nvCxnSpPr>
        <p:spPr>
          <a:xfrm>
            <a:off x="15463050" y="20676800"/>
            <a:ext cx="5886925" cy="221200"/>
          </a:xfrm>
          <a:prstGeom prst="curved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3"/>
          <p:cNvSpPr txBox="1"/>
          <p:nvPr/>
        </p:nvSpPr>
        <p:spPr>
          <a:xfrm>
            <a:off x="8094895" y="17824672"/>
            <a:ext cx="6118168" cy="1191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Fig. </a:t>
            </a:r>
            <a:r>
              <a:rPr lang="en-US" sz="2500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4 -</a:t>
            </a:r>
            <a:r>
              <a:rPr lang="en-US" sz="2500" b="0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Spores extracted by wet sieving(A), decoloring (B) and roots trypan-blue staining (C), Scoring (D).</a:t>
            </a:r>
            <a:endParaRPr sz="2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3"/>
          <p:cNvSpPr txBox="1"/>
          <p:nvPr/>
        </p:nvSpPr>
        <p:spPr>
          <a:xfrm>
            <a:off x="3475225" y="11231500"/>
            <a:ext cx="19779000" cy="10671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3143250" lvl="7" indent="-4064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ookman Old Style"/>
              <a:buChar char="○"/>
            </a:pP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Verify the </a:t>
            </a:r>
            <a:r>
              <a:rPr lang="en-US" sz="28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endomycorrhizal</a:t>
            </a: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lang="en-US" sz="28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symbiosis</a:t>
            </a: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in </a:t>
            </a:r>
            <a:r>
              <a:rPr lang="en-US" sz="2800" b="1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Zelkova sicula</a:t>
            </a: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its colonization status</a:t>
            </a:r>
            <a:endParaRPr sz="2800" i="1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314700" lvl="1" indent="-4064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ookman Old Style"/>
              <a:buChar char="○"/>
            </a:pP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Test</a:t>
            </a:r>
            <a:r>
              <a:rPr lang="en-US" sz="28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AMF</a:t>
            </a: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as </a:t>
            </a:r>
            <a:r>
              <a:rPr lang="en-US" sz="28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biostimulants</a:t>
            </a:r>
            <a:r>
              <a:rPr lang="en-US" sz="280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in propagational processes of rare and recalcitrant plants </a:t>
            </a:r>
            <a:r>
              <a:rPr lang="en-US" sz="2800" i="0" u="none" strike="noStrike" cap="non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sz="2800" i="0" u="none" strike="noStrike" cap="none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68" name="Google Shape;68;p3"/>
          <p:cNvSpPr/>
          <p:nvPr/>
        </p:nvSpPr>
        <p:spPr>
          <a:xfrm>
            <a:off x="4297275" y="11461413"/>
            <a:ext cx="2088925" cy="64726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3810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CCCC"/>
                </a:solidFill>
                <a:latin typeface="Arial"/>
              </a:rPr>
              <a:t>AIM</a:t>
            </a:r>
          </a:p>
        </p:txBody>
      </p:sp>
      <p:sp>
        <p:nvSpPr>
          <p:cNvPr id="69" name="Google Shape;69;p3"/>
          <p:cNvSpPr txBox="1"/>
          <p:nvPr/>
        </p:nvSpPr>
        <p:spPr>
          <a:xfrm>
            <a:off x="17881600" y="5740400"/>
            <a:ext cx="6921600" cy="9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28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Arbuscular Mycorrhizal Fungi (AMF)</a:t>
            </a:r>
            <a:endParaRPr sz="2800" b="1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2500" b="1" i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Glomeromycota</a:t>
            </a:r>
            <a:endParaRPr sz="4700">
              <a:solidFill>
                <a:schemeClr val="dk1"/>
              </a:solidFill>
            </a:endParaRPr>
          </a:p>
        </p:txBody>
      </p:sp>
      <p:sp>
        <p:nvSpPr>
          <p:cNvPr id="70" name="Google Shape;70;p3"/>
          <p:cNvSpPr txBox="1"/>
          <p:nvPr/>
        </p:nvSpPr>
        <p:spPr>
          <a:xfrm>
            <a:off x="10758400" y="24543450"/>
            <a:ext cx="5092800" cy="41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 ZS2a       ZS2b       ZS1a       ZS1b </a:t>
            </a:r>
            <a:endParaRPr sz="2000" b="1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71" name="Google Shape;71;p3"/>
          <p:cNvSpPr txBox="1"/>
          <p:nvPr/>
        </p:nvSpPr>
        <p:spPr>
          <a:xfrm>
            <a:off x="19202550" y="24105200"/>
            <a:ext cx="4529100" cy="41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     ZS2a      ZS2b       ZS1a     ZS1b </a:t>
            </a:r>
            <a:endParaRPr sz="1700" b="1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" name="Google Shape;36;p3">
            <a:extLst>
              <a:ext uri="{FF2B5EF4-FFF2-40B4-BE49-F238E27FC236}">
                <a16:creationId xmlns:a16="http://schemas.microsoft.com/office/drawing/2014/main" id="{D87F40C5-68F0-A9F9-737D-C1FFFF5F6A0F}"/>
              </a:ext>
            </a:extLst>
          </p:cNvPr>
          <p:cNvSpPr txBox="1"/>
          <p:nvPr/>
        </p:nvSpPr>
        <p:spPr>
          <a:xfrm rot="16200000">
            <a:off x="-1924826" y="7746883"/>
            <a:ext cx="5166466" cy="961200"/>
          </a:xfrm>
          <a:prstGeom prst="rect">
            <a:avLst/>
          </a:prstGeom>
          <a:solidFill>
            <a:srgbClr val="F4CCCC"/>
          </a:solidFill>
          <a:ln w="76200" cap="flat" cmpd="sng">
            <a:solidFill>
              <a:srgbClr val="DD7E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b="1" i="0" u="none" strike="noStrike" cap="none" dirty="0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Introduction</a:t>
            </a:r>
            <a:endParaRPr sz="3500" b="1" i="0" u="none" strike="noStrike" cap="none" dirty="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4" name="Immagine 13" descr="Immagine che contiene persona, Attrezzatura da laboratorio, chimica, bottiglia&#10;&#10;Descrizione generata automaticamente">
            <a:extLst>
              <a:ext uri="{FF2B5EF4-FFF2-40B4-BE49-F238E27FC236}">
                <a16:creationId xmlns:a16="http://schemas.microsoft.com/office/drawing/2014/main" id="{A8D44EA7-0D54-56CB-B883-A71ADF4BF30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29134" y="12940062"/>
            <a:ext cx="5752985" cy="48846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1099</Words>
  <Application>Microsoft Macintosh PowerPoint</Application>
  <PresentationFormat>Personalizzato</PresentationFormat>
  <Paragraphs>185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Struttura predefinita</vt:lpstr>
      <vt:lpstr>First report of mycorrhizal colonization of Zelkova sicula  (Di Pasquale, Garfi &amp; Quézel, 1992) an endemic relict tree of Cenozoic Flora   Giulia Cosimi1, Silvia La Scala1, Giuseppe Garfì2, Marcello Tagliavia1,3, Silvia Marsili4, Daniela Cataldo4, Carmen Impelluso4, Giancarlo Perrotta4, Paola Quatrini1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GIULIA COSIMI</cp:lastModifiedBy>
  <cp:revision>2</cp:revision>
  <dcterms:modified xsi:type="dcterms:W3CDTF">2024-06-25T12:43:31Z</dcterms:modified>
</cp:coreProperties>
</file>