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5" r:id="rId21"/>
    <p:sldId id="277" r:id="rId22"/>
    <p:sldId id="278" r:id="rId23"/>
    <p:sldId id="279" r:id="rId24"/>
    <p:sldId id="281" r:id="rId25"/>
    <p:sldId id="282" r:id="rId26"/>
    <p:sldId id="283" r:id="rId27"/>
    <p:sldId id="284" r:id="rId28"/>
    <p:sldId id="285" r:id="rId29"/>
    <p:sldId id="286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34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A60C-2458-425C-836B-E4F85ADA9158}" type="datetimeFigureOut">
              <a:rPr lang="it-IT" smtClean="0"/>
              <a:t>17/06/2025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E42F-3CEF-4614-A89B-04FDD72D495B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8238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A60C-2458-425C-836B-E4F85ADA9158}" type="datetimeFigureOut">
              <a:rPr lang="it-IT" smtClean="0"/>
              <a:t>17/06/2025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E42F-3CEF-4614-A89B-04FDD72D49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2760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A60C-2458-425C-836B-E4F85ADA9158}" type="datetimeFigureOut">
              <a:rPr lang="it-IT" smtClean="0"/>
              <a:t>17/06/2025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E42F-3CEF-4614-A89B-04FDD72D49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1790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A60C-2458-425C-836B-E4F85ADA9158}" type="datetimeFigureOut">
              <a:rPr lang="it-IT" smtClean="0"/>
              <a:t>17/06/2025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E42F-3CEF-4614-A89B-04FDD72D49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1379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A60C-2458-425C-836B-E4F85ADA9158}" type="datetimeFigureOut">
              <a:rPr lang="it-IT" smtClean="0"/>
              <a:t>17/06/2025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E42F-3CEF-4614-A89B-04FDD72D495B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1980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A60C-2458-425C-836B-E4F85ADA9158}" type="datetimeFigureOut">
              <a:rPr lang="it-IT" smtClean="0"/>
              <a:t>17/06/2025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E42F-3CEF-4614-A89B-04FDD72D49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2944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A60C-2458-425C-836B-E4F85ADA9158}" type="datetimeFigureOut">
              <a:rPr lang="it-IT" smtClean="0"/>
              <a:t>17/06/2025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E42F-3CEF-4614-A89B-04FDD72D49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4814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A60C-2458-425C-836B-E4F85ADA9158}" type="datetimeFigureOut">
              <a:rPr lang="it-IT" smtClean="0"/>
              <a:t>17/06/2025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E42F-3CEF-4614-A89B-04FDD72D49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156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A60C-2458-425C-836B-E4F85ADA9158}" type="datetimeFigureOut">
              <a:rPr lang="it-IT" smtClean="0"/>
              <a:t>17/06/2025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E42F-3CEF-4614-A89B-04FDD72D49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3405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37BA60C-2458-425C-836B-E4F85ADA9158}" type="datetimeFigureOut">
              <a:rPr lang="it-IT" smtClean="0"/>
              <a:t>17/06/2025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0CE42F-3CEF-4614-A89B-04FDD72D49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5775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A60C-2458-425C-836B-E4F85ADA9158}" type="datetimeFigureOut">
              <a:rPr lang="it-IT" smtClean="0"/>
              <a:t>17/06/2025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E42F-3CEF-4614-A89B-04FDD72D49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834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37BA60C-2458-425C-836B-E4F85ADA9158}" type="datetimeFigureOut">
              <a:rPr lang="it-IT" smtClean="0"/>
              <a:t>17/06/2025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D0CE42F-3CEF-4614-A89B-04FDD72D495B}" type="slidenum">
              <a:rPr lang="it-IT" smtClean="0"/>
              <a:t>‹N›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49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F89FC01-D0CF-4899-A184-1F00703630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4E5A9FF-C93F-4A6D-ABDE-2533C3017B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90A4124-979D-4376-AA58-6501D58B6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0BCDDB8D-B2C4-046E-6BDF-A0AAE943CA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Non-equilibrium thermodynamics of gravitational objective-collapse models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4013632-BB21-86D7-4A52-DD50ABDB850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097279" y="1845734"/>
            <a:ext cx="10058400" cy="402336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45720" rIns="0" bIns="45720" numCol="1" rtlCol="0" anchorCtr="0" compatLnSpc="1">
            <a:prstTxWarp prst="textNoShape">
              <a:avLst/>
            </a:prstTxWarp>
            <a:normAutofit/>
          </a:bodyPr>
          <a:lstStyle/>
          <a:p>
            <a:pPr marL="0" marR="0" lvl="0" indent="0" fontAlgn="base">
              <a:spcBef>
                <a:spcPct val="0"/>
              </a:spcBef>
              <a:spcAft>
                <a:spcPts val="600"/>
              </a:spcAft>
              <a:buSzTx/>
              <a:buFont typeface="Calibri" panose="020F0502020204030204" pitchFamily="34" charset="0"/>
              <a:buNone/>
              <a:tabLst/>
            </a:pPr>
            <a:endParaRPr kumimoji="0" lang="en-US" altLang="it-IT" b="0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</a:endParaRPr>
          </a:p>
          <a:p>
            <a:pPr marL="0" marR="0" lvl="0" indent="0" fontAlgn="base">
              <a:spcBef>
                <a:spcPct val="0"/>
              </a:spcBef>
              <a:spcAft>
                <a:spcPts val="600"/>
              </a:spcAft>
              <a:buSzTx/>
              <a:buFont typeface="Calibri" panose="020F0502020204030204" pitchFamily="34" charset="0"/>
              <a:buNone/>
              <a:tabLst/>
            </a:pPr>
            <a:endParaRPr kumimoji="0" lang="en-US" altLang="it-IT" b="0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</a:endParaRPr>
          </a:p>
          <a:p>
            <a:pPr marL="0" marR="0" lvl="0" indent="0" fontAlgn="base">
              <a:spcBef>
                <a:spcPct val="0"/>
              </a:spcBef>
              <a:spcAft>
                <a:spcPts val="600"/>
              </a:spcAft>
              <a:buSzTx/>
              <a:buFont typeface="Calibri" panose="020F0502020204030204" pitchFamily="34" charset="0"/>
              <a:buNone/>
              <a:tabLst/>
            </a:pPr>
            <a:r>
              <a:rPr kumimoji="0" lang="en-US" altLang="it-IT" b="0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</a:rPr>
              <a:t>Talk for "Fundamental Problems in Quantum Physics 2025”,</a:t>
            </a:r>
          </a:p>
          <a:p>
            <a:pPr marL="0" marR="0" lvl="0" indent="0" fontAlgn="base">
              <a:spcBef>
                <a:spcPct val="0"/>
              </a:spcBef>
              <a:spcAft>
                <a:spcPts val="600"/>
              </a:spcAft>
              <a:buSzTx/>
              <a:buFont typeface="Calibri" panose="020F0502020204030204" pitchFamily="34" charset="0"/>
              <a:buNone/>
              <a:tabLst/>
            </a:pPr>
            <a:endParaRPr lang="en-US" altLang="it-IT" cap="none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lvl="0" fontAlgn="base">
              <a:spcBef>
                <a:spcPct val="0"/>
              </a:spcBef>
              <a:spcAft>
                <a:spcPts val="600"/>
              </a:spcAft>
              <a:buSzTx/>
            </a:pPr>
            <a:r>
              <a:rPr lang="en-US" altLang="it-IT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By Simone Artini, in collaboration with G. Lo Monaco , S. </a:t>
            </a:r>
            <a:r>
              <a:rPr lang="en-US" altLang="it-IT" cap="none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Donadi</a:t>
            </a:r>
            <a:r>
              <a:rPr lang="en-US" altLang="it-IT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and M. Paternostro.</a:t>
            </a:r>
          </a:p>
          <a:p>
            <a:pPr marL="0" marR="0" lvl="0" indent="0" fontAlgn="base">
              <a:spcBef>
                <a:spcPct val="0"/>
              </a:spcBef>
              <a:spcAft>
                <a:spcPts val="600"/>
              </a:spcAft>
              <a:buSzTx/>
              <a:buFont typeface="Calibri" panose="020F0502020204030204" pitchFamily="34" charset="0"/>
              <a:buNone/>
              <a:tabLst/>
            </a:pPr>
            <a:endParaRPr lang="en-US" altLang="it-IT" cap="none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0" marR="0" lvl="0" indent="0" fontAlgn="base">
              <a:spcBef>
                <a:spcPct val="0"/>
              </a:spcBef>
              <a:spcAft>
                <a:spcPts val="600"/>
              </a:spcAft>
              <a:buSzTx/>
              <a:buFont typeface="Calibri" panose="020F0502020204030204" pitchFamily="34" charset="0"/>
              <a:buNone/>
              <a:tabLst/>
            </a:pPr>
            <a:r>
              <a:rPr lang="en-US" altLang="it-IT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8311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7BB7CD-BFDF-4CFF-44EA-2A96396AA2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7EB3F4-12DB-0A2B-1E5D-1C188C231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DIóSI</a:t>
            </a:r>
            <a:r>
              <a:rPr lang="it-IT" dirty="0"/>
              <a:t>-PENROSE MODEL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E96801C-DCFF-378B-8B47-38ED26CAB8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2600" dirty="0">
                <a:solidFill>
                  <a:schemeClr val="tx1"/>
                </a:solidFill>
              </a:rPr>
              <a:t>Penrose </a:t>
            </a:r>
            <a:r>
              <a:rPr lang="it-IT" sz="2600" dirty="0" err="1">
                <a:solidFill>
                  <a:schemeClr val="tx1"/>
                </a:solidFill>
              </a:rPr>
              <a:t>proposes</a:t>
            </a:r>
            <a:r>
              <a:rPr lang="it-IT" sz="2600" dirty="0">
                <a:solidFill>
                  <a:schemeClr val="tx1"/>
                </a:solidFill>
              </a:rPr>
              <a:t> to </a:t>
            </a:r>
            <a:r>
              <a:rPr lang="it-IT" sz="2600" b="1" dirty="0">
                <a:solidFill>
                  <a:schemeClr val="tx1"/>
                </a:solidFill>
              </a:rPr>
              <a:t>‘</a:t>
            </a:r>
            <a:r>
              <a:rPr lang="it-IT" sz="2600" b="1" dirty="0" err="1">
                <a:solidFill>
                  <a:schemeClr val="tx1"/>
                </a:solidFill>
              </a:rPr>
              <a:t>gravitize</a:t>
            </a:r>
            <a:r>
              <a:rPr lang="it-IT" sz="2600" b="1" dirty="0">
                <a:solidFill>
                  <a:schemeClr val="tx1"/>
                </a:solidFill>
              </a:rPr>
              <a:t>’ quantum </a:t>
            </a:r>
            <a:r>
              <a:rPr lang="it-IT" sz="2600" b="1" dirty="0" err="1">
                <a:solidFill>
                  <a:schemeClr val="tx1"/>
                </a:solidFill>
              </a:rPr>
              <a:t>mechanics</a:t>
            </a:r>
            <a:r>
              <a:rPr lang="it-IT" sz="2600" dirty="0">
                <a:solidFill>
                  <a:schemeClr val="tx1"/>
                </a:solidFill>
              </a:rPr>
              <a:t>: linear </a:t>
            </a:r>
            <a:r>
              <a:rPr lang="it-IT" sz="2600" dirty="0" err="1">
                <a:solidFill>
                  <a:schemeClr val="tx1"/>
                </a:solidFill>
              </a:rPr>
              <a:t>superpositions</a:t>
            </a:r>
            <a:r>
              <a:rPr lang="it-IT" sz="2600" dirty="0">
                <a:solidFill>
                  <a:schemeClr val="tx1"/>
                </a:solidFill>
              </a:rPr>
              <a:t> are ‘</a:t>
            </a:r>
            <a:r>
              <a:rPr lang="it-IT" sz="2600" dirty="0" err="1">
                <a:solidFill>
                  <a:schemeClr val="tx1"/>
                </a:solidFill>
              </a:rPr>
              <a:t>excitations</a:t>
            </a:r>
            <a:r>
              <a:rPr lang="it-IT" sz="2600" dirty="0">
                <a:solidFill>
                  <a:schemeClr val="tx1"/>
                </a:solidFill>
              </a:rPr>
              <a:t>’ of </a:t>
            </a:r>
            <a:r>
              <a:rPr lang="it-IT" sz="2600" dirty="0" err="1">
                <a:solidFill>
                  <a:schemeClr val="tx1"/>
                </a:solidFill>
              </a:rPr>
              <a:t>space</a:t>
            </a:r>
            <a:r>
              <a:rPr lang="it-IT" sz="2600" dirty="0">
                <a:solidFill>
                  <a:schemeClr val="tx1"/>
                </a:solidFill>
              </a:rPr>
              <a:t>-time </a:t>
            </a:r>
            <a:r>
              <a:rPr lang="it-IT" sz="2600" dirty="0" err="1">
                <a:solidFill>
                  <a:schemeClr val="tx1"/>
                </a:solidFill>
              </a:rPr>
              <a:t>that</a:t>
            </a:r>
            <a:r>
              <a:rPr lang="it-IT" sz="2600" dirty="0">
                <a:solidFill>
                  <a:schemeClr val="tx1"/>
                </a:solidFill>
              </a:rPr>
              <a:t> </a:t>
            </a:r>
            <a:r>
              <a:rPr lang="it-IT" sz="2600" dirty="0" err="1">
                <a:solidFill>
                  <a:schemeClr val="tx1"/>
                </a:solidFill>
              </a:rPr>
              <a:t>decay</a:t>
            </a:r>
            <a:r>
              <a:rPr lang="it-IT" sz="2600" dirty="0">
                <a:solidFill>
                  <a:schemeClr val="tx1"/>
                </a:solidFill>
              </a:rPr>
              <a:t> with a </a:t>
            </a:r>
            <a:r>
              <a:rPr lang="it-IT" sz="2600" dirty="0" err="1">
                <a:solidFill>
                  <a:schemeClr val="tx1"/>
                </a:solidFill>
              </a:rPr>
              <a:t>certain</a:t>
            </a:r>
            <a:r>
              <a:rPr lang="it-IT" sz="2600" dirty="0">
                <a:solidFill>
                  <a:schemeClr val="tx1"/>
                </a:solidFill>
              </a:rPr>
              <a:t> rate </a:t>
            </a:r>
            <a:r>
              <a:rPr lang="it-IT" sz="2600" dirty="0" err="1">
                <a:solidFill>
                  <a:schemeClr val="tx1"/>
                </a:solidFill>
              </a:rPr>
              <a:t>proportional</a:t>
            </a:r>
            <a:r>
              <a:rPr lang="it-IT" sz="2600" dirty="0">
                <a:solidFill>
                  <a:schemeClr val="tx1"/>
                </a:solidFill>
              </a:rPr>
              <a:t> to the mass.</a:t>
            </a:r>
          </a:p>
          <a:p>
            <a:pPr marL="0" indent="0">
              <a:buNone/>
            </a:pPr>
            <a:endParaRPr lang="it-IT" sz="2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it-IT" sz="2600" dirty="0" err="1">
                <a:solidFill>
                  <a:schemeClr val="tx1"/>
                </a:solidFill>
              </a:rPr>
              <a:t>Diósi</a:t>
            </a:r>
            <a:r>
              <a:rPr lang="it-IT" sz="2600" dirty="0">
                <a:solidFill>
                  <a:schemeClr val="tx1"/>
                </a:solidFill>
              </a:rPr>
              <a:t> </a:t>
            </a:r>
            <a:r>
              <a:rPr lang="it-IT" sz="2600" dirty="0" err="1">
                <a:solidFill>
                  <a:schemeClr val="tx1"/>
                </a:solidFill>
              </a:rPr>
              <a:t>proposes</a:t>
            </a:r>
            <a:r>
              <a:rPr lang="it-IT" sz="2600" dirty="0">
                <a:solidFill>
                  <a:schemeClr val="tx1"/>
                </a:solidFill>
              </a:rPr>
              <a:t> a </a:t>
            </a:r>
            <a:r>
              <a:rPr lang="it-IT" sz="2600" dirty="0" err="1">
                <a:solidFill>
                  <a:schemeClr val="tx1"/>
                </a:solidFill>
              </a:rPr>
              <a:t>collapse</a:t>
            </a:r>
            <a:r>
              <a:rPr lang="it-IT" sz="2600" dirty="0">
                <a:solidFill>
                  <a:schemeClr val="tx1"/>
                </a:solidFill>
              </a:rPr>
              <a:t> model with a </a:t>
            </a:r>
            <a:r>
              <a:rPr lang="it-IT" sz="2600" b="1" dirty="0" err="1">
                <a:solidFill>
                  <a:schemeClr val="tx1"/>
                </a:solidFill>
              </a:rPr>
              <a:t>Newtonian</a:t>
            </a:r>
            <a:r>
              <a:rPr lang="it-IT" sz="2600" b="1" dirty="0">
                <a:solidFill>
                  <a:schemeClr val="tx1"/>
                </a:solidFill>
              </a:rPr>
              <a:t> </a:t>
            </a:r>
            <a:r>
              <a:rPr lang="it-IT" sz="2600" b="1" dirty="0" err="1">
                <a:solidFill>
                  <a:schemeClr val="tx1"/>
                </a:solidFill>
              </a:rPr>
              <a:t>potential</a:t>
            </a:r>
            <a:r>
              <a:rPr lang="it-IT" sz="2600" b="1" dirty="0">
                <a:solidFill>
                  <a:schemeClr val="tx1"/>
                </a:solidFill>
              </a:rPr>
              <a:t> </a:t>
            </a:r>
            <a:r>
              <a:rPr lang="it-IT" sz="2600" dirty="0" err="1">
                <a:solidFill>
                  <a:schemeClr val="tx1"/>
                </a:solidFill>
              </a:rPr>
              <a:t>as</a:t>
            </a:r>
            <a:r>
              <a:rPr lang="it-IT" sz="2600" dirty="0">
                <a:solidFill>
                  <a:schemeClr val="tx1"/>
                </a:solidFill>
              </a:rPr>
              <a:t> the </a:t>
            </a:r>
            <a:r>
              <a:rPr lang="it-IT" sz="2600" dirty="0" err="1">
                <a:solidFill>
                  <a:schemeClr val="tx1"/>
                </a:solidFill>
              </a:rPr>
              <a:t>spatial</a:t>
            </a:r>
            <a:r>
              <a:rPr lang="it-IT" sz="2600" dirty="0">
                <a:solidFill>
                  <a:schemeClr val="tx1"/>
                </a:solidFill>
              </a:rPr>
              <a:t> </a:t>
            </a:r>
            <a:r>
              <a:rPr lang="it-IT" sz="2600" dirty="0" err="1">
                <a:solidFill>
                  <a:schemeClr val="tx1"/>
                </a:solidFill>
              </a:rPr>
              <a:t>correlation</a:t>
            </a:r>
            <a:r>
              <a:rPr lang="it-IT" sz="2600" dirty="0">
                <a:solidFill>
                  <a:schemeClr val="tx1"/>
                </a:solidFill>
              </a:rPr>
              <a:t> </a:t>
            </a:r>
            <a:r>
              <a:rPr lang="it-IT" sz="2600" dirty="0" err="1">
                <a:solidFill>
                  <a:schemeClr val="tx1"/>
                </a:solidFill>
              </a:rPr>
              <a:t>function</a:t>
            </a:r>
            <a:r>
              <a:rPr lang="it-IT" sz="2600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endParaRPr lang="it-IT" sz="2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2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2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it-IT" sz="2600" dirty="0">
                <a:solidFill>
                  <a:schemeClr val="tx1"/>
                </a:solidFill>
              </a:rPr>
              <a:t>The </a:t>
            </a:r>
            <a:r>
              <a:rPr lang="it-IT" sz="2600" dirty="0" err="1">
                <a:solidFill>
                  <a:schemeClr val="tx1"/>
                </a:solidFill>
              </a:rPr>
              <a:t>two</a:t>
            </a:r>
            <a:r>
              <a:rPr lang="it-IT" sz="2600" dirty="0">
                <a:solidFill>
                  <a:schemeClr val="tx1"/>
                </a:solidFill>
              </a:rPr>
              <a:t> models </a:t>
            </a:r>
            <a:r>
              <a:rPr lang="it-IT" sz="2600" dirty="0" err="1">
                <a:solidFill>
                  <a:schemeClr val="tx1"/>
                </a:solidFill>
              </a:rPr>
              <a:t>predict</a:t>
            </a:r>
            <a:r>
              <a:rPr lang="it-IT" sz="2600" dirty="0">
                <a:solidFill>
                  <a:schemeClr val="tx1"/>
                </a:solidFill>
              </a:rPr>
              <a:t> the </a:t>
            </a:r>
            <a:r>
              <a:rPr lang="it-IT" sz="2600" dirty="0" err="1">
                <a:solidFill>
                  <a:schemeClr val="tx1"/>
                </a:solidFill>
              </a:rPr>
              <a:t>same</a:t>
            </a:r>
            <a:r>
              <a:rPr lang="it-IT" sz="2600" dirty="0">
                <a:solidFill>
                  <a:schemeClr val="tx1"/>
                </a:solidFill>
              </a:rPr>
              <a:t> time scale for the life time of the </a:t>
            </a:r>
            <a:r>
              <a:rPr lang="it-IT" sz="2600" dirty="0" err="1">
                <a:solidFill>
                  <a:schemeClr val="tx1"/>
                </a:solidFill>
              </a:rPr>
              <a:t>superpositions</a:t>
            </a:r>
            <a:r>
              <a:rPr lang="it-IT" sz="26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it-IT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2400" dirty="0">
              <a:solidFill>
                <a:schemeClr val="tx1"/>
              </a:solidFill>
            </a:endParaRPr>
          </a:p>
        </p:txBody>
      </p:sp>
      <p:pic>
        <p:nvPicPr>
          <p:cNvPr id="4" name="Segnaposto contenuto 4" descr="Immagine che contiene Carattere, bianco, simbolo, testo&#10;&#10;Il contenuto generato dall'IA potrebbe non essere corretto.">
            <a:extLst>
              <a:ext uri="{FF2B5EF4-FFF2-40B4-BE49-F238E27FC236}">
                <a16:creationId xmlns:a16="http://schemas.microsoft.com/office/drawing/2014/main" id="{DC453CC7-6A7D-534A-B8E7-B31AA8B86B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161" y="3933450"/>
            <a:ext cx="1981880" cy="926593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9D9B49D8-EE4A-AB27-F5BD-4A3C9B3F7A1B}"/>
              </a:ext>
            </a:extLst>
          </p:cNvPr>
          <p:cNvSpPr/>
          <p:nvPr/>
        </p:nvSpPr>
        <p:spPr>
          <a:xfrm>
            <a:off x="4152550" y="3857414"/>
            <a:ext cx="2365696" cy="11004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6599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E7F53E24-7120-F6F4-B03B-FC43CF972CF7}"/>
                  </a:ext>
                </a:extLst>
              </p:cNvPr>
              <p:cNvSpPr txBox="1"/>
              <p:nvPr/>
            </p:nvSpPr>
            <p:spPr>
              <a:xfrm>
                <a:off x="1097280" y="1821832"/>
                <a:ext cx="10561739" cy="3938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400" dirty="0"/>
                  <a:t>We </a:t>
                </a:r>
                <a:r>
                  <a:rPr lang="it-IT" sz="2400" dirty="0" err="1"/>
                  <a:t>will</a:t>
                </a:r>
                <a:r>
                  <a:rPr lang="it-IT" sz="2400" dirty="0"/>
                  <a:t> </a:t>
                </a:r>
                <a:r>
                  <a:rPr lang="it-IT" sz="2400" dirty="0" err="1"/>
                  <a:t>consider</a:t>
                </a:r>
                <a:r>
                  <a:rPr lang="it-IT" sz="2400" dirty="0"/>
                  <a:t> a dissipative extension </a:t>
                </a:r>
                <a:r>
                  <a:rPr lang="it-IT" sz="2400" dirty="0" err="1"/>
                  <a:t>proposed</a:t>
                </a:r>
                <a:r>
                  <a:rPr lang="it-IT" sz="2400" dirty="0"/>
                  <a:t> in </a:t>
                </a:r>
                <a:r>
                  <a:rPr lang="it-IT" sz="2400" i="1" dirty="0"/>
                  <a:t>Di Bartolomeo, G., Carlesso, M., </a:t>
                </a:r>
                <a:r>
                  <a:rPr lang="it-IT" sz="2400" i="1" dirty="0" err="1"/>
                  <a:t>Piscicchia</a:t>
                </a:r>
                <a:r>
                  <a:rPr lang="it-IT" sz="2400" i="1" dirty="0"/>
                  <a:t>, K., </a:t>
                </a:r>
                <a:r>
                  <a:rPr lang="it-IT" sz="2400" i="1" dirty="0" err="1"/>
                  <a:t>Curceanu</a:t>
                </a:r>
                <a:r>
                  <a:rPr lang="it-IT" sz="2400" i="1" dirty="0"/>
                  <a:t>, C., </a:t>
                </a:r>
                <a:r>
                  <a:rPr lang="it-IT" sz="2400" i="1" dirty="0" err="1"/>
                  <a:t>Derakhshani</a:t>
                </a:r>
                <a:r>
                  <a:rPr lang="it-IT" sz="2400" i="1" dirty="0"/>
                  <a:t>, M., &amp; </a:t>
                </a:r>
                <a:r>
                  <a:rPr lang="it-IT" sz="2400" i="1" dirty="0" err="1"/>
                  <a:t>Diósi</a:t>
                </a:r>
                <a:r>
                  <a:rPr lang="it-IT" sz="2400" i="1" dirty="0"/>
                  <a:t>, L. (2023). </a:t>
                </a:r>
                <a:r>
                  <a:rPr lang="it-IT" sz="2400" i="1" dirty="0" err="1"/>
                  <a:t>Physical</a:t>
                </a:r>
                <a:r>
                  <a:rPr lang="it-IT" sz="2400" i="1" dirty="0"/>
                  <a:t> Review A, 108(1), 012202:</a:t>
                </a:r>
              </a:p>
              <a:p>
                <a:r>
                  <a:rPr lang="it-IT" sz="2400" dirty="0"/>
                  <a:t>                                                                                            </a:t>
                </a:r>
              </a:p>
              <a:p>
                <a:r>
                  <a:rPr lang="it-IT" sz="2400" dirty="0"/>
                  <a:t>                                 </a:t>
                </a:r>
              </a:p>
              <a:p>
                <a:r>
                  <a:rPr lang="it-IT" sz="2400" dirty="0"/>
                  <a:t>                                                                                          with:</a:t>
                </a:r>
              </a:p>
              <a:p>
                <a:endParaRPr lang="it-IT" sz="2400" dirty="0"/>
              </a:p>
              <a:p>
                <a:endParaRPr lang="it-IT" sz="2400" dirty="0"/>
              </a:p>
              <a:p>
                <a:endParaRPr lang="it-IT" sz="2400" dirty="0"/>
              </a:p>
              <a:p>
                <a:r>
                  <a:rPr lang="it-IT" sz="2400" dirty="0" err="1"/>
                  <a:t>Which</a:t>
                </a:r>
                <a:r>
                  <a:rPr lang="it-IT" sz="2400" dirty="0"/>
                  <a:t> </a:t>
                </a:r>
                <a:r>
                  <a:rPr lang="it-IT" sz="2400" dirty="0" err="1"/>
                  <a:t>allows</a:t>
                </a:r>
                <a:r>
                  <a:rPr lang="it-IT" sz="2400" dirty="0"/>
                  <a:t> for a </a:t>
                </a:r>
                <a:r>
                  <a:rPr lang="it-IT" sz="2400" dirty="0" err="1"/>
                  <a:t>relaxation</a:t>
                </a:r>
                <a:r>
                  <a:rPr lang="it-IT" sz="2400" dirty="0"/>
                  <a:t> to a </a:t>
                </a:r>
                <a:r>
                  <a:rPr lang="it-IT" sz="2400" b="1" dirty="0"/>
                  <a:t>finite energy</a:t>
                </a:r>
                <a:r>
                  <a:rPr lang="it-IT" sz="2400" dirty="0"/>
                  <a:t>:  </a:t>
                </a:r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𝐸</m:t>
                    </m:r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&gt; 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den>
                    </m:f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2400" dirty="0"/>
                  <a:t>.</a:t>
                </a: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E7F53E24-7120-F6F4-B03B-FC43CF972C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1821832"/>
                <a:ext cx="10561739" cy="3938835"/>
              </a:xfrm>
              <a:prstGeom prst="rect">
                <a:avLst/>
              </a:prstGeom>
              <a:blipFill>
                <a:blip r:embed="rId2"/>
                <a:stretch>
                  <a:fillRect l="-866" t="-1238" b="-77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olo 1">
            <a:extLst>
              <a:ext uri="{FF2B5EF4-FFF2-40B4-BE49-F238E27FC236}">
                <a16:creationId xmlns:a16="http://schemas.microsoft.com/office/drawing/2014/main" id="{3737F358-5EDB-7648-A403-FE024D40B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DP MODEL WITH LINEAR FRICTION</a:t>
            </a:r>
          </a:p>
        </p:txBody>
      </p:sp>
      <p:pic>
        <p:nvPicPr>
          <p:cNvPr id="10" name="Segnaposto contenuto 9" descr="Immagine che contiene testo, Carattere, calligrafia, linea&#10;&#10;Il contenuto generato dall'IA potrebbe non essere corretto.">
            <a:extLst>
              <a:ext uri="{FF2B5EF4-FFF2-40B4-BE49-F238E27FC236}">
                <a16:creationId xmlns:a16="http://schemas.microsoft.com/office/drawing/2014/main" id="{9FC374D5-39C7-8B84-EC1A-C6C34B99F0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3015482"/>
            <a:ext cx="6327548" cy="942401"/>
          </a:xfrm>
        </p:spPr>
      </p:pic>
      <p:pic>
        <p:nvPicPr>
          <p:cNvPr id="12" name="Immagine 11" descr="Immagine che contiene Carattere, calligrafia, testo, bianco&#10;&#10;Il contenuto generato dall'IA potrebbe non essere corretto.">
            <a:extLst>
              <a:ext uri="{FF2B5EF4-FFF2-40B4-BE49-F238E27FC236}">
                <a16:creationId xmlns:a16="http://schemas.microsoft.com/office/drawing/2014/main" id="{226227F0-8208-3D52-ABA2-18DD048EEF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179118"/>
            <a:ext cx="4725249" cy="873884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B64CE853-2617-3100-D8F8-705985D18089}"/>
              </a:ext>
            </a:extLst>
          </p:cNvPr>
          <p:cNvSpPr/>
          <p:nvPr/>
        </p:nvSpPr>
        <p:spPr>
          <a:xfrm>
            <a:off x="521802" y="3095538"/>
            <a:ext cx="6327548" cy="19574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 descr="Immagine che contiene Carattere, testo, calligrafia, bianco&#10;&#10;Il contenuto generato dall'IA potrebbe non essere corretto.">
            <a:extLst>
              <a:ext uri="{FF2B5EF4-FFF2-40B4-BE49-F238E27FC236}">
                <a16:creationId xmlns:a16="http://schemas.microsoft.com/office/drawing/2014/main" id="{F6DBADE5-A766-C82A-3F42-0A0FD48C11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717" y="4179118"/>
            <a:ext cx="4658501" cy="878461"/>
          </a:xfrm>
          <a:prstGeom prst="rect">
            <a:avLst/>
          </a:prstGeom>
        </p:spPr>
      </p:pic>
      <p:sp>
        <p:nvSpPr>
          <p:cNvPr id="9" name="Doppia parentesi quadra 8">
            <a:extLst>
              <a:ext uri="{FF2B5EF4-FFF2-40B4-BE49-F238E27FC236}">
                <a16:creationId xmlns:a16="http://schemas.microsoft.com/office/drawing/2014/main" id="{2514BAC2-58D4-492B-A8B5-E09990CE8699}"/>
              </a:ext>
            </a:extLst>
          </p:cNvPr>
          <p:cNvSpPr/>
          <p:nvPr/>
        </p:nvSpPr>
        <p:spPr>
          <a:xfrm>
            <a:off x="7105475" y="3766657"/>
            <a:ext cx="4932727" cy="1217016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5928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D5A828-8DFF-3A53-DEB1-40D079654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THERMODYNAMICS</a:t>
            </a:r>
          </a:p>
        </p:txBody>
      </p:sp>
      <p:pic>
        <p:nvPicPr>
          <p:cNvPr id="5" name="Segnaposto contenuto 4" descr="Immagine che contiene diagramma, linea, schizzo, disegno&#10;&#10;Il contenuto generato dall'IA potrebbe non essere corretto.">
            <a:extLst>
              <a:ext uri="{FF2B5EF4-FFF2-40B4-BE49-F238E27FC236}">
                <a16:creationId xmlns:a16="http://schemas.microsoft.com/office/drawing/2014/main" id="{C7A6ECD9-6F6E-76E2-ACC6-8EA905F38A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060371"/>
            <a:ext cx="5399182" cy="3837089"/>
          </a:xfr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09843B01-6864-306A-B30B-46BB8BF1D0EA}"/>
              </a:ext>
            </a:extLst>
          </p:cNvPr>
          <p:cNvSpPr txBox="1"/>
          <p:nvPr/>
        </p:nvSpPr>
        <p:spPr>
          <a:xfrm>
            <a:off x="494950" y="5897460"/>
            <a:ext cx="8590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https://home.iitk.ac.in/~gtm/thermodynamics/lecture21/21_3.htm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2A4BB6F-C424-00C6-7887-D27DF23899E5}"/>
              </a:ext>
            </a:extLst>
          </p:cNvPr>
          <p:cNvSpPr txBox="1"/>
          <p:nvPr/>
        </p:nvSpPr>
        <p:spPr>
          <a:xfrm>
            <a:off x="7420062" y="2337211"/>
            <a:ext cx="3735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     </a:t>
            </a:r>
            <a:r>
              <a:rPr lang="it-IT" sz="2000" dirty="0" err="1"/>
              <a:t>Quasi-static</a:t>
            </a:r>
            <a:r>
              <a:rPr lang="it-IT" sz="2000" dirty="0"/>
              <a:t> </a:t>
            </a:r>
            <a:r>
              <a:rPr lang="it-IT" sz="2000" dirty="0" err="1"/>
              <a:t>transformation</a:t>
            </a:r>
            <a:r>
              <a:rPr lang="it-IT" sz="2000" dirty="0"/>
              <a:t> </a:t>
            </a:r>
          </a:p>
          <a:p>
            <a:r>
              <a:rPr lang="it-IT" sz="2000" dirty="0"/>
              <a:t>                          ↔ </a:t>
            </a:r>
          </a:p>
          <a:p>
            <a:r>
              <a:rPr lang="it-IT" sz="2000" dirty="0"/>
              <a:t>    Equilibrium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 err="1"/>
              <a:t>each</a:t>
            </a:r>
            <a:r>
              <a:rPr lang="it-IT" sz="2000" dirty="0"/>
              <a:t> time step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DF35727-AE62-3390-5232-4C6EE6906F56}"/>
              </a:ext>
            </a:extLst>
          </p:cNvPr>
          <p:cNvSpPr txBox="1"/>
          <p:nvPr/>
        </p:nvSpPr>
        <p:spPr>
          <a:xfrm>
            <a:off x="8526569" y="4171620"/>
            <a:ext cx="1522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/>
              <a:t>Reversibility</a:t>
            </a:r>
            <a:endParaRPr lang="it-IT" sz="2000" b="1" dirty="0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C6BB1F32-5D7C-9A25-4F60-B43E4ED40F5D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flipH="1">
            <a:off x="9287870" y="3352874"/>
            <a:ext cx="1" cy="8187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EC7D396D-D607-DF88-7033-F7084C987A5E}"/>
                  </a:ext>
                </a:extLst>
              </p:cNvPr>
              <p:cNvSpPr txBox="1"/>
              <p:nvPr/>
            </p:nvSpPr>
            <p:spPr>
              <a:xfrm>
                <a:off x="8792221" y="4680597"/>
                <a:ext cx="99129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EC7D396D-D607-DF88-7033-F7084C987A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2221" y="4680597"/>
                <a:ext cx="991297" cy="369332"/>
              </a:xfrm>
              <a:prstGeom prst="rect">
                <a:avLst/>
              </a:prstGeom>
              <a:blipFill>
                <a:blip r:embed="rId3"/>
                <a:stretch>
                  <a:fillRect l="-6748" r="-7362" b="-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6496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35100C-ADB3-6B78-2733-5C374F053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THERMODYNAMICS</a:t>
            </a:r>
          </a:p>
        </p:txBody>
      </p:sp>
      <p:pic>
        <p:nvPicPr>
          <p:cNvPr id="5" name="Segnaposto contenuto 4" descr="Immagine che contiene line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B0D119C7-B436-F332-06EC-6C66905BA2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701" y="2058474"/>
            <a:ext cx="4991533" cy="3833192"/>
          </a:xfr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2FF22BFA-FE9A-4738-05E4-C341D90A3528}"/>
              </a:ext>
            </a:extLst>
          </p:cNvPr>
          <p:cNvSpPr txBox="1"/>
          <p:nvPr/>
        </p:nvSpPr>
        <p:spPr>
          <a:xfrm>
            <a:off x="719775" y="5902649"/>
            <a:ext cx="6477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https://home.iitk.ac.in/~gtm/thermodynamics/lecture23/23_2.htm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07023712-F346-C34F-875B-590D2737AFD7}"/>
                  </a:ext>
                </a:extLst>
              </p:cNvPr>
              <p:cNvSpPr txBox="1"/>
              <p:nvPr/>
            </p:nvSpPr>
            <p:spPr>
              <a:xfrm>
                <a:off x="6096000" y="2058474"/>
                <a:ext cx="5733621" cy="18466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it-IT" sz="2400" b="0" dirty="0"/>
                  <a:t>When the </a:t>
                </a:r>
                <a:r>
                  <a:rPr lang="it-IT" sz="2400" b="0" dirty="0" err="1"/>
                  <a:t>transformation</a:t>
                </a:r>
                <a:r>
                  <a:rPr lang="it-IT" sz="2400" b="0" dirty="0"/>
                  <a:t> takes finite time:</a:t>
                </a:r>
              </a:p>
              <a:p>
                <a:endParaRPr lang="it-IT" sz="2400" i="0" dirty="0">
                  <a:latin typeface="Cambria Math" panose="02040503050406030204" pitchFamily="18" charset="0"/>
                </a:endParaRPr>
              </a:p>
              <a:p>
                <a:r>
                  <a:rPr lang="it-IT" sz="2400" b="0" dirty="0"/>
                  <a:t>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it-IT" sz="2400" dirty="0"/>
                  <a:t> &gt; 0 </a:t>
                </a:r>
              </a:p>
              <a:p>
                <a:endParaRPr lang="it-IT" sz="2400" dirty="0"/>
              </a:p>
              <a:p>
                <a:r>
                  <a:rPr lang="it-IT" sz="2400" dirty="0"/>
                  <a:t>And time </a:t>
                </a:r>
                <a:r>
                  <a:rPr lang="it-IT" sz="2400" dirty="0" err="1"/>
                  <a:t>is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usually</a:t>
                </a:r>
                <a:r>
                  <a:rPr lang="it-IT" sz="2400" dirty="0"/>
                  <a:t> </a:t>
                </a:r>
                <a:r>
                  <a:rPr lang="it-IT" sz="2400" dirty="0" err="1"/>
                  <a:t>reintroduced</a:t>
                </a:r>
                <a:r>
                  <a:rPr lang="it-IT" sz="2400" dirty="0"/>
                  <a:t> </a:t>
                </a:r>
                <a:r>
                  <a:rPr lang="it-IT" sz="2400" dirty="0" err="1"/>
                  <a:t>as</a:t>
                </a:r>
                <a:r>
                  <a:rPr lang="it-IT" sz="2400" dirty="0"/>
                  <a:t> a </a:t>
                </a:r>
                <a:r>
                  <a:rPr lang="it-IT" sz="2400" dirty="0" err="1"/>
                  <a:t>variable</a:t>
                </a:r>
                <a:r>
                  <a:rPr lang="it-IT" sz="2400" dirty="0"/>
                  <a:t>:</a:t>
                </a: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07023712-F346-C34F-875B-590D2737AF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058474"/>
                <a:ext cx="5733621" cy="1846659"/>
              </a:xfrm>
              <a:prstGeom prst="rect">
                <a:avLst/>
              </a:prstGeom>
              <a:blipFill>
                <a:blip r:embed="rId3"/>
                <a:stretch>
                  <a:fillRect l="-3188" t="-5281" r="-2019" b="-89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 descr="Immagine che contiene testo, Carattere, calligrafia, tipografia&#10;&#10;Il contenuto generato dall'IA potrebbe non essere corretto.">
            <a:extLst>
              <a:ext uri="{FF2B5EF4-FFF2-40B4-BE49-F238E27FC236}">
                <a16:creationId xmlns:a16="http://schemas.microsoft.com/office/drawing/2014/main" id="{5F63FF34-A9A1-23C6-531D-2FB60544B4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695" y="3975070"/>
            <a:ext cx="3330229" cy="2133785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F47C8B44-4B8A-14DE-E020-77E2D7518789}"/>
              </a:ext>
            </a:extLst>
          </p:cNvPr>
          <p:cNvSpPr/>
          <p:nvPr/>
        </p:nvSpPr>
        <p:spPr>
          <a:xfrm>
            <a:off x="7624765" y="5287890"/>
            <a:ext cx="2676088" cy="8209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4121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8294D1-8C81-ECD8-5391-D8AD4CEBD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STOCHASTIC THERMODYNAMICS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A8096419-0CCA-6F4F-666F-D3AF8A1F97C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sz="2400" dirty="0"/>
                  <a:t>For </a:t>
                </a:r>
                <a:r>
                  <a:rPr lang="it-IT" sz="2400" dirty="0" err="1"/>
                  <a:t>classical</a:t>
                </a:r>
                <a:r>
                  <a:rPr lang="it-IT" sz="2400" dirty="0"/>
                  <a:t> </a:t>
                </a:r>
                <a:r>
                  <a:rPr lang="it-IT" sz="2400" dirty="0" err="1"/>
                  <a:t>Brownian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motion</a:t>
                </a:r>
                <a:r>
                  <a:rPr lang="it-IT" sz="2400" dirty="0"/>
                  <a:t>, </a:t>
                </a:r>
                <a:r>
                  <a:rPr lang="it-IT" sz="2400" dirty="0" err="1"/>
                  <a:t>we</a:t>
                </a:r>
                <a:r>
                  <a:rPr lang="it-IT" sz="2400" dirty="0"/>
                  <a:t> can </a:t>
                </a:r>
                <a:r>
                  <a:rPr lang="it-IT" sz="2400" dirty="0" err="1"/>
                  <a:t>define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these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quantities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as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averages</a:t>
                </a:r>
                <a:r>
                  <a:rPr lang="it-IT" sz="2400" dirty="0"/>
                  <a:t> of </a:t>
                </a:r>
                <a:r>
                  <a:rPr lang="it-IT" sz="2400" dirty="0" err="1"/>
                  <a:t>their</a:t>
                </a:r>
                <a:r>
                  <a:rPr lang="it-IT" sz="2400" dirty="0"/>
                  <a:t> </a:t>
                </a:r>
                <a:r>
                  <a:rPr lang="it-IT" sz="2400" dirty="0" err="1"/>
                  <a:t>stochastic</a:t>
                </a:r>
                <a:r>
                  <a:rPr lang="it-IT" sz="2400" dirty="0"/>
                  <a:t> </a:t>
                </a:r>
                <a:r>
                  <a:rPr lang="it-IT" sz="2400" dirty="0" err="1"/>
                  <a:t>version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defined</a:t>
                </a:r>
                <a:r>
                  <a:rPr lang="it-IT" sz="2400" dirty="0"/>
                  <a:t> on </a:t>
                </a:r>
                <a:r>
                  <a:rPr lang="it-IT" sz="2400" b="1" dirty="0" err="1"/>
                  <a:t>trajectories</a:t>
                </a:r>
                <a:r>
                  <a:rPr lang="it-IT" sz="2400" dirty="0"/>
                  <a:t>. In the Fokker-Planck </a:t>
                </a:r>
                <a:r>
                  <a:rPr lang="it-IT" sz="2400" dirty="0" err="1"/>
                  <a:t>formalism</a:t>
                </a:r>
                <a:r>
                  <a:rPr lang="it-IT" sz="2400" dirty="0"/>
                  <a:t> </a:t>
                </a:r>
                <a:r>
                  <a:rPr lang="it-IT" sz="2400" dirty="0" err="1"/>
                  <a:t>we</a:t>
                </a:r>
                <a:r>
                  <a:rPr lang="it-IT" sz="2400" dirty="0"/>
                  <a:t> use the Shannon </a:t>
                </a:r>
                <a:r>
                  <a:rPr lang="it-IT" sz="2400" dirty="0" err="1"/>
                  <a:t>entropy</a:t>
                </a:r>
                <a:r>
                  <a:rPr lang="it-IT" sz="2400" dirty="0"/>
                  <a:t>: </a:t>
                </a:r>
              </a:p>
              <a:p>
                <a:r>
                  <a:rPr lang="it-IT" sz="2400" b="1" i="1" dirty="0"/>
                  <a:t>                                             </a:t>
                </a:r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=−∫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𝑑𝑥𝑑𝑣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log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it-IT" sz="2400" i="1" dirty="0"/>
              </a:p>
              <a:p>
                <a:r>
                  <a:rPr lang="it-IT" sz="2400" dirty="0"/>
                  <a:t>and </a:t>
                </a:r>
                <a:r>
                  <a:rPr lang="it-IT" sz="2400" dirty="0" err="1"/>
                  <a:t>get</a:t>
                </a:r>
                <a:r>
                  <a:rPr lang="it-IT" sz="2400" dirty="0"/>
                  <a:t>:</a:t>
                </a:r>
              </a:p>
              <a:p>
                <a:r>
                  <a:rPr lang="it-IT" sz="2400" b="0" dirty="0"/>
                  <a:t>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Π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=∫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𝑑𝑥𝑑𝑣</m:t>
                    </m:r>
                    <m:f>
                      <m:f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d>
                      </m:num>
                      <m:den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𝐷𝑃</m:t>
                        </m:r>
                        <m:d>
                          <m:d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d>
                      </m:den>
                    </m:f>
                    <m:r>
                      <a:rPr lang="it-IT" sz="2400" i="1">
                        <a:latin typeface="Cambria Math" panose="02040503050406030204" pitchFamily="18" charset="0"/>
                      </a:rPr>
                      <m:t>≥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it-IT" sz="2400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Π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it-IT" sz="2400" dirty="0"/>
                  <a:t> </a:t>
                </a:r>
                <a:r>
                  <a:rPr lang="it-IT" sz="2400" dirty="0" err="1"/>
                  <a:t>at</a:t>
                </a:r>
                <a:r>
                  <a:rPr lang="it-IT" sz="2400" dirty="0"/>
                  <a:t> </a:t>
                </a:r>
                <a:r>
                  <a:rPr lang="it-IT" sz="2400" dirty="0" err="1"/>
                  <a:t>equilibrium</a:t>
                </a:r>
                <a:r>
                  <a:rPr lang="it-IT" sz="2400" dirty="0"/>
                  <a:t>.</a:t>
                </a:r>
              </a:p>
              <a:p>
                <a:endParaRPr lang="it-IT" sz="2400" dirty="0"/>
              </a:p>
              <a:p>
                <a14:m>
                  <m:oMath xmlns:m="http://schemas.openxmlformats.org/officeDocument/2006/math">
                    <m:r>
                      <a:rPr lang="it-IT" sz="2400" i="1">
                        <a:latin typeface="Cambria Math" panose="02040503050406030204" pitchFamily="18" charset="0"/>
                      </a:rPr>
                      <m:t>𝐽</m:t>
                    </m:r>
                    <m:d>
                      <m:d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r>
                  <a:rPr lang="it-IT" sz="2400" dirty="0"/>
                  <a:t> </a:t>
                </a:r>
                <a:r>
                  <a:rPr lang="it-IT" sz="2400" dirty="0" err="1"/>
                  <a:t>is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irreversible</a:t>
                </a:r>
                <a:r>
                  <a:rPr lang="it-IT" sz="2400" dirty="0"/>
                  <a:t> component of the </a:t>
                </a:r>
                <a:r>
                  <a:rPr lang="it-IT" sz="2400" dirty="0" err="1"/>
                  <a:t>probability</a:t>
                </a:r>
                <a:r>
                  <a:rPr lang="it-IT" sz="2400" dirty="0"/>
                  <a:t> </a:t>
                </a:r>
                <a:r>
                  <a:rPr lang="it-IT" sz="2400" dirty="0" err="1"/>
                  <a:t>current</a:t>
                </a:r>
                <a:r>
                  <a:rPr lang="it-IT" sz="2400" dirty="0"/>
                  <a:t>.</a:t>
                </a:r>
              </a:p>
              <a:p>
                <a:endParaRPr lang="it-IT" sz="2400" dirty="0"/>
              </a:p>
              <a:p>
                <a:endParaRPr lang="it-IT" sz="2400" b="1" dirty="0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A8096419-0CCA-6F4F-666F-D3AF8A1F97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18" t="-212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ttangolo 3">
            <a:extLst>
              <a:ext uri="{FF2B5EF4-FFF2-40B4-BE49-F238E27FC236}">
                <a16:creationId xmlns:a16="http://schemas.microsoft.com/office/drawing/2014/main" id="{1B7D9AAE-2676-E816-75F4-B1394A8C357C}"/>
              </a:ext>
            </a:extLst>
          </p:cNvPr>
          <p:cNvSpPr/>
          <p:nvPr/>
        </p:nvSpPr>
        <p:spPr>
          <a:xfrm>
            <a:off x="3464653" y="4026716"/>
            <a:ext cx="5805182" cy="6711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2021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A60FE8-CCB6-C2C6-FA2F-323C027A4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STOCHASTIC THERMODYNAMICS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61E688EC-C175-586F-AA37-66990229457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sz="2400" dirty="0"/>
                  <a:t>If the </a:t>
                </a:r>
                <a:r>
                  <a:rPr lang="it-IT" sz="2400" dirty="0" err="1"/>
                  <a:t>asymptotic</a:t>
                </a:r>
                <a:r>
                  <a:rPr lang="it-IT" sz="2400" dirty="0"/>
                  <a:t> steady state </a:t>
                </a:r>
                <a:r>
                  <a:rPr lang="it-IT" sz="2400" dirty="0" err="1"/>
                  <a:t>is</a:t>
                </a:r>
                <a:r>
                  <a:rPr lang="it-IT" sz="2400" dirty="0"/>
                  <a:t> an </a:t>
                </a:r>
                <a:r>
                  <a:rPr lang="it-IT" sz="2400" dirty="0" err="1"/>
                  <a:t>equilibrium</a:t>
                </a:r>
                <a:r>
                  <a:rPr lang="it-IT" sz="2400" dirty="0"/>
                  <a:t> state, one can </a:t>
                </a:r>
                <a:r>
                  <a:rPr lang="it-IT" sz="2400" dirty="0" err="1"/>
                  <a:t>recast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entropy</a:t>
                </a:r>
                <a:r>
                  <a:rPr lang="it-IT" sz="2400" dirty="0"/>
                  <a:t> production rate </a:t>
                </a:r>
                <a:r>
                  <a:rPr lang="it-IT" sz="2400" dirty="0" err="1"/>
                  <a:t>as</a:t>
                </a:r>
                <a:r>
                  <a:rPr lang="it-IT" sz="2400" dirty="0"/>
                  <a:t> the rate of the KL </a:t>
                </a:r>
                <a:r>
                  <a:rPr lang="it-IT" sz="2400" dirty="0" err="1"/>
                  <a:t>divergence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between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instantaneous</a:t>
                </a:r>
                <a:r>
                  <a:rPr lang="it-IT" sz="2400" dirty="0"/>
                  <a:t> pdf of the system and the </a:t>
                </a:r>
                <a:r>
                  <a:rPr lang="it-IT" sz="2400" dirty="0" err="1"/>
                  <a:t>equilibrium</a:t>
                </a:r>
                <a:r>
                  <a:rPr lang="it-IT" sz="2400" dirty="0"/>
                  <a:t> </a:t>
                </a:r>
                <a:r>
                  <a:rPr lang="it-IT" sz="2400" dirty="0" err="1"/>
                  <a:t>distribution</a:t>
                </a:r>
                <a:r>
                  <a:rPr lang="it-IT" sz="2400" dirty="0"/>
                  <a:t>: </a:t>
                </a:r>
              </a:p>
              <a:p>
                <a:endParaRPr lang="it-IT" sz="2400" dirty="0"/>
              </a:p>
              <a:p>
                <a:r>
                  <a:rPr lang="it-IT" sz="2400" b="0" dirty="0"/>
                  <a:t>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Π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∫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𝑑𝑥𝑑𝑣𝑃</m:t>
                    </m:r>
                    <m:d>
                      <m:d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func>
                      <m:func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</m:d>
                              </m:num>
                              <m:den>
                                <m:sSub>
                                  <m:sSubPr>
                                    <m:ctrlP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it-IT" sz="24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</m:func>
                    <m:r>
                      <a:rPr lang="it-IT" sz="2400" b="0" i="0" smtClean="0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||</m:t>
                    </m:r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sz="2400" dirty="0"/>
              </a:p>
              <a:p>
                <a:endParaRPr lang="it-IT" sz="2400" dirty="0"/>
              </a:p>
              <a:p>
                <a:r>
                  <a:rPr lang="it-IT" sz="2400" dirty="0" err="1"/>
                  <a:t>Thus</a:t>
                </a:r>
                <a:r>
                  <a:rPr lang="it-IT" sz="2400" dirty="0"/>
                  <a:t>, the </a:t>
                </a:r>
                <a:r>
                  <a:rPr lang="it-IT" sz="2400" dirty="0" err="1"/>
                  <a:t>entropy</a:t>
                </a:r>
                <a:r>
                  <a:rPr lang="it-IT" sz="2400" dirty="0"/>
                  <a:t> production can be </a:t>
                </a:r>
                <a:r>
                  <a:rPr lang="it-IT" sz="2400" dirty="0" err="1"/>
                  <a:t>clearly</a:t>
                </a:r>
                <a:r>
                  <a:rPr lang="it-IT" sz="2400" dirty="0"/>
                  <a:t> </a:t>
                </a:r>
                <a:r>
                  <a:rPr lang="it-IT" sz="2400" dirty="0" err="1"/>
                  <a:t>recognized</a:t>
                </a:r>
                <a:r>
                  <a:rPr lang="it-IT" sz="2400" dirty="0"/>
                  <a:t> </a:t>
                </a:r>
                <a:r>
                  <a:rPr lang="it-IT" sz="2400" dirty="0" err="1"/>
                  <a:t>as</a:t>
                </a:r>
                <a:r>
                  <a:rPr lang="it-IT" sz="2400" dirty="0"/>
                  <a:t> </a:t>
                </a:r>
                <a:r>
                  <a:rPr lang="it-IT" sz="2400" b="1" dirty="0"/>
                  <a:t>a </a:t>
                </a:r>
                <a:r>
                  <a:rPr lang="it-IT" sz="2400" b="1" dirty="0" err="1"/>
                  <a:t>measure</a:t>
                </a:r>
                <a:r>
                  <a:rPr lang="it-IT" sz="2400" b="1" dirty="0"/>
                  <a:t> of out-of-</a:t>
                </a:r>
                <a:r>
                  <a:rPr lang="it-IT" sz="2400" b="1" dirty="0" err="1"/>
                  <a:t>equilibriumness</a:t>
                </a:r>
                <a:r>
                  <a:rPr lang="it-IT" sz="2400" dirty="0"/>
                  <a:t>. </a:t>
                </a:r>
              </a:p>
            </p:txBody>
          </p:sp>
        </mc:Choice>
        <mc:Fallback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61E688EC-C175-586F-AA37-6699022945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09" t="-2121" r="-10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2054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C77703-1E2A-5934-B4FF-8EA68C4B7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QUANTUM ENTROPIES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58577D2E-795E-B584-844F-1ED4B417F5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sz="2400" dirty="0"/>
                  <a:t>Starting from the </a:t>
                </a:r>
                <a:r>
                  <a:rPr lang="it-IT" sz="2400" dirty="0" err="1"/>
                  <a:t>tried</a:t>
                </a:r>
                <a:r>
                  <a:rPr lang="it-IT" sz="2400" dirty="0"/>
                  <a:t> and </a:t>
                </a:r>
                <a:r>
                  <a:rPr lang="it-IT" sz="2400" dirty="0" err="1"/>
                  <a:t>tested</a:t>
                </a:r>
                <a:r>
                  <a:rPr lang="it-IT" sz="2400" dirty="0"/>
                  <a:t> Von </a:t>
                </a:r>
                <a:r>
                  <a:rPr lang="it-IT" sz="2400" dirty="0" err="1"/>
                  <a:t>Neuamann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entropy</a:t>
                </a:r>
                <a:r>
                  <a:rPr lang="it-IT" sz="2400" dirty="0"/>
                  <a:t>: </a:t>
                </a:r>
              </a:p>
              <a:p>
                <a:endParaRPr lang="it-IT" sz="2400" dirty="0"/>
              </a:p>
              <a:p>
                <a:r>
                  <a:rPr lang="it-IT" sz="2400" b="0" dirty="0"/>
                  <a:t>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𝑉𝑁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Tr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</m:acc>
                    <m:func>
                      <m:func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acc>
                          <m:accPr>
                            <m:chr m:val="̂"/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</m:func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⇾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𝑉𝑁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𝑉𝑁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</m:acc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||</m:t>
                    </m:r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it-IT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2400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2400" dirty="0"/>
                  <a:t> </a:t>
                </a:r>
              </a:p>
              <a:p>
                <a:pPr marL="0" indent="0">
                  <a:buNone/>
                </a:pPr>
                <a:endParaRPr lang="it-IT" sz="2400" dirty="0"/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it-IT" sz="2400" dirty="0"/>
                  <a:t> Always non-negative for </a:t>
                </a:r>
                <a:r>
                  <a:rPr lang="it-IT" sz="2400" dirty="0" err="1"/>
                  <a:t>Lindblad</a:t>
                </a:r>
                <a:r>
                  <a:rPr lang="it-IT" sz="2400" dirty="0"/>
                  <a:t> dynamics;</a:t>
                </a:r>
              </a:p>
              <a:p>
                <a:pPr>
                  <a:buFont typeface="Courier New" panose="02070309020205020404" pitchFamily="49" charset="0"/>
                  <a:buChar char="o"/>
                </a:pPr>
                <a:endParaRPr lang="it-IT" sz="2400" dirty="0"/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it-IT" sz="2400" dirty="0"/>
                  <a:t> Leads to an ‘</a:t>
                </a:r>
                <a:r>
                  <a:rPr lang="it-IT" sz="2400" b="1" dirty="0" err="1"/>
                  <a:t>ultracold</a:t>
                </a:r>
                <a:r>
                  <a:rPr lang="it-IT" sz="2400" b="1" dirty="0"/>
                  <a:t> </a:t>
                </a:r>
                <a:r>
                  <a:rPr lang="it-IT" sz="2400" b="1" dirty="0" err="1"/>
                  <a:t>catastrophe</a:t>
                </a:r>
                <a:r>
                  <a:rPr lang="it-IT" sz="2400" dirty="0"/>
                  <a:t>’ (non-</a:t>
                </a:r>
                <a:r>
                  <a:rPr lang="it-IT" sz="2400" dirty="0" err="1"/>
                  <a:t>physical</a:t>
                </a:r>
                <a:r>
                  <a:rPr lang="it-IT" sz="2400" dirty="0"/>
                  <a:t> </a:t>
                </a:r>
                <a:r>
                  <a:rPr lang="it-IT" sz="2400" dirty="0" err="1"/>
                  <a:t>divergence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as</a:t>
                </a:r>
                <a:r>
                  <a:rPr lang="it-IT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it-IT" sz="2400" dirty="0"/>
                  <a:t>).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58577D2E-795E-B584-844F-1ED4B417F5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58" t="-212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0582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9A1859-85BE-097D-F298-3D591171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QUANTUM ENTROPIES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0B9FE3AC-FCAD-EE41-278B-B3F2431594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it-IT" sz="2400" dirty="0"/>
                  <a:t>We use </a:t>
                </a:r>
                <a:r>
                  <a:rPr lang="it-IT" sz="2400" dirty="0" err="1"/>
                  <a:t>instead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Wigner</a:t>
                </a:r>
                <a:r>
                  <a:rPr lang="it-IT" sz="2400" dirty="0"/>
                  <a:t> </a:t>
                </a:r>
                <a:r>
                  <a:rPr lang="it-IT" sz="2400" dirty="0" err="1"/>
                  <a:t>entropy</a:t>
                </a:r>
                <a:r>
                  <a:rPr lang="it-IT" sz="2400" dirty="0"/>
                  <a:t>:</a:t>
                </a:r>
              </a:p>
              <a:p>
                <a:endParaRPr lang="it-IT" sz="2400" dirty="0"/>
              </a:p>
              <a:p>
                <a:r>
                  <a:rPr lang="it-IT" sz="2400" b="0" dirty="0"/>
                  <a:t>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=−∫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𝑑𝑞𝑑𝑝𝑊</m:t>
                    </m:r>
                    <m:d>
                      <m:d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logW</m:t>
                    </m:r>
                    <m:d>
                      <m:d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it-IT" sz="2400" dirty="0"/>
                  <a:t>   </a:t>
                </a:r>
                <a:r>
                  <a:rPr lang="it-IT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⇾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||</m:t>
                    </m:r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it-IT" sz="2400" dirty="0"/>
              </a:p>
              <a:p>
                <a:endParaRPr lang="it-IT" sz="2400" dirty="0"/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it-IT" sz="2400" dirty="0"/>
                  <a:t> </a:t>
                </a:r>
                <a:r>
                  <a:rPr lang="it-IT" sz="2400" dirty="0" err="1"/>
                  <a:t>Equal</a:t>
                </a:r>
                <a:r>
                  <a:rPr lang="it-IT" sz="2400" dirty="0"/>
                  <a:t> to the </a:t>
                </a:r>
                <a:r>
                  <a:rPr lang="it-IT" sz="2400" dirty="0" err="1"/>
                  <a:t>Renyi</a:t>
                </a:r>
                <a:r>
                  <a:rPr lang="it-IT" sz="2400" dirty="0"/>
                  <a:t> </a:t>
                </a:r>
                <a:r>
                  <a:rPr lang="it-IT" sz="2400" dirty="0" err="1"/>
                  <a:t>entropy</a:t>
                </a:r>
                <a:r>
                  <a:rPr lang="it-IT" sz="2400" dirty="0"/>
                  <a:t> of </a:t>
                </a:r>
                <a:r>
                  <a:rPr lang="it-IT" sz="2400" dirty="0" err="1"/>
                  <a:t>rank</a:t>
                </a:r>
                <a:r>
                  <a:rPr lang="it-IT" sz="2400" dirty="0"/>
                  <a:t> 2 up to a </a:t>
                </a:r>
                <a:r>
                  <a:rPr lang="it-IT" sz="2400" dirty="0" err="1"/>
                  <a:t>constant</a:t>
                </a:r>
                <a:r>
                  <a:rPr lang="it-IT" sz="2400" dirty="0"/>
                  <a:t> (for </a:t>
                </a:r>
                <a:r>
                  <a:rPr lang="it-IT" sz="2400" dirty="0" err="1"/>
                  <a:t>Gaussian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states</a:t>
                </a:r>
                <a:r>
                  <a:rPr lang="it-IT" sz="2400" dirty="0"/>
                  <a:t>);</a:t>
                </a:r>
              </a:p>
              <a:p>
                <a:pPr>
                  <a:buFont typeface="Courier New" panose="02070309020205020404" pitchFamily="49" charset="0"/>
                  <a:buChar char="o"/>
                </a:pPr>
                <a:endParaRPr lang="it-IT" sz="2400" dirty="0"/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it-IT" sz="2400" dirty="0"/>
                  <a:t> </a:t>
                </a:r>
                <a:r>
                  <a:rPr lang="it-IT" sz="2400" dirty="0" err="1"/>
                  <a:t>Fixes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ultracold</a:t>
                </a:r>
                <a:r>
                  <a:rPr lang="it-IT" sz="2400" dirty="0"/>
                  <a:t> </a:t>
                </a:r>
                <a:r>
                  <a:rPr lang="it-IT" sz="2400" dirty="0" err="1"/>
                  <a:t>catastrophe</a:t>
                </a:r>
                <a:r>
                  <a:rPr lang="it-IT" sz="2400" dirty="0"/>
                  <a:t>;</a:t>
                </a:r>
              </a:p>
              <a:p>
                <a:pPr>
                  <a:buFont typeface="Courier New" panose="02070309020205020404" pitchFamily="49" charset="0"/>
                  <a:buChar char="o"/>
                </a:pPr>
                <a:endParaRPr lang="it-IT" sz="2400" dirty="0"/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it-IT" sz="2400" dirty="0"/>
                  <a:t> </a:t>
                </a:r>
                <a:r>
                  <a:rPr lang="it-IT" sz="2400" dirty="0" err="1"/>
                  <a:t>Well</a:t>
                </a:r>
                <a:r>
                  <a:rPr lang="it-IT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define</m:t>
                    </m:r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p>
                        <m:r>
                          <a:rPr lang="it-IT" sz="2400" b="0" i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it-IT" sz="2400" dirty="0"/>
                  <a:t> </a:t>
                </a:r>
                <a:r>
                  <a:rPr lang="it-IT" sz="2400" dirty="0" err="1"/>
                  <a:t>only</a:t>
                </a:r>
                <a:r>
                  <a:rPr lang="it-IT" sz="2400" dirty="0"/>
                  <a:t> for </a:t>
                </a:r>
                <a:r>
                  <a:rPr lang="it-IT" sz="2400" dirty="0" err="1"/>
                  <a:t>states</a:t>
                </a:r>
                <a:r>
                  <a:rPr lang="it-IT" sz="2400" dirty="0"/>
                  <a:t> with positive </a:t>
                </a:r>
                <a:r>
                  <a:rPr lang="it-IT" sz="2400" dirty="0" err="1"/>
                  <a:t>Wigner</a:t>
                </a:r>
                <a:r>
                  <a:rPr lang="it-IT" sz="2400" dirty="0"/>
                  <a:t> </a:t>
                </a:r>
                <a:r>
                  <a:rPr lang="it-IT" sz="2400" dirty="0" err="1"/>
                  <a:t>function</a:t>
                </a:r>
                <a:r>
                  <a:rPr lang="it-IT" sz="2400" dirty="0"/>
                  <a:t>.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0B9FE3AC-FCAD-EE41-278B-B3F2431594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58" t="-2121" b="-1530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e 3">
            <a:extLst>
              <a:ext uri="{FF2B5EF4-FFF2-40B4-BE49-F238E27FC236}">
                <a16:creationId xmlns:a16="http://schemas.microsoft.com/office/drawing/2014/main" id="{E53D8D4D-A995-56F2-5919-FD4C24684CBF}"/>
              </a:ext>
            </a:extLst>
          </p:cNvPr>
          <p:cNvSpPr/>
          <p:nvPr/>
        </p:nvSpPr>
        <p:spPr>
          <a:xfrm>
            <a:off x="7214532" y="2718033"/>
            <a:ext cx="2734811" cy="771787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15131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C844D4-5EA3-81C3-7688-FF4CC4A7B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COLLAPSE DYNAMICS IN PHASE-SPACE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03F00352-655A-0D36-E5DC-59442241166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it-IT" sz="2400" dirty="0"/>
                  <a:t>For </a:t>
                </a:r>
                <a:r>
                  <a:rPr lang="it-IT" sz="2400" dirty="0" err="1"/>
                  <a:t>states</a:t>
                </a:r>
                <a:r>
                  <a:rPr lang="it-IT" sz="2400" dirty="0"/>
                  <a:t> with </a:t>
                </a:r>
                <a:r>
                  <a:rPr lang="it-IT" sz="2400" dirty="0" err="1"/>
                  <a:t>Wigner</a:t>
                </a:r>
                <a:r>
                  <a:rPr lang="it-IT" sz="2400" dirty="0"/>
                  <a:t> </a:t>
                </a:r>
                <a:r>
                  <a:rPr lang="it-IT" sz="2400" dirty="0" err="1"/>
                  <a:t>function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well</a:t>
                </a:r>
                <a:r>
                  <a:rPr lang="it-IT" sz="2400" dirty="0"/>
                  <a:t> </a:t>
                </a:r>
                <a:r>
                  <a:rPr lang="it-IT" sz="2400" dirty="0" err="1"/>
                  <a:t>localized</a:t>
                </a:r>
                <a:r>
                  <a:rPr lang="it-IT" sz="2400" dirty="0"/>
                  <a:t> </a:t>
                </a:r>
                <a:r>
                  <a:rPr lang="it-IT" sz="2400" dirty="0" err="1"/>
                  <a:t>around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origin</a:t>
                </a:r>
                <a:r>
                  <a:rPr lang="it-IT" sz="2400" dirty="0"/>
                  <a:t>, the DP/CSL master </a:t>
                </a:r>
                <a:r>
                  <a:rPr lang="it-IT" sz="2400" dirty="0" err="1"/>
                  <a:t>equation</a:t>
                </a:r>
                <a:r>
                  <a:rPr lang="it-IT" sz="2400" dirty="0"/>
                  <a:t>, via the </a:t>
                </a:r>
                <a:r>
                  <a:rPr lang="it-IT" sz="2400" b="1" dirty="0" err="1"/>
                  <a:t>Wigner-Weyl</a:t>
                </a:r>
                <a:r>
                  <a:rPr lang="it-IT" sz="2400" b="1" dirty="0"/>
                  <a:t> </a:t>
                </a:r>
                <a:r>
                  <a:rPr lang="it-IT" sz="2400" b="1" dirty="0" err="1"/>
                  <a:t>transformation</a:t>
                </a:r>
                <a:r>
                  <a:rPr lang="it-IT" sz="2400" dirty="0"/>
                  <a:t>, </a:t>
                </a:r>
                <a:r>
                  <a:rPr lang="it-IT" sz="2400" dirty="0" err="1"/>
                  <a:t>becomes</a:t>
                </a:r>
                <a:r>
                  <a:rPr lang="it-IT" sz="2400" dirty="0"/>
                  <a:t>:</a:t>
                </a:r>
              </a:p>
              <a:p>
                <a:endParaRPr lang="it-IT" sz="2400" dirty="0"/>
              </a:p>
              <a:p>
                <a:endParaRPr lang="it-IT" sz="2400" dirty="0"/>
              </a:p>
              <a:p>
                <a:endParaRPr lang="it-IT" sz="2400" dirty="0"/>
              </a:p>
              <a:p>
                <a:endParaRPr lang="it-IT" sz="2400" dirty="0"/>
              </a:p>
              <a:p>
                <a:pPr marL="0" indent="0">
                  <a:buNone/>
                </a:pPr>
                <a:endParaRPr lang="it-IT" sz="2400" dirty="0"/>
              </a:p>
              <a:p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it-IT" sz="2400" dirty="0"/>
                  <a:t> </a:t>
                </a:r>
                <a:r>
                  <a:rPr lang="it-IT" sz="2400" dirty="0" err="1"/>
                  <a:t>is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diffusion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parameter</a:t>
                </a:r>
                <a:r>
                  <a:rPr lang="it-IT" sz="2400" dirty="0"/>
                  <a:t> </a:t>
                </a:r>
                <a:r>
                  <a:rPr lang="it-IT" sz="2400" dirty="0" err="1"/>
                  <a:t>that</a:t>
                </a:r>
                <a:r>
                  <a:rPr lang="it-IT" sz="2400" dirty="0"/>
                  <a:t> </a:t>
                </a:r>
                <a:r>
                  <a:rPr lang="it-IT" sz="2400" dirty="0" err="1"/>
                  <a:t>depends</a:t>
                </a:r>
                <a:r>
                  <a:rPr lang="it-IT" sz="2400" dirty="0"/>
                  <a:t> on the </a:t>
                </a:r>
                <a:r>
                  <a:rPr lang="it-IT" sz="2400" dirty="0" err="1"/>
                  <a:t>specific</a:t>
                </a:r>
                <a:r>
                  <a:rPr lang="it-IT" sz="2400" dirty="0"/>
                  <a:t> </a:t>
                </a:r>
                <a:r>
                  <a:rPr lang="it-IT" sz="2400" dirty="0" err="1"/>
                  <a:t>collapse</a:t>
                </a:r>
                <a:r>
                  <a:rPr lang="it-IT" sz="2400" dirty="0"/>
                  <a:t> model and </a:t>
                </a:r>
                <a:r>
                  <a:rPr lang="it-IT" sz="2400" dirty="0" err="1"/>
                  <a:t>its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parameters</a:t>
                </a:r>
                <a:r>
                  <a:rPr lang="it-IT" sz="2400" dirty="0"/>
                  <a:t>.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03F00352-655A-0D36-E5DC-5944224116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18" t="-2121" r="-909" b="-59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9568DEC9-D159-4AA8-ED74-3F4D690305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328" y="2716753"/>
            <a:ext cx="7036303" cy="757755"/>
          </a:xfrm>
          <a:prstGeom prst="rect">
            <a:avLst/>
          </a:prstGeom>
        </p:spPr>
      </p:pic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411E363B-B7A5-7BBC-B0A6-81CC34B3DC77}"/>
              </a:ext>
            </a:extLst>
          </p:cNvPr>
          <p:cNvCxnSpPr>
            <a:cxnSpLocks/>
          </p:cNvCxnSpPr>
          <p:nvPr/>
        </p:nvCxnSpPr>
        <p:spPr>
          <a:xfrm flipV="1">
            <a:off x="4689446" y="3369290"/>
            <a:ext cx="729842" cy="846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AC8A8998-CACF-BA67-C0D5-8744EEBE9E63}"/>
              </a:ext>
            </a:extLst>
          </p:cNvPr>
          <p:cNvCxnSpPr>
            <a:cxnSpLocks/>
          </p:cNvCxnSpPr>
          <p:nvPr/>
        </p:nvCxnSpPr>
        <p:spPr>
          <a:xfrm flipH="1" flipV="1">
            <a:off x="8813893" y="3369290"/>
            <a:ext cx="682445" cy="1027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CB11D43-4E32-54A4-0CC3-C0FDD6093C03}"/>
              </a:ext>
            </a:extLst>
          </p:cNvPr>
          <p:cNvSpPr txBox="1"/>
          <p:nvPr/>
        </p:nvSpPr>
        <p:spPr>
          <a:xfrm>
            <a:off x="3013745" y="4345527"/>
            <a:ext cx="3351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Unitary</a:t>
            </a:r>
            <a:r>
              <a:rPr lang="it-IT" sz="2000" dirty="0"/>
              <a:t> part of the dynamics</a:t>
            </a:r>
          </a:p>
          <a:p>
            <a:r>
              <a:rPr lang="it-IT" sz="2000" dirty="0"/>
              <a:t>(</a:t>
            </a:r>
            <a:r>
              <a:rPr lang="it-IT" sz="2000" dirty="0" err="1"/>
              <a:t>Moyal</a:t>
            </a:r>
            <a:r>
              <a:rPr lang="it-IT" sz="2000" dirty="0"/>
              <a:t> </a:t>
            </a:r>
            <a:r>
              <a:rPr lang="it-IT" sz="2000" dirty="0" err="1"/>
              <a:t>brackets</a:t>
            </a:r>
            <a:r>
              <a:rPr lang="it-IT" sz="2000" dirty="0"/>
              <a:t>)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B062BF0-B20F-AA13-7106-C35AF9CF4556}"/>
              </a:ext>
            </a:extLst>
          </p:cNvPr>
          <p:cNvSpPr txBox="1"/>
          <p:nvPr/>
        </p:nvSpPr>
        <p:spPr>
          <a:xfrm>
            <a:off x="8156197" y="4419137"/>
            <a:ext cx="2680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/>
              <a:t>Diffusion</a:t>
            </a:r>
            <a:r>
              <a:rPr lang="it-IT" sz="2000" dirty="0"/>
              <a:t> in </a:t>
            </a:r>
            <a:r>
              <a:rPr lang="it-IT" sz="2000" dirty="0" err="1"/>
              <a:t>momentum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619323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B52A4-E345-2415-932F-3D643C187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280295-71AA-3230-6316-094AB73E1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COLLAPSE DYNAMICS IN PHASE-SPACE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7A9282D-E769-949B-D18E-4FFC965394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t-IT" sz="2400" dirty="0"/>
              <a:t>For </a:t>
            </a:r>
            <a:r>
              <a:rPr lang="it-IT" sz="2400" dirty="0" err="1"/>
              <a:t>states</a:t>
            </a:r>
            <a:r>
              <a:rPr lang="it-IT" sz="2400" dirty="0"/>
              <a:t> with </a:t>
            </a:r>
            <a:r>
              <a:rPr lang="it-IT" sz="2400" dirty="0" err="1"/>
              <a:t>Wigner</a:t>
            </a:r>
            <a:r>
              <a:rPr lang="it-IT" sz="2400" dirty="0"/>
              <a:t> </a:t>
            </a:r>
            <a:r>
              <a:rPr lang="it-IT" sz="2400" dirty="0" err="1"/>
              <a:t>function</a:t>
            </a:r>
            <a:r>
              <a:rPr lang="it-IT" sz="2400" dirty="0"/>
              <a:t> </a:t>
            </a:r>
            <a:r>
              <a:rPr lang="it-IT" sz="2400" dirty="0" err="1"/>
              <a:t>well</a:t>
            </a:r>
            <a:r>
              <a:rPr lang="it-IT" sz="2400" dirty="0"/>
              <a:t> </a:t>
            </a:r>
            <a:r>
              <a:rPr lang="it-IT" sz="2400" dirty="0" err="1"/>
              <a:t>localized</a:t>
            </a:r>
            <a:r>
              <a:rPr lang="it-IT" sz="2400" dirty="0"/>
              <a:t> </a:t>
            </a:r>
            <a:r>
              <a:rPr lang="it-IT" sz="2400" dirty="0" err="1"/>
              <a:t>around</a:t>
            </a:r>
            <a:r>
              <a:rPr lang="it-IT" sz="2400" dirty="0"/>
              <a:t> the </a:t>
            </a:r>
            <a:r>
              <a:rPr lang="it-IT" sz="2400" dirty="0" err="1"/>
              <a:t>origin</a:t>
            </a:r>
            <a:r>
              <a:rPr lang="it-IT" sz="2400" dirty="0"/>
              <a:t>, the DP/CSL master </a:t>
            </a:r>
            <a:r>
              <a:rPr lang="it-IT" sz="2400" dirty="0" err="1"/>
              <a:t>equation</a:t>
            </a:r>
            <a:r>
              <a:rPr lang="it-IT" sz="2400" dirty="0"/>
              <a:t>, via the </a:t>
            </a:r>
            <a:r>
              <a:rPr lang="it-IT" sz="2400" b="1" dirty="0" err="1"/>
              <a:t>Wigner-Weyl</a:t>
            </a:r>
            <a:r>
              <a:rPr lang="it-IT" sz="2400" b="1" dirty="0"/>
              <a:t> </a:t>
            </a:r>
            <a:r>
              <a:rPr lang="it-IT" sz="2400" b="1" dirty="0" err="1"/>
              <a:t>transformation</a:t>
            </a:r>
            <a:r>
              <a:rPr lang="it-IT" sz="2400" dirty="0"/>
              <a:t>, </a:t>
            </a:r>
            <a:r>
              <a:rPr lang="it-IT" sz="2400" dirty="0" err="1"/>
              <a:t>becomes</a:t>
            </a:r>
            <a:r>
              <a:rPr lang="it-IT" sz="2400" dirty="0"/>
              <a:t>:</a:t>
            </a:r>
          </a:p>
          <a:p>
            <a:endParaRPr lang="it-IT" sz="2400" dirty="0"/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r>
              <a:rPr lang="it-IT" sz="2400" dirty="0"/>
              <a:t>For </a:t>
            </a:r>
            <a:r>
              <a:rPr lang="it-IT" sz="2400" dirty="0" err="1"/>
              <a:t>potentials</a:t>
            </a:r>
            <a:r>
              <a:rPr lang="it-IT" sz="2400" dirty="0"/>
              <a:t> </a:t>
            </a:r>
            <a:r>
              <a:rPr lang="it-IT" sz="2400" dirty="0" err="1"/>
              <a:t>at</a:t>
            </a:r>
            <a:r>
              <a:rPr lang="it-IT" sz="2400" dirty="0"/>
              <a:t> </a:t>
            </a:r>
            <a:r>
              <a:rPr lang="it-IT" sz="2400" dirty="0" err="1"/>
              <a:t>most</a:t>
            </a:r>
            <a:r>
              <a:rPr lang="it-IT" sz="2400" dirty="0"/>
              <a:t> </a:t>
            </a:r>
            <a:r>
              <a:rPr lang="it-IT" sz="2400" dirty="0" err="1"/>
              <a:t>quadratic</a:t>
            </a:r>
            <a:r>
              <a:rPr lang="it-IT" sz="2400" dirty="0"/>
              <a:t> in position and </a:t>
            </a:r>
            <a:r>
              <a:rPr lang="it-IT" sz="2400" dirty="0" err="1"/>
              <a:t>momentum</a:t>
            </a:r>
            <a:r>
              <a:rPr lang="it-IT" sz="2400" dirty="0"/>
              <a:t> (</a:t>
            </a:r>
            <a:r>
              <a:rPr lang="it-IT" sz="2400" dirty="0" err="1"/>
              <a:t>Moyal</a:t>
            </a:r>
            <a:r>
              <a:rPr lang="it-IT" sz="2400" dirty="0"/>
              <a:t> </a:t>
            </a:r>
            <a:r>
              <a:rPr lang="it-IT" sz="2400" dirty="0" err="1"/>
              <a:t>br</a:t>
            </a:r>
            <a:r>
              <a:rPr lang="it-IT" sz="2400" dirty="0"/>
              <a:t>. = Poisson  </a:t>
            </a:r>
            <a:r>
              <a:rPr lang="it-IT" sz="2400" dirty="0" err="1"/>
              <a:t>br</a:t>
            </a:r>
            <a:r>
              <a:rPr lang="it-IT" sz="2400" dirty="0"/>
              <a:t>.) </a:t>
            </a:r>
            <a:r>
              <a:rPr lang="it-IT" sz="2400" dirty="0" err="1">
                <a:solidFill>
                  <a:schemeClr val="accent1"/>
                </a:solidFill>
              </a:rPr>
              <a:t>this</a:t>
            </a:r>
            <a:r>
              <a:rPr lang="it-IT" sz="2400" dirty="0">
                <a:solidFill>
                  <a:schemeClr val="accent1"/>
                </a:solidFill>
              </a:rPr>
              <a:t> </a:t>
            </a:r>
            <a:r>
              <a:rPr lang="it-IT" sz="2400" dirty="0" err="1">
                <a:solidFill>
                  <a:schemeClr val="accent1"/>
                </a:solidFill>
              </a:rPr>
              <a:t>is</a:t>
            </a:r>
            <a:r>
              <a:rPr lang="it-IT" sz="2400" dirty="0">
                <a:solidFill>
                  <a:schemeClr val="accent1"/>
                </a:solidFill>
              </a:rPr>
              <a:t> </a:t>
            </a:r>
            <a:r>
              <a:rPr lang="it-IT" sz="2400" dirty="0" err="1">
                <a:solidFill>
                  <a:schemeClr val="accent1"/>
                </a:solidFill>
              </a:rPr>
              <a:t>Brownian</a:t>
            </a:r>
            <a:r>
              <a:rPr lang="it-IT" sz="2400" dirty="0">
                <a:solidFill>
                  <a:schemeClr val="accent1"/>
                </a:solidFill>
              </a:rPr>
              <a:t> </a:t>
            </a:r>
            <a:r>
              <a:rPr lang="it-IT" sz="2400" dirty="0" err="1">
                <a:solidFill>
                  <a:schemeClr val="accent1"/>
                </a:solidFill>
              </a:rPr>
              <a:t>motion</a:t>
            </a:r>
            <a:r>
              <a:rPr lang="it-IT" sz="2400" dirty="0">
                <a:solidFill>
                  <a:schemeClr val="accent1"/>
                </a:solidFill>
              </a:rPr>
              <a:t> </a:t>
            </a:r>
            <a:r>
              <a:rPr lang="it-IT" sz="2400" b="1" dirty="0" err="1">
                <a:solidFill>
                  <a:schemeClr val="accent1"/>
                </a:solidFill>
              </a:rPr>
              <a:t>without</a:t>
            </a:r>
            <a:r>
              <a:rPr lang="it-IT" sz="2400" b="1" dirty="0">
                <a:solidFill>
                  <a:schemeClr val="accent1"/>
                </a:solidFill>
              </a:rPr>
              <a:t> </a:t>
            </a:r>
            <a:r>
              <a:rPr lang="it-IT" sz="2400" b="1" dirty="0" err="1">
                <a:solidFill>
                  <a:schemeClr val="accent1"/>
                </a:solidFill>
              </a:rPr>
              <a:t>friction</a:t>
            </a:r>
            <a:r>
              <a:rPr lang="it-IT" sz="2400" dirty="0"/>
              <a:t>!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459FBD4-CC90-B96B-E295-4C2A17C8AA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328" y="2716753"/>
            <a:ext cx="7036303" cy="75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949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014693-B8FB-F93B-EAB6-3EE3C09F7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197" y="5120640"/>
            <a:ext cx="10058400" cy="8229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It’s good to be back…</a:t>
            </a:r>
          </a:p>
        </p:txBody>
      </p:sp>
      <p:pic>
        <p:nvPicPr>
          <p:cNvPr id="17" name="Segnaposto contenuto 16" descr="Immagine che contiene aria aperta, nuvola, edificio, cielo&#10;&#10;Il contenuto generato dall'IA potrebbe non essere corretto.">
            <a:extLst>
              <a:ext uri="{FF2B5EF4-FFF2-40B4-BE49-F238E27FC236}">
                <a16:creationId xmlns:a16="http://schemas.microsoft.com/office/drawing/2014/main" id="{B94F03C1-1620-C004-44B0-25714BD449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97" b="2834"/>
          <a:stretch>
            <a:fillRect/>
          </a:stretch>
        </p:blipFill>
        <p:spPr>
          <a:xfrm>
            <a:off x="-32" y="10"/>
            <a:ext cx="12192031" cy="491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8584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BCEBFA-1DDA-DA31-9CC4-FE3E63D2B5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5F92CC-F61D-7AFF-EE36-23BF610E8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COLLAPSE DYNAMICS IN PHASE-SPACE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DF2ED2-B82C-EF31-147D-A82FFFFC9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87954"/>
          </a:xfrm>
        </p:spPr>
        <p:txBody>
          <a:bodyPr>
            <a:normAutofit fontScale="92500" lnSpcReduction="10000"/>
          </a:bodyPr>
          <a:lstStyle/>
          <a:p>
            <a:endParaRPr lang="it-IT" sz="2400" dirty="0"/>
          </a:p>
          <a:p>
            <a:endParaRPr lang="it-IT" sz="2400" dirty="0"/>
          </a:p>
          <a:p>
            <a:endParaRPr lang="it-IT" sz="2400" dirty="0"/>
          </a:p>
          <a:p>
            <a:endParaRPr lang="it-IT" sz="2400" dirty="0"/>
          </a:p>
          <a:p>
            <a:endParaRPr lang="it-IT" sz="2400" dirty="0"/>
          </a:p>
          <a:p>
            <a:endParaRPr lang="it-IT" sz="2400" dirty="0"/>
          </a:p>
          <a:p>
            <a:endParaRPr lang="it-IT" sz="2400" dirty="0"/>
          </a:p>
          <a:p>
            <a:endParaRPr lang="it-IT" sz="2400" dirty="0"/>
          </a:p>
          <a:p>
            <a:endParaRPr lang="it-IT" sz="2400" dirty="0"/>
          </a:p>
          <a:p>
            <a:r>
              <a:rPr lang="it-IT" sz="2400" dirty="0"/>
              <a:t>                 </a:t>
            </a:r>
            <a:r>
              <a:rPr lang="it-IT" sz="2400" dirty="0">
                <a:solidFill>
                  <a:schemeClr val="accent1"/>
                </a:solidFill>
              </a:rPr>
              <a:t>INFINITE TEMPERATURE NOISE FIELD, NO ASYMPTOTIC EQUILIBRIUM.</a:t>
            </a:r>
          </a:p>
          <a:p>
            <a:endParaRPr lang="it-IT" sz="2400" dirty="0"/>
          </a:p>
        </p:txBody>
      </p:sp>
      <p:pic>
        <p:nvPicPr>
          <p:cNvPr id="6" name="Immagine 5" descr="Immagine che contiene linea, diagramma, Parallelo, Diagramma&#10;&#10;Il contenuto generato dall'IA potrebbe non essere corretto.">
            <a:extLst>
              <a:ext uri="{FF2B5EF4-FFF2-40B4-BE49-F238E27FC236}">
                <a16:creationId xmlns:a16="http://schemas.microsoft.com/office/drawing/2014/main" id="{C5803D18-5D62-A476-4B39-DFCB0A8843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991" y="1921918"/>
            <a:ext cx="5966977" cy="374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1132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56210A-17C4-AD81-D084-FAC93581F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LINEAR FRICTION DP MODEL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EDCB06D-C703-3125-55CE-2DC4970329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dirty="0" err="1"/>
              <a:t>Considering</a:t>
            </a:r>
            <a:r>
              <a:rPr lang="it-IT" sz="2400" dirty="0"/>
              <a:t> </a:t>
            </a:r>
            <a:r>
              <a:rPr lang="it-IT" sz="2400" dirty="0" err="1"/>
              <a:t>instead</a:t>
            </a:r>
            <a:r>
              <a:rPr lang="it-IT" sz="2400" dirty="0"/>
              <a:t> the </a:t>
            </a:r>
            <a:r>
              <a:rPr lang="it-IT" sz="2400" b="1" dirty="0"/>
              <a:t>dissipative extension </a:t>
            </a:r>
            <a:r>
              <a:rPr lang="it-IT" sz="2400" dirty="0"/>
              <a:t>of the DP model </a:t>
            </a:r>
            <a:r>
              <a:rPr lang="it-IT" sz="2400" dirty="0" err="1"/>
              <a:t>introduced</a:t>
            </a:r>
            <a:r>
              <a:rPr lang="it-IT" sz="2400" dirty="0"/>
              <a:t> </a:t>
            </a:r>
            <a:r>
              <a:rPr lang="it-IT" sz="2400" dirty="0" err="1"/>
              <a:t>earlier</a:t>
            </a:r>
            <a:r>
              <a:rPr lang="it-IT" sz="2400" dirty="0"/>
              <a:t>, </a:t>
            </a:r>
            <a:r>
              <a:rPr lang="it-IT" sz="2400" dirty="0" err="1"/>
              <a:t>we</a:t>
            </a:r>
            <a:r>
              <a:rPr lang="it-IT" sz="2400" dirty="0"/>
              <a:t> </a:t>
            </a:r>
            <a:r>
              <a:rPr lang="it-IT" sz="2400" dirty="0" err="1"/>
              <a:t>get</a:t>
            </a:r>
            <a:r>
              <a:rPr lang="it-IT" sz="2400" dirty="0"/>
              <a:t> the following </a:t>
            </a:r>
            <a:r>
              <a:rPr lang="it-IT" sz="2400" dirty="0" err="1"/>
              <a:t>pde</a:t>
            </a:r>
            <a:r>
              <a:rPr lang="it-IT" sz="2400" dirty="0"/>
              <a:t> </a:t>
            </a:r>
            <a:r>
              <a:rPr lang="it-IT" sz="2400" dirty="0" err="1"/>
              <a:t>describing</a:t>
            </a:r>
            <a:r>
              <a:rPr lang="it-IT" sz="2400" dirty="0"/>
              <a:t> the </a:t>
            </a:r>
            <a:r>
              <a:rPr lang="it-IT" sz="2400" dirty="0" err="1"/>
              <a:t>evolution</a:t>
            </a:r>
            <a:r>
              <a:rPr lang="it-IT" sz="2400" dirty="0"/>
              <a:t> of the </a:t>
            </a:r>
            <a:r>
              <a:rPr lang="it-IT" sz="2400" dirty="0" err="1"/>
              <a:t>Wigner</a:t>
            </a:r>
            <a:r>
              <a:rPr lang="it-IT" sz="2400" dirty="0"/>
              <a:t> </a:t>
            </a:r>
            <a:r>
              <a:rPr lang="it-IT" sz="2400" dirty="0" err="1"/>
              <a:t>function</a:t>
            </a:r>
            <a:r>
              <a:rPr lang="it-IT" sz="2400" dirty="0"/>
              <a:t> (</a:t>
            </a:r>
            <a:r>
              <a:rPr lang="it-IT" sz="2400" dirty="0" err="1"/>
              <a:t>again</a:t>
            </a:r>
            <a:r>
              <a:rPr lang="it-IT" sz="2400" dirty="0"/>
              <a:t>, for </a:t>
            </a:r>
            <a:r>
              <a:rPr lang="it-IT" sz="2400" dirty="0" err="1"/>
              <a:t>well</a:t>
            </a:r>
            <a:r>
              <a:rPr lang="it-IT" sz="2400" dirty="0"/>
              <a:t> </a:t>
            </a:r>
            <a:r>
              <a:rPr lang="it-IT" sz="2400" dirty="0" err="1"/>
              <a:t>concentrated</a:t>
            </a:r>
            <a:r>
              <a:rPr lang="it-IT" sz="2400" dirty="0"/>
              <a:t> </a:t>
            </a:r>
            <a:r>
              <a:rPr lang="it-IT" sz="2400" dirty="0" err="1"/>
              <a:t>Wigner</a:t>
            </a:r>
            <a:r>
              <a:rPr lang="it-IT" sz="2400" dirty="0"/>
              <a:t> </a:t>
            </a:r>
            <a:r>
              <a:rPr lang="it-IT" sz="2400" dirty="0" err="1"/>
              <a:t>functions</a:t>
            </a:r>
            <a:r>
              <a:rPr lang="it-IT" sz="2400" dirty="0"/>
              <a:t>):</a:t>
            </a:r>
          </a:p>
          <a:p>
            <a:endParaRPr lang="it-IT" sz="2400" dirty="0"/>
          </a:p>
          <a:p>
            <a:endParaRPr lang="it-IT" sz="2400" dirty="0"/>
          </a:p>
          <a:p>
            <a:pPr marL="0" indent="0">
              <a:buNone/>
            </a:pPr>
            <a:endParaRPr lang="it-IT" sz="2400" dirty="0"/>
          </a:p>
          <a:p>
            <a:r>
              <a:rPr lang="it-IT" sz="2400" b="1" dirty="0"/>
              <a:t>Non-</a:t>
            </a:r>
            <a:r>
              <a:rPr lang="it-IT" sz="2400" b="1" dirty="0" err="1"/>
              <a:t>gaussian</a:t>
            </a:r>
            <a:r>
              <a:rPr lang="it-IT" sz="2400" b="1" dirty="0"/>
              <a:t> </a:t>
            </a:r>
            <a:r>
              <a:rPr lang="it-IT" sz="2400" b="1" dirty="0" err="1"/>
              <a:t>terms</a:t>
            </a:r>
            <a:r>
              <a:rPr lang="it-IT" sz="2400" b="1" dirty="0"/>
              <a:t> </a:t>
            </a:r>
            <a:r>
              <a:rPr lang="it-IT" sz="2400" dirty="0" err="1"/>
              <a:t>appear</a:t>
            </a:r>
            <a:r>
              <a:rPr lang="it-IT" sz="2400" dirty="0"/>
              <a:t> from the </a:t>
            </a:r>
            <a:r>
              <a:rPr lang="it-IT" sz="2400" dirty="0" err="1"/>
              <a:t>collapse</a:t>
            </a:r>
            <a:r>
              <a:rPr lang="it-IT" sz="2400" dirty="0"/>
              <a:t> </a:t>
            </a:r>
            <a:r>
              <a:rPr lang="it-IT" sz="2400" dirty="0" err="1"/>
              <a:t>terms</a:t>
            </a:r>
            <a:r>
              <a:rPr lang="it-IT" sz="2400" dirty="0"/>
              <a:t> </a:t>
            </a:r>
            <a:r>
              <a:rPr lang="it-IT" sz="2400" dirty="0" err="1"/>
              <a:t>even</a:t>
            </a:r>
            <a:r>
              <a:rPr lang="it-IT" sz="2400" dirty="0"/>
              <a:t> in </a:t>
            </a:r>
            <a:r>
              <a:rPr lang="it-IT" sz="2400" dirty="0" err="1"/>
              <a:t>this</a:t>
            </a:r>
            <a:r>
              <a:rPr lang="it-IT" sz="2400" dirty="0"/>
              <a:t> </a:t>
            </a:r>
            <a:r>
              <a:rPr lang="it-IT" sz="2400" dirty="0" err="1"/>
              <a:t>approximation</a:t>
            </a:r>
            <a:r>
              <a:rPr lang="it-IT" sz="2400" dirty="0"/>
              <a:t>, making </a:t>
            </a:r>
            <a:r>
              <a:rPr lang="it-IT" sz="2400" dirty="0" err="1"/>
              <a:t>it</a:t>
            </a:r>
            <a:r>
              <a:rPr lang="it-IT" sz="2400" dirty="0"/>
              <a:t> </a:t>
            </a:r>
            <a:r>
              <a:rPr lang="it-IT" sz="2400" dirty="0" err="1"/>
              <a:t>very</a:t>
            </a:r>
            <a:r>
              <a:rPr lang="it-IT" sz="2400" dirty="0"/>
              <a:t> </a:t>
            </a:r>
            <a:r>
              <a:rPr lang="it-IT" sz="2400" dirty="0" err="1"/>
              <a:t>difficult</a:t>
            </a:r>
            <a:r>
              <a:rPr lang="it-IT" sz="2400" dirty="0"/>
              <a:t> to </a:t>
            </a:r>
            <a:r>
              <a:rPr lang="it-IT" sz="2400" dirty="0" err="1"/>
              <a:t>treat</a:t>
            </a:r>
            <a:r>
              <a:rPr lang="it-IT" sz="2400" dirty="0"/>
              <a:t>. </a:t>
            </a:r>
          </a:p>
        </p:txBody>
      </p:sp>
      <p:pic>
        <p:nvPicPr>
          <p:cNvPr id="7" name="Immagine 6" descr="Immagine che contiene testo, Carattere, tipografia&#10;&#10;Il contenuto generato dall'IA potrebbe non essere corretto.">
            <a:extLst>
              <a:ext uri="{FF2B5EF4-FFF2-40B4-BE49-F238E27FC236}">
                <a16:creationId xmlns:a16="http://schemas.microsoft.com/office/drawing/2014/main" id="{6DD1607A-1D45-B7C9-318D-666F40CB10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668" y="3067207"/>
            <a:ext cx="8123624" cy="122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1930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olo 1">
                <a:extLst>
                  <a:ext uri="{FF2B5EF4-FFF2-40B4-BE49-F238E27FC236}">
                    <a16:creationId xmlns:a16="http://schemas.microsoft.com/office/drawing/2014/main" id="{623F74D0-3EF7-CD48-F7F7-728C8816CC7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it-IT" dirty="0"/>
                  <a:t>SMALL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it-IT" dirty="0"/>
                  <a:t> REGIME</a:t>
                </a:r>
              </a:p>
            </p:txBody>
          </p:sp>
        </mc:Choice>
        <mc:Fallback xmlns="">
          <p:sp>
            <p:nvSpPr>
              <p:cNvPr id="2" name="Titolo 1">
                <a:extLst>
                  <a:ext uri="{FF2B5EF4-FFF2-40B4-BE49-F238E27FC236}">
                    <a16:creationId xmlns:a16="http://schemas.microsoft.com/office/drawing/2014/main" id="{623F74D0-3EF7-CD48-F7F7-728C8816CC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27" b="-226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A3250163-14E0-7416-9123-BED2E2540B3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sz="2400" dirty="0"/>
                  <a:t>The </a:t>
                </a:r>
                <a:r>
                  <a:rPr lang="it-IT" sz="2400" dirty="0" err="1"/>
                  <a:t>expression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greatly</a:t>
                </a:r>
                <a:r>
                  <a:rPr lang="it-IT" sz="2400" dirty="0"/>
                  <a:t> </a:t>
                </a:r>
                <a:r>
                  <a:rPr lang="it-IT" sz="2400" dirty="0" err="1"/>
                  <a:t>simplifies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considering</a:t>
                </a:r>
                <a:r>
                  <a:rPr lang="it-IT" sz="2400" dirty="0"/>
                  <a:t> </a:t>
                </a:r>
                <a:r>
                  <a:rPr lang="it-IT" sz="2400" dirty="0" err="1"/>
                  <a:t>terms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at</a:t>
                </a:r>
                <a:r>
                  <a:rPr lang="it-IT" sz="2400" dirty="0"/>
                  <a:t> </a:t>
                </a:r>
                <a:r>
                  <a:rPr lang="it-IT" sz="2400" dirty="0" err="1"/>
                  <a:t>most</a:t>
                </a:r>
                <a:r>
                  <a:rPr lang="it-IT" sz="2400" dirty="0"/>
                  <a:t> </a:t>
                </a:r>
                <a:r>
                  <a:rPr lang="it-IT" sz="2400" b="1" dirty="0"/>
                  <a:t>linear in </a:t>
                </a:r>
                <a14:m>
                  <m:oMath xmlns:m="http://schemas.openxmlformats.org/officeDocument/2006/math">
                    <m:r>
                      <a:rPr lang="it-IT" sz="2400" b="1" i="1" smtClean="0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it-IT" sz="2400" b="1" dirty="0"/>
                  <a:t> </a:t>
                </a:r>
                <a:r>
                  <a:rPr lang="it-IT" sz="2400" dirty="0"/>
                  <a:t>(low </a:t>
                </a:r>
                <a:r>
                  <a:rPr lang="it-IT" sz="2400" dirty="0" err="1"/>
                  <a:t>friction</a:t>
                </a:r>
                <a:r>
                  <a:rPr lang="it-IT" sz="2400" dirty="0"/>
                  <a:t> regime):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A3250163-14E0-7416-9123-BED2E2540B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09" t="-212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>
            <a:extLst>
              <a:ext uri="{FF2B5EF4-FFF2-40B4-BE49-F238E27FC236}">
                <a16:creationId xmlns:a16="http://schemas.microsoft.com/office/drawing/2014/main" id="{C87EF6A4-57AD-A064-1574-6CFFF3F9D6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396" y="2836932"/>
            <a:ext cx="8083723" cy="627601"/>
          </a:xfrm>
          <a:prstGeom prst="rect">
            <a:avLst/>
          </a:prstGeom>
        </p:spPr>
      </p:pic>
      <p:pic>
        <p:nvPicPr>
          <p:cNvPr id="11" name="Immagine 10" descr="Immagine che contiene testo, Carattere, calligrafia, bianco&#10;&#10;Il contenuto generato dall'IA potrebbe non essere corretto.">
            <a:extLst>
              <a:ext uri="{FF2B5EF4-FFF2-40B4-BE49-F238E27FC236}">
                <a16:creationId xmlns:a16="http://schemas.microsoft.com/office/drawing/2014/main" id="{933D308A-F44C-6307-7667-B0B1D1EB18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396" y="3984651"/>
            <a:ext cx="6318314" cy="2102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947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B38046-2160-F682-6992-4124BDB77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olo 1">
                <a:extLst>
                  <a:ext uri="{FF2B5EF4-FFF2-40B4-BE49-F238E27FC236}">
                    <a16:creationId xmlns:a16="http://schemas.microsoft.com/office/drawing/2014/main" id="{8104A0BA-3277-BD0B-BA9B-C3E5CE8BE6A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it-IT" dirty="0"/>
                  <a:t>SMALL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it-IT" dirty="0"/>
                  <a:t> REGIME</a:t>
                </a:r>
              </a:p>
            </p:txBody>
          </p:sp>
        </mc:Choice>
        <mc:Fallback xmlns="">
          <p:sp>
            <p:nvSpPr>
              <p:cNvPr id="2" name="Titolo 1">
                <a:extLst>
                  <a:ext uri="{FF2B5EF4-FFF2-40B4-BE49-F238E27FC236}">
                    <a16:creationId xmlns:a16="http://schemas.microsoft.com/office/drawing/2014/main" id="{8104A0BA-3277-BD0B-BA9B-C3E5CE8BE6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27" b="-226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2C52AEF-4522-D41B-CFE1-BE0BFC90C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dirty="0" err="1"/>
              <a:t>This</a:t>
            </a:r>
            <a:r>
              <a:rPr lang="it-IT" sz="2400" dirty="0"/>
              <a:t> </a:t>
            </a:r>
            <a:r>
              <a:rPr lang="it-IT" sz="2400" dirty="0" err="1"/>
              <a:t>expression</a:t>
            </a:r>
            <a:r>
              <a:rPr lang="it-IT" sz="2400" dirty="0"/>
              <a:t> </a:t>
            </a:r>
            <a:r>
              <a:rPr lang="it-IT" sz="2400" dirty="0" err="1"/>
              <a:t>has</a:t>
            </a:r>
            <a:r>
              <a:rPr lang="it-IT" sz="2400" dirty="0"/>
              <a:t> the </a:t>
            </a:r>
            <a:r>
              <a:rPr lang="it-IT" sz="2400" dirty="0" err="1"/>
              <a:t>same</a:t>
            </a:r>
            <a:r>
              <a:rPr lang="it-IT" sz="2400" dirty="0"/>
              <a:t> </a:t>
            </a:r>
            <a:r>
              <a:rPr lang="it-IT" sz="2400" dirty="0" err="1"/>
              <a:t>functional</a:t>
            </a:r>
            <a:r>
              <a:rPr lang="it-IT" sz="2400" dirty="0"/>
              <a:t> form of the Fokker-Planck </a:t>
            </a:r>
            <a:r>
              <a:rPr lang="it-IT" sz="2400" dirty="0" err="1"/>
              <a:t>equation</a:t>
            </a:r>
            <a:r>
              <a:rPr lang="it-IT" sz="2400" dirty="0"/>
              <a:t> in </a:t>
            </a:r>
            <a:r>
              <a:rPr lang="it-IT" sz="2400" dirty="0" err="1"/>
              <a:t>phase-space</a:t>
            </a:r>
            <a:r>
              <a:rPr lang="it-IT" sz="2400" dirty="0"/>
              <a:t> of a </a:t>
            </a:r>
            <a:r>
              <a:rPr lang="it-IT" sz="2400" dirty="0" err="1"/>
              <a:t>Brownian</a:t>
            </a:r>
            <a:r>
              <a:rPr lang="it-IT" sz="2400" dirty="0"/>
              <a:t> </a:t>
            </a:r>
            <a:r>
              <a:rPr lang="it-IT" sz="2400" dirty="0" err="1"/>
              <a:t>particle</a:t>
            </a:r>
            <a:r>
              <a:rPr lang="it-IT" sz="2400" dirty="0"/>
              <a:t> (Klein-</a:t>
            </a:r>
            <a:r>
              <a:rPr lang="it-IT" sz="2400" dirty="0" err="1"/>
              <a:t>Kramers</a:t>
            </a:r>
            <a:r>
              <a:rPr lang="it-IT" sz="2400" dirty="0"/>
              <a:t> </a:t>
            </a:r>
            <a:r>
              <a:rPr lang="it-IT" sz="2400" dirty="0" err="1"/>
              <a:t>eq</a:t>
            </a:r>
            <a:r>
              <a:rPr lang="it-IT" sz="2400" dirty="0"/>
              <a:t>.), </a:t>
            </a:r>
            <a:r>
              <a:rPr lang="it-IT" sz="2400" dirty="0" err="1"/>
              <a:t>thus</a:t>
            </a:r>
            <a:r>
              <a:rPr lang="it-IT" sz="2400" dirty="0"/>
              <a:t> </a:t>
            </a:r>
            <a:r>
              <a:rPr lang="it-IT" sz="2400" dirty="0" err="1"/>
              <a:t>admitting</a:t>
            </a:r>
            <a:r>
              <a:rPr lang="it-IT" sz="2400" dirty="0"/>
              <a:t> a </a:t>
            </a:r>
            <a:r>
              <a:rPr lang="it-IT" sz="2400" dirty="0" err="1"/>
              <a:t>stationary</a:t>
            </a:r>
            <a:r>
              <a:rPr lang="it-IT" sz="2400" dirty="0"/>
              <a:t> </a:t>
            </a:r>
            <a:r>
              <a:rPr lang="it-IT" sz="2400" dirty="0" err="1"/>
              <a:t>solution</a:t>
            </a:r>
            <a:r>
              <a:rPr lang="it-IT" sz="2400" dirty="0"/>
              <a:t>. </a:t>
            </a:r>
          </a:p>
          <a:p>
            <a:r>
              <a:rPr lang="it-IT" sz="2400" dirty="0"/>
              <a:t>                                                             </a:t>
            </a:r>
            <a:r>
              <a:rPr lang="it-IT" sz="2400" dirty="0" err="1"/>
              <a:t>Consequently</a:t>
            </a:r>
            <a:r>
              <a:rPr lang="it-IT" sz="2400" dirty="0"/>
              <a:t>, </a:t>
            </a:r>
            <a:r>
              <a:rPr lang="it-IT" sz="2400" dirty="0">
                <a:solidFill>
                  <a:schemeClr val="accent1"/>
                </a:solidFill>
              </a:rPr>
              <a:t>the </a:t>
            </a:r>
            <a:r>
              <a:rPr lang="it-IT" sz="2400" dirty="0" err="1">
                <a:solidFill>
                  <a:schemeClr val="accent1"/>
                </a:solidFill>
              </a:rPr>
              <a:t>entropy</a:t>
            </a:r>
            <a:r>
              <a:rPr lang="it-IT" sz="2400" dirty="0">
                <a:solidFill>
                  <a:schemeClr val="accent1"/>
                </a:solidFill>
              </a:rPr>
              <a:t> production rate </a:t>
            </a:r>
            <a:r>
              <a:rPr lang="it-IT" sz="2400" dirty="0" err="1">
                <a:solidFill>
                  <a:schemeClr val="accent1"/>
                </a:solidFill>
              </a:rPr>
              <a:t>ream</a:t>
            </a:r>
            <a:r>
              <a:rPr lang="it-IT" sz="2400" dirty="0">
                <a:solidFill>
                  <a:schemeClr val="accent1"/>
                </a:solidFill>
              </a:rPr>
              <a:t>                                                    </a:t>
            </a:r>
            <a:r>
              <a:rPr lang="it-IT" sz="2400" dirty="0" err="1">
                <a:solidFill>
                  <a:schemeClr val="accent1"/>
                </a:solidFill>
              </a:rPr>
              <a:t>remains</a:t>
            </a:r>
            <a:r>
              <a:rPr lang="it-IT" sz="2400" dirty="0">
                <a:solidFill>
                  <a:schemeClr val="accent1"/>
                </a:solidFill>
              </a:rPr>
              <a:t> positive </a:t>
            </a:r>
            <a:r>
              <a:rPr lang="it-IT" sz="2400" dirty="0" err="1">
                <a:solidFill>
                  <a:schemeClr val="accent1"/>
                </a:solidFill>
              </a:rPr>
              <a:t>throughout</a:t>
            </a:r>
            <a:r>
              <a:rPr lang="it-IT" sz="2400" dirty="0">
                <a:solidFill>
                  <a:schemeClr val="accent1"/>
                </a:solidFill>
              </a:rPr>
              <a:t> the dynamics </a:t>
            </a:r>
            <a:r>
              <a:rPr lang="it-IT" sz="2400" dirty="0" err="1">
                <a:solidFill>
                  <a:schemeClr val="accent1"/>
                </a:solidFill>
              </a:rPr>
              <a:t>amd</a:t>
            </a:r>
            <a:r>
              <a:rPr lang="it-IT" sz="2400" dirty="0">
                <a:solidFill>
                  <a:schemeClr val="accent1"/>
                </a:solidFill>
              </a:rPr>
              <a:t>                                                     and </a:t>
            </a:r>
            <a:r>
              <a:rPr lang="it-IT" sz="2400" dirty="0" err="1">
                <a:solidFill>
                  <a:schemeClr val="accent1"/>
                </a:solidFill>
              </a:rPr>
              <a:t>goes</a:t>
            </a:r>
            <a:r>
              <a:rPr lang="it-IT" sz="2400" dirty="0">
                <a:solidFill>
                  <a:schemeClr val="accent1"/>
                </a:solidFill>
              </a:rPr>
              <a:t> to zero </a:t>
            </a:r>
            <a:r>
              <a:rPr lang="it-IT" sz="2400" dirty="0" err="1">
                <a:solidFill>
                  <a:schemeClr val="accent1"/>
                </a:solidFill>
              </a:rPr>
              <a:t>asymptotically</a:t>
            </a:r>
            <a:r>
              <a:rPr lang="it-IT" sz="2400" dirty="0"/>
              <a:t>. </a:t>
            </a:r>
          </a:p>
          <a:p>
            <a:r>
              <a:rPr lang="it-IT" sz="2400" dirty="0"/>
              <a:t>                                               </a:t>
            </a:r>
          </a:p>
          <a:p>
            <a:r>
              <a:rPr lang="it-IT" sz="2400" dirty="0"/>
              <a:t>                                                             The system </a:t>
            </a:r>
            <a:r>
              <a:rPr lang="it-IT" sz="2400" dirty="0" err="1"/>
              <a:t>reaches</a:t>
            </a:r>
            <a:r>
              <a:rPr lang="it-IT" sz="2400" dirty="0"/>
              <a:t> </a:t>
            </a:r>
            <a:r>
              <a:rPr lang="it-IT" sz="2400" b="1" dirty="0" err="1"/>
              <a:t>thermal</a:t>
            </a:r>
            <a:r>
              <a:rPr lang="it-IT" sz="2400" b="1" dirty="0"/>
              <a:t> </a:t>
            </a:r>
            <a:r>
              <a:rPr lang="it-IT" sz="2400" b="1" dirty="0" err="1"/>
              <a:t>equilibrium</a:t>
            </a:r>
            <a:r>
              <a:rPr lang="it-IT" sz="2400" dirty="0"/>
              <a:t>.  </a:t>
            </a:r>
          </a:p>
        </p:txBody>
      </p:sp>
      <p:pic>
        <p:nvPicPr>
          <p:cNvPr id="5" name="Immagine 4" descr="Immagine che contiene testo, schermat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4F5BF0FA-3B00-C8F8-FE88-A82414D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37" y="2879780"/>
            <a:ext cx="4811879" cy="344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7871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182AE9-C533-5A7A-085B-1E0A29C23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EARLY TIMES LINEARIZATION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1C05CD8A-6BCE-30EE-735B-BF2A4EF3B5C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sz="2400" dirty="0"/>
                  <a:t>To </a:t>
                </a:r>
                <a:r>
                  <a:rPr lang="it-IT" sz="2400" dirty="0" err="1"/>
                  <a:t>treat</a:t>
                </a:r>
                <a:r>
                  <a:rPr lang="it-IT" sz="2400" dirty="0"/>
                  <a:t> the full dynamics, first of </a:t>
                </a:r>
                <a:r>
                  <a:rPr lang="it-IT" sz="2400" dirty="0" err="1"/>
                  <a:t>all</a:t>
                </a:r>
                <a:r>
                  <a:rPr lang="it-IT" sz="2400" dirty="0"/>
                  <a:t> </a:t>
                </a:r>
                <a:r>
                  <a:rPr lang="it-IT" sz="2400" dirty="0" err="1"/>
                  <a:t>we</a:t>
                </a:r>
                <a:r>
                  <a:rPr lang="it-IT" sz="2400" dirty="0"/>
                  <a:t> switch to the </a:t>
                </a:r>
                <a:r>
                  <a:rPr lang="it-IT" sz="2400" b="1" dirty="0" err="1"/>
                  <a:t>Wehrl</a:t>
                </a:r>
                <a:r>
                  <a:rPr lang="it-IT" sz="2400" b="1" dirty="0"/>
                  <a:t> </a:t>
                </a:r>
                <a:r>
                  <a:rPr lang="it-IT" sz="2400" b="1" dirty="0" err="1"/>
                  <a:t>entropy</a:t>
                </a:r>
                <a:r>
                  <a:rPr lang="it-IT" sz="2400" b="1" dirty="0"/>
                  <a:t>:</a:t>
                </a:r>
              </a:p>
              <a:p>
                <a:endParaRPr lang="it-IT" sz="2400" b="1" dirty="0"/>
              </a:p>
              <a:p>
                <a:r>
                  <a:rPr lang="it-IT" sz="2400" b="0" dirty="0"/>
                  <a:t>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=−∫</m:t>
                    </m:r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d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log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⁡(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it-IT" sz="2400" dirty="0"/>
              </a:p>
              <a:p>
                <a:endParaRPr lang="it-IT" sz="2400" dirty="0"/>
              </a:p>
              <a:p>
                <a:r>
                  <a:rPr lang="it-IT" sz="2400" dirty="0"/>
                  <a:t>Q </a:t>
                </a:r>
                <a:r>
                  <a:rPr lang="it-IT" sz="2400" dirty="0" err="1"/>
                  <a:t>being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Husimi</a:t>
                </a:r>
                <a:r>
                  <a:rPr lang="it-IT" sz="2400" dirty="0"/>
                  <a:t> </a:t>
                </a:r>
                <a:r>
                  <a:rPr lang="it-IT" sz="2400" dirty="0" err="1"/>
                  <a:t>representation</a:t>
                </a:r>
                <a:r>
                  <a:rPr lang="it-IT" sz="2400" dirty="0"/>
                  <a:t> of the quantum state, </a:t>
                </a:r>
                <a:r>
                  <a:rPr lang="it-IT" sz="2400" dirty="0" err="1"/>
                  <a:t>which</a:t>
                </a:r>
                <a:r>
                  <a:rPr lang="it-IT" sz="2400" dirty="0"/>
                  <a:t> </a:t>
                </a:r>
                <a:r>
                  <a:rPr lang="it-IT" sz="2400" dirty="0" err="1"/>
                  <a:t>is</a:t>
                </a:r>
                <a:r>
                  <a:rPr lang="it-IT" sz="2400" dirty="0"/>
                  <a:t> </a:t>
                </a:r>
                <a:r>
                  <a:rPr lang="it-IT" sz="2400" b="1" dirty="0" err="1"/>
                  <a:t>well-defined</a:t>
                </a:r>
                <a:r>
                  <a:rPr lang="it-IT" sz="2400" b="1" dirty="0"/>
                  <a:t> for </a:t>
                </a:r>
                <a:r>
                  <a:rPr lang="it-IT" sz="2400" b="1" dirty="0" err="1"/>
                  <a:t>all</a:t>
                </a:r>
                <a:r>
                  <a:rPr lang="it-IT" sz="2400" b="1" dirty="0"/>
                  <a:t> </a:t>
                </a:r>
                <a:r>
                  <a:rPr lang="it-IT" sz="2400" b="1" dirty="0" err="1"/>
                  <a:t>states</a:t>
                </a:r>
                <a:r>
                  <a:rPr lang="it-IT" sz="2400" b="1" dirty="0"/>
                  <a:t> </a:t>
                </a:r>
                <a:r>
                  <a:rPr lang="it-IT" sz="2400" dirty="0"/>
                  <a:t>and </a:t>
                </a:r>
                <a:r>
                  <a:rPr lang="it-IT" sz="2400" dirty="0" err="1"/>
                  <a:t>has</a:t>
                </a:r>
                <a:r>
                  <a:rPr lang="it-IT" sz="2400" dirty="0"/>
                  <a:t> a </a:t>
                </a:r>
                <a:r>
                  <a:rPr lang="it-IT" sz="2400" dirty="0" err="1"/>
                  <a:t>thermodynamic</a:t>
                </a:r>
                <a:r>
                  <a:rPr lang="it-IT" sz="2400" dirty="0"/>
                  <a:t> </a:t>
                </a:r>
                <a:r>
                  <a:rPr lang="it-IT" sz="2400" dirty="0" err="1"/>
                  <a:t>interpretation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that</a:t>
                </a:r>
                <a:r>
                  <a:rPr lang="it-IT" sz="2400" dirty="0"/>
                  <a:t> </a:t>
                </a:r>
                <a:r>
                  <a:rPr lang="it-IT" sz="2400" dirty="0" err="1"/>
                  <a:t>is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similiar</a:t>
                </a:r>
                <a:r>
                  <a:rPr lang="it-IT" sz="2400" dirty="0"/>
                  <a:t> to the </a:t>
                </a:r>
                <a:r>
                  <a:rPr lang="it-IT" sz="2400" dirty="0" err="1"/>
                  <a:t>Wigner</a:t>
                </a:r>
                <a:r>
                  <a:rPr lang="it-IT" sz="2400" dirty="0"/>
                  <a:t> </a:t>
                </a:r>
                <a:r>
                  <a:rPr lang="it-IT" sz="2400" dirty="0" err="1"/>
                  <a:t>entropy</a:t>
                </a:r>
                <a:r>
                  <a:rPr lang="it-IT" sz="2400" dirty="0"/>
                  <a:t> (</a:t>
                </a:r>
                <a:r>
                  <a:rPr lang="it-IT" sz="2400" dirty="0" err="1"/>
                  <a:t>but</a:t>
                </a:r>
                <a:r>
                  <a:rPr lang="it-IT" sz="2400" dirty="0"/>
                  <a:t> </a:t>
                </a:r>
                <a:r>
                  <a:rPr lang="it-IT" sz="2400" dirty="0" err="1"/>
                  <a:t>it</a:t>
                </a:r>
                <a:r>
                  <a:rPr lang="it-IT" sz="2400" dirty="0"/>
                  <a:t> </a:t>
                </a:r>
                <a:r>
                  <a:rPr lang="it-IT" sz="2400" dirty="0" err="1"/>
                  <a:t>is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not</a:t>
                </a:r>
                <a:r>
                  <a:rPr lang="it-IT" sz="2400" dirty="0"/>
                  <a:t> </a:t>
                </a:r>
                <a:r>
                  <a:rPr lang="it-IT" sz="2400" dirty="0" err="1"/>
                  <a:t>directly</a:t>
                </a:r>
                <a:r>
                  <a:rPr lang="it-IT" sz="2400" dirty="0"/>
                  <a:t> </a:t>
                </a:r>
                <a:r>
                  <a:rPr lang="it-IT" sz="2400" dirty="0" err="1"/>
                  <a:t>connected</a:t>
                </a:r>
                <a:r>
                  <a:rPr lang="it-IT" sz="2400" dirty="0"/>
                  <a:t> to the </a:t>
                </a:r>
                <a:r>
                  <a:rPr lang="it-IT" sz="2400" dirty="0" err="1"/>
                  <a:t>classical</a:t>
                </a:r>
                <a:r>
                  <a:rPr lang="it-IT" sz="2400" dirty="0"/>
                  <a:t> </a:t>
                </a:r>
                <a:r>
                  <a:rPr lang="it-IT" sz="2400" dirty="0" err="1"/>
                  <a:t>phase-space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stochstic</a:t>
                </a:r>
                <a:r>
                  <a:rPr lang="it-IT" sz="2400" dirty="0"/>
                  <a:t> </a:t>
                </a:r>
                <a:r>
                  <a:rPr lang="it-IT" sz="2400" dirty="0" err="1"/>
                  <a:t>thermodynamics</a:t>
                </a:r>
                <a:r>
                  <a:rPr lang="it-IT" sz="2400" dirty="0"/>
                  <a:t>).  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1C05CD8A-6BCE-30EE-735B-BF2A4EF3B5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09" t="-212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18695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FF31BB-9404-AD9F-B025-90A94430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EARLY TIMES LINEARIZATION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EFB455B1-12D8-90D7-44B4-6870F44C1B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sz="2400" dirty="0"/>
                  <a:t>Given the quantum </a:t>
                </a:r>
                <a:r>
                  <a:rPr lang="it-IT" sz="2400" dirty="0" err="1"/>
                  <a:t>map</a:t>
                </a:r>
                <a:r>
                  <a:rPr lang="it-IT" sz="2400" dirty="0"/>
                  <a:t>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</m:acc>
                    <m:r>
                      <a:rPr lang="it-IT" sz="2400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2400" b="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2400" b="0" i="1" dirty="0" smtClean="0"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it-IT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400" b="0" i="0" dirty="0" smtClean="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it-IT" sz="24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acc>
                      <m:accPr>
                        <m:chr m:val="̂"/>
                        <m:ctrlPr>
                          <a:rPr lang="it-IT" sz="24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2400" b="0" i="1" dirty="0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</m:acc>
                    <m:d>
                      <m:dPr>
                        <m:ctrlPr>
                          <a:rPr lang="it-IT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it-IT" sz="2400" dirty="0"/>
                  <a:t> </a:t>
                </a:r>
                <a:r>
                  <a:rPr lang="it-IT" sz="2400" dirty="0" err="1"/>
                  <a:t>such</a:t>
                </a:r>
                <a:r>
                  <a:rPr lang="it-IT" sz="2400" dirty="0"/>
                  <a:t> </a:t>
                </a:r>
                <a:r>
                  <a:rPr lang="it-IT" sz="2400" dirty="0" err="1"/>
                  <a:t>that</a:t>
                </a:r>
                <a:r>
                  <a:rPr lang="it-IT" sz="2400" dirty="0"/>
                  <a:t>:</a:t>
                </a:r>
              </a:p>
              <a:p>
                <a:r>
                  <a:rPr lang="it-IT" sz="2400" b="0" dirty="0"/>
                  <a:t>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𝓛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𝓛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4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endParaRPr lang="it-IT" sz="2400" dirty="0"/>
              </a:p>
              <a:p>
                <a:r>
                  <a:rPr lang="it-IT" sz="2400" dirty="0" err="1"/>
                  <a:t>Assuming</a:t>
                </a:r>
                <a:r>
                  <a:rPr lang="it-IT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𝓛</m:t>
                        </m:r>
                      </m:e>
                      <m:sub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it-IT" sz="2400" dirty="0"/>
                  <a:t> ‘small’ </a:t>
                </a:r>
                <a:r>
                  <a:rPr lang="it-IT" sz="2400" dirty="0" err="1"/>
                  <a:t>compared</a:t>
                </a:r>
                <a:r>
                  <a:rPr lang="it-IT" sz="2400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𝓛</m:t>
                        </m:r>
                      </m:e>
                      <m:sub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it-IT" sz="2400" dirty="0"/>
                  <a:t>, for </a:t>
                </a:r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it-IT" sz="2400" dirty="0"/>
                  <a:t> </a:t>
                </a:r>
                <a:r>
                  <a:rPr lang="it-IT" sz="2400" dirty="0" err="1"/>
                  <a:t>we</a:t>
                </a:r>
                <a:r>
                  <a:rPr lang="it-IT" sz="2400" dirty="0"/>
                  <a:t> can </a:t>
                </a:r>
                <a:r>
                  <a:rPr lang="it-IT" sz="2400" dirty="0" err="1"/>
                  <a:t>approximate</a:t>
                </a:r>
                <a:r>
                  <a:rPr lang="it-IT" sz="2400" dirty="0"/>
                  <a:t> the action of the </a:t>
                </a:r>
                <a:r>
                  <a:rPr lang="it-IT" sz="2400" dirty="0" err="1"/>
                  <a:t>map</a:t>
                </a:r>
                <a:r>
                  <a:rPr lang="it-IT" sz="2400" dirty="0"/>
                  <a:t> </a:t>
                </a:r>
                <a:r>
                  <a:rPr lang="it-IT" sz="2400" dirty="0" err="1"/>
                  <a:t>as</a:t>
                </a:r>
                <a:r>
                  <a:rPr lang="it-IT" sz="2400" dirty="0"/>
                  <a:t>: </a:t>
                </a:r>
              </a:p>
              <a:p>
                <a:r>
                  <a:rPr lang="it-IT" sz="2400" b="0" dirty="0"/>
                  <a:t>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it-IT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latin typeface="Cambria Math" panose="02040503050406030204" pitchFamily="18" charset="0"/>
                              </a:rPr>
                              <m:t>𝓛</m:t>
                            </m:r>
                          </m:e>
                          <m:sub>
                            <m:r>
                              <a:rPr lang="it-IT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it-IT" sz="2400" dirty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𝓛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24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it-IT" sz="2400" dirty="0"/>
              </a:p>
              <a:p>
                <a:r>
                  <a:rPr lang="it-IT" sz="2400" dirty="0"/>
                  <a:t>In the Q-</a:t>
                </a:r>
                <a:r>
                  <a:rPr lang="it-IT" sz="2400" dirty="0" err="1"/>
                  <a:t>representation</a:t>
                </a:r>
                <a:r>
                  <a:rPr lang="it-IT" sz="2400" dirty="0"/>
                  <a:t> of the dynamics </a:t>
                </a:r>
                <a:r>
                  <a:rPr lang="it-IT" sz="2400" dirty="0" err="1"/>
                  <a:t>identifying</a:t>
                </a:r>
                <a:r>
                  <a:rPr lang="it-IT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𝓛</m:t>
                        </m:r>
                      </m:e>
                      <m:sub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it-IT" sz="2400" dirty="0"/>
                  <a:t> with the </a:t>
                </a:r>
                <a:r>
                  <a:rPr lang="it-IT" sz="2400" dirty="0" err="1"/>
                  <a:t>unitary</a:t>
                </a:r>
                <a:r>
                  <a:rPr lang="it-IT" sz="2400" dirty="0"/>
                  <a:t> part and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𝓛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it-IT" sz="2400" dirty="0"/>
                  <a:t> the </a:t>
                </a:r>
                <a:r>
                  <a:rPr lang="it-IT" sz="2400" dirty="0" err="1"/>
                  <a:t>collapse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contribution</a:t>
                </a:r>
                <a:r>
                  <a:rPr lang="it-IT" sz="2400" dirty="0"/>
                  <a:t> and </a:t>
                </a:r>
                <a:r>
                  <a:rPr lang="it-IT" sz="2400" dirty="0" err="1"/>
                  <a:t>starting</a:t>
                </a:r>
                <a:r>
                  <a:rPr lang="it-IT" sz="2400" dirty="0"/>
                  <a:t> from a </a:t>
                </a:r>
                <a:r>
                  <a:rPr lang="it-IT" sz="2400" dirty="0" err="1"/>
                  <a:t>thermal</a:t>
                </a:r>
                <a:r>
                  <a:rPr lang="it-IT" sz="2400" dirty="0"/>
                  <a:t> state, </a:t>
                </a:r>
                <a:r>
                  <a:rPr lang="it-IT" sz="2400" dirty="0" err="1"/>
                  <a:t>we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get</a:t>
                </a:r>
                <a:r>
                  <a:rPr lang="it-IT" sz="2400" dirty="0"/>
                  <a:t>: </a:t>
                </a:r>
              </a:p>
              <a:p>
                <a:r>
                  <a:rPr lang="it-IT" sz="2400" b="0" dirty="0"/>
                  <a:t>                                               </a:t>
                </a:r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𝑇h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+ 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𝒬</m:t>
                    </m:r>
                    <m:d>
                      <m:d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𝑇h</m:t>
                            </m:r>
                          </m:sub>
                        </m:sSub>
                      </m:e>
                    </m:d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it-IT" sz="2400" dirty="0"/>
                  <a:t> 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EFB455B1-12D8-90D7-44B4-6870F44C1B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09" t="-2121" r="-187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36147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50C0E3-2FE3-FDE0-3F98-5B7A5B6AC0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EF8D2D-51B9-57D8-312B-BD80C0127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EARLY TIMES LINEARIZATION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D78DF13D-BD8B-3076-AE7A-A257B4A73C1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sz="2400" dirty="0" err="1"/>
                  <a:t>We</a:t>
                </a:r>
                <a:r>
                  <a:rPr lang="it-IT" sz="2400" dirty="0"/>
                  <a:t> assume a </a:t>
                </a:r>
                <a:r>
                  <a:rPr lang="it-IT" sz="2400" dirty="0" err="1"/>
                  <a:t>thermal</a:t>
                </a:r>
                <a:r>
                  <a:rPr lang="it-IT" sz="2400" dirty="0"/>
                  <a:t> target state. Large </a:t>
                </a:r>
                <a:r>
                  <a:rPr lang="it-IT" sz="2400" dirty="0" err="1"/>
                  <a:t>values</a:t>
                </a:r>
                <a:r>
                  <a:rPr lang="it-IT" sz="2400" dirty="0"/>
                  <a:t> of </a:t>
                </a:r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it-IT" sz="2400" dirty="0"/>
                  <a:t> </a:t>
                </a:r>
                <a:r>
                  <a:rPr lang="it-IT" sz="2400" dirty="0" err="1"/>
                  <a:t>seems</a:t>
                </a:r>
                <a:r>
                  <a:rPr lang="it-IT" sz="2400" dirty="0"/>
                  <a:t> to violate the Second </a:t>
                </a:r>
                <a:r>
                  <a:rPr lang="it-IT" sz="2400" dirty="0" err="1"/>
                  <a:t>law</a:t>
                </a:r>
                <a:r>
                  <a:rPr lang="it-IT" sz="2400" dirty="0"/>
                  <a:t> of </a:t>
                </a:r>
                <a:r>
                  <a:rPr lang="it-IT" sz="2400" dirty="0" err="1"/>
                  <a:t>thermodynamics</a:t>
                </a:r>
                <a:r>
                  <a:rPr lang="it-IT" sz="2400" dirty="0"/>
                  <a:t>: 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D78DF13D-BD8B-3076-AE7A-A257B4A73C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09" t="-2121" r="-230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 descr="Immagine che contiene testo, linea, diagramma, schermata&#10;&#10;Il contenuto generato dall'IA potrebbe non essere corretto.">
            <a:extLst>
              <a:ext uri="{FF2B5EF4-FFF2-40B4-BE49-F238E27FC236}">
                <a16:creationId xmlns:a16="http://schemas.microsoft.com/office/drawing/2014/main" id="{FBCDA4E4-3D9D-DEDE-ECEF-71DBCD4D6D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9" y="2617365"/>
            <a:ext cx="12049982" cy="3645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1340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4C2A14-FAD4-4147-4642-F54E8015C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EARLY TIMES LINEARIZATION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00D575E-759C-729B-68D1-18025289C6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dirty="0"/>
              <a:t>But</a:t>
            </a:r>
            <a:r>
              <a:rPr lang="it-IT" dirty="0"/>
              <a:t> </a:t>
            </a:r>
            <a:r>
              <a:rPr lang="it-IT" sz="2400" dirty="0" err="1"/>
              <a:t>it</a:t>
            </a:r>
            <a:r>
              <a:rPr lang="it-IT" sz="2400" dirty="0"/>
              <a:t> </a:t>
            </a:r>
            <a:r>
              <a:rPr lang="it-IT" sz="2400" dirty="0" err="1"/>
              <a:t>could</a:t>
            </a:r>
            <a:r>
              <a:rPr lang="it-IT" sz="2400" dirty="0"/>
              <a:t> be a </a:t>
            </a:r>
            <a:r>
              <a:rPr lang="it-IT" sz="2400" dirty="0" err="1"/>
              <a:t>consequence</a:t>
            </a:r>
            <a:r>
              <a:rPr lang="it-IT" sz="2400" dirty="0"/>
              <a:t> of the </a:t>
            </a:r>
            <a:r>
              <a:rPr lang="it-IT" sz="2400" dirty="0" err="1"/>
              <a:t>linearization</a:t>
            </a:r>
            <a:r>
              <a:rPr lang="it-IT" sz="2400" dirty="0"/>
              <a:t>: </a:t>
            </a:r>
          </a:p>
        </p:txBody>
      </p:sp>
      <p:pic>
        <p:nvPicPr>
          <p:cNvPr id="5" name="Immagine 4" descr="Immagine che contiene testo, linea, Diagramma, schermata&#10;&#10;Il contenuto generato dall'IA potrebbe non essere corretto.">
            <a:extLst>
              <a:ext uri="{FF2B5EF4-FFF2-40B4-BE49-F238E27FC236}">
                <a16:creationId xmlns:a16="http://schemas.microsoft.com/office/drawing/2014/main" id="{D1F72FD3-1C98-1808-F1CF-62FE5C27F4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164" y="2189001"/>
            <a:ext cx="9853672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1648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C05ADA-A1F1-7879-7127-4EA02DEBA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CE23FD6F-EC5F-5A33-B69D-A5893E2306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Courier New" panose="02070309020205020404" pitchFamily="49" charset="0"/>
                  <a:buChar char="o"/>
                </a:pPr>
                <a:r>
                  <a:rPr lang="it-IT" dirty="0"/>
                  <a:t> </a:t>
                </a:r>
                <a:r>
                  <a:rPr lang="it-IT" sz="2400" dirty="0"/>
                  <a:t>The </a:t>
                </a:r>
                <a:r>
                  <a:rPr lang="it-IT" sz="2400" dirty="0" err="1"/>
                  <a:t>heating</a:t>
                </a:r>
                <a:r>
                  <a:rPr lang="it-IT" sz="2400" dirty="0"/>
                  <a:t> </a:t>
                </a:r>
                <a:r>
                  <a:rPr lang="it-IT" sz="2400" dirty="0" err="1"/>
                  <a:t>problem</a:t>
                </a:r>
                <a:r>
                  <a:rPr lang="it-IT" sz="2400" dirty="0"/>
                  <a:t> </a:t>
                </a:r>
                <a:r>
                  <a:rPr lang="it-IT" sz="2400" dirty="0" err="1"/>
                  <a:t>that</a:t>
                </a:r>
                <a:r>
                  <a:rPr lang="it-IT" sz="2400" dirty="0"/>
                  <a:t> </a:t>
                </a:r>
                <a:r>
                  <a:rPr lang="it-IT" sz="2400" dirty="0" err="1"/>
                  <a:t>arises</a:t>
                </a:r>
                <a:r>
                  <a:rPr lang="it-IT" sz="2400" dirty="0"/>
                  <a:t> in the DP/CSL model can be </a:t>
                </a:r>
                <a:r>
                  <a:rPr lang="it-IT" sz="2400" dirty="0" err="1"/>
                  <a:t>mapped</a:t>
                </a:r>
                <a:r>
                  <a:rPr lang="it-IT" sz="2400" dirty="0"/>
                  <a:t> to a </a:t>
                </a:r>
                <a:r>
                  <a:rPr lang="it-IT" sz="2400" dirty="0" err="1"/>
                  <a:t>frictionless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brownian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motion</a:t>
                </a:r>
                <a:r>
                  <a:rPr lang="it-IT" sz="2400" dirty="0"/>
                  <a:t> in </a:t>
                </a:r>
                <a:r>
                  <a:rPr lang="it-IT" sz="2400" dirty="0" err="1"/>
                  <a:t>phase-space</a:t>
                </a:r>
                <a:r>
                  <a:rPr lang="it-IT" sz="2400" dirty="0"/>
                  <a:t>: </a:t>
                </a:r>
                <a:r>
                  <a:rPr lang="it-IT" sz="2400" u="sng" dirty="0" err="1">
                    <a:solidFill>
                      <a:schemeClr val="tx1"/>
                    </a:solidFill>
                  </a:rPr>
                  <a:t>equilibration</a:t>
                </a:r>
                <a:r>
                  <a:rPr lang="it-IT" sz="2400" u="sng" dirty="0">
                    <a:solidFill>
                      <a:schemeClr val="tx1"/>
                    </a:solidFill>
                  </a:rPr>
                  <a:t> </a:t>
                </a:r>
                <a:r>
                  <a:rPr lang="it-IT" sz="2400" u="sng" dirty="0" err="1">
                    <a:solidFill>
                      <a:schemeClr val="tx1"/>
                    </a:solidFill>
                  </a:rPr>
                  <a:t>is</a:t>
                </a:r>
                <a:r>
                  <a:rPr lang="it-IT" sz="2400" u="sng" dirty="0">
                    <a:solidFill>
                      <a:schemeClr val="tx1"/>
                    </a:solidFill>
                  </a:rPr>
                  <a:t> </a:t>
                </a:r>
                <a:r>
                  <a:rPr lang="it-IT" sz="2400" u="sng" dirty="0" err="1">
                    <a:solidFill>
                      <a:schemeClr val="tx1"/>
                    </a:solidFill>
                  </a:rPr>
                  <a:t>not</a:t>
                </a:r>
                <a:r>
                  <a:rPr lang="it-IT" sz="2400" u="sng" dirty="0">
                    <a:solidFill>
                      <a:schemeClr val="tx1"/>
                    </a:solidFill>
                  </a:rPr>
                  <a:t> </a:t>
                </a:r>
                <a:r>
                  <a:rPr lang="it-IT" sz="2400" u="sng" dirty="0" err="1">
                    <a:solidFill>
                      <a:schemeClr val="tx1"/>
                    </a:solidFill>
                  </a:rPr>
                  <a:t>possible</a:t>
                </a:r>
                <a:r>
                  <a:rPr lang="it-IT" sz="2400" dirty="0"/>
                  <a:t>;</a:t>
                </a:r>
              </a:p>
              <a:p>
                <a:pPr>
                  <a:buFont typeface="Courier New" panose="02070309020205020404" pitchFamily="49" charset="0"/>
                  <a:buChar char="o"/>
                </a:pPr>
                <a:endParaRPr lang="it-IT" sz="2400" dirty="0"/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it-IT" sz="2400" dirty="0"/>
                  <a:t> the linear </a:t>
                </a:r>
                <a:r>
                  <a:rPr lang="it-IT" sz="2400" dirty="0" err="1"/>
                  <a:t>friction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generalization</a:t>
                </a:r>
                <a:r>
                  <a:rPr lang="it-IT" sz="2400" dirty="0"/>
                  <a:t> lead to </a:t>
                </a:r>
                <a:r>
                  <a:rPr lang="it-IT" sz="2400" dirty="0" err="1"/>
                  <a:t>equilibrium</a:t>
                </a:r>
                <a:r>
                  <a:rPr lang="it-IT" sz="2400" dirty="0"/>
                  <a:t> in the small </a:t>
                </a:r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it-IT" sz="2400" dirty="0"/>
                  <a:t> </a:t>
                </a:r>
                <a:r>
                  <a:rPr lang="it-IT" sz="2400" dirty="0" err="1"/>
                  <a:t>limit</a:t>
                </a:r>
                <a:r>
                  <a:rPr lang="it-IT" sz="2400" dirty="0"/>
                  <a:t> </a:t>
                </a:r>
                <a:r>
                  <a:rPr lang="it-IT" sz="2400" u="sng" dirty="0" err="1"/>
                  <a:t>consistently</a:t>
                </a:r>
                <a:r>
                  <a:rPr lang="it-IT" sz="2400" u="sng" dirty="0"/>
                  <a:t> with the Second </a:t>
                </a:r>
                <a:r>
                  <a:rPr lang="it-IT" sz="2400" u="sng" dirty="0" err="1"/>
                  <a:t>law</a:t>
                </a:r>
                <a:r>
                  <a:rPr lang="it-IT" sz="2400" u="sng" dirty="0"/>
                  <a:t> of (</a:t>
                </a:r>
                <a:r>
                  <a:rPr lang="it-IT" sz="2400" u="sng" dirty="0" err="1"/>
                  <a:t>stochastic</a:t>
                </a:r>
                <a:r>
                  <a:rPr lang="it-IT" sz="2400" u="sng" dirty="0"/>
                  <a:t>) </a:t>
                </a:r>
                <a:r>
                  <a:rPr lang="it-IT" sz="2400" u="sng" dirty="0" err="1"/>
                  <a:t>thermodynamics</a:t>
                </a:r>
                <a:r>
                  <a:rPr lang="it-IT" sz="2400" dirty="0"/>
                  <a:t>;</a:t>
                </a:r>
              </a:p>
              <a:p>
                <a:pPr>
                  <a:buFont typeface="Courier New" panose="02070309020205020404" pitchFamily="49" charset="0"/>
                  <a:buChar char="o"/>
                </a:pPr>
                <a:endParaRPr lang="it-IT" sz="2400" dirty="0"/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it-IT" sz="2400" dirty="0"/>
                  <a:t> the full </a:t>
                </a:r>
                <a:r>
                  <a:rPr lang="it-IT" sz="2400" dirty="0" err="1"/>
                  <a:t>equation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is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difficult</a:t>
                </a:r>
                <a:r>
                  <a:rPr lang="it-IT" sz="2400" dirty="0"/>
                  <a:t> to handle and a </a:t>
                </a:r>
                <a:r>
                  <a:rPr lang="it-IT" sz="2400" dirty="0" err="1"/>
                  <a:t>early</a:t>
                </a:r>
                <a:r>
                  <a:rPr lang="it-IT" sz="2400" dirty="0"/>
                  <a:t> times </a:t>
                </a:r>
                <a:r>
                  <a:rPr lang="it-IT" sz="2400" dirty="0" err="1"/>
                  <a:t>linearization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seems</a:t>
                </a:r>
                <a:r>
                  <a:rPr lang="it-IT" sz="2400" dirty="0"/>
                  <a:t> to </a:t>
                </a:r>
                <a:r>
                  <a:rPr lang="it-IT" sz="2400" u="sng" dirty="0" err="1"/>
                  <a:t>suggest</a:t>
                </a:r>
                <a:r>
                  <a:rPr lang="it-IT" sz="2400" u="sng" dirty="0"/>
                  <a:t> a </a:t>
                </a:r>
                <a:r>
                  <a:rPr lang="it-IT" sz="2400" u="sng" dirty="0" err="1"/>
                  <a:t>violation</a:t>
                </a:r>
                <a:r>
                  <a:rPr lang="it-IT" sz="2400" u="sng" dirty="0"/>
                  <a:t> of the Second </a:t>
                </a:r>
                <a:r>
                  <a:rPr lang="it-IT" sz="2400" u="sng" dirty="0" err="1"/>
                  <a:t>law</a:t>
                </a:r>
                <a:r>
                  <a:rPr lang="it-IT" sz="2400" u="sng" dirty="0"/>
                  <a:t> </a:t>
                </a:r>
                <a:r>
                  <a:rPr lang="it-IT" sz="2400" dirty="0"/>
                  <a:t>for large </a:t>
                </a:r>
                <a:r>
                  <a:rPr lang="it-IT" sz="2400" dirty="0" err="1"/>
                  <a:t>values</a:t>
                </a:r>
                <a:r>
                  <a:rPr lang="it-IT" sz="2400" dirty="0"/>
                  <a:t> of the </a:t>
                </a:r>
                <a:r>
                  <a:rPr lang="it-IT" sz="2400" dirty="0" err="1"/>
                  <a:t>friction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parameter</a:t>
                </a:r>
                <a:r>
                  <a:rPr lang="it-IT" sz="2400" dirty="0"/>
                  <a:t>, </a:t>
                </a:r>
                <a:r>
                  <a:rPr lang="it-IT" sz="2400" dirty="0" err="1"/>
                  <a:t>even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though</a:t>
                </a:r>
                <a:r>
                  <a:rPr lang="it-IT" sz="2400" dirty="0"/>
                  <a:t> definitive </a:t>
                </a:r>
                <a:r>
                  <a:rPr lang="it-IT" sz="2400" dirty="0" err="1"/>
                  <a:t>conclusion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cannot</a:t>
                </a:r>
                <a:r>
                  <a:rPr lang="it-IT" sz="2400" dirty="0"/>
                  <a:t> be </a:t>
                </a:r>
                <a:r>
                  <a:rPr lang="it-IT" sz="2400" dirty="0" err="1"/>
                  <a:t>drawn</a:t>
                </a:r>
                <a:r>
                  <a:rPr lang="it-IT" sz="2400" dirty="0"/>
                  <a:t>.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CE23FD6F-EC5F-5A33-B69D-A5893E2306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58" t="-212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48829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768C21D0-E473-4822-976E-2A142825DF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022C4D8-970B-4A32-B0BD-AAC4366E77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41F4C4C-B5CB-4E95-8A7D-C738E7FFD0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90685A20-1F41-4F9F-B2D0-361027112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9595BBD-4868-931A-7743-011A28390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99" y="4550229"/>
            <a:ext cx="10909073" cy="10576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>
                <a:solidFill>
                  <a:schemeClr val="tx1">
                    <a:lumMod val="85000"/>
                    <a:lumOff val="15000"/>
                  </a:schemeClr>
                </a:solidFill>
              </a:rPr>
              <a:t>THANK YOU FOR THE ATTENTION! </a:t>
            </a:r>
          </a:p>
        </p:txBody>
      </p:sp>
      <p:pic>
        <p:nvPicPr>
          <p:cNvPr id="12" name="Immagine 11" descr="Immagine che contiene testo, Carattere, logo, Elementi grafici">
            <a:extLst>
              <a:ext uri="{FF2B5EF4-FFF2-40B4-BE49-F238E27FC236}">
                <a16:creationId xmlns:a16="http://schemas.microsoft.com/office/drawing/2014/main" id="{6C33104A-9CBF-4F13-6F10-B50F1E57E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57" y="1357386"/>
            <a:ext cx="5131653" cy="2168123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DC5DB6CE-C89E-499E-92B7-5EC8477678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63996" y="886968"/>
            <a:ext cx="64008" cy="31089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90365E4-B087-446A-A75A-7EBF3F323A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086" y="5618770"/>
            <a:ext cx="105156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729AC5FB-82CE-4893-AA8A-B3674305C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CD8E901-F3D3-4B87-A340-DFEAC61F96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pic>
        <p:nvPicPr>
          <p:cNvPr id="3" name="Immagine 2" descr="Immagine che contiene cerchio, Elementi grafici, clipart, Carattere&#10;&#10;Il contenuto generato dall'IA potrebbe non essere corretto.">
            <a:extLst>
              <a:ext uri="{FF2B5EF4-FFF2-40B4-BE49-F238E27FC236}">
                <a16:creationId xmlns:a16="http://schemas.microsoft.com/office/drawing/2014/main" id="{6C463A0B-9AE4-AFA5-BE90-B0A4BF7DBC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591" y="886968"/>
            <a:ext cx="2891098" cy="310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562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637617-DA34-56DE-E94E-E6E93E27B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Outlook of the talk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17AE3DA-2C78-0A41-7FB8-97D0429C45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2400" dirty="0" err="1"/>
              <a:t>Collapse</a:t>
            </a:r>
            <a:r>
              <a:rPr lang="it-IT" sz="2400" dirty="0"/>
              <a:t> models: general </a:t>
            </a:r>
            <a:r>
              <a:rPr lang="it-IT" sz="2400" dirty="0" err="1"/>
              <a:t>structure</a:t>
            </a:r>
            <a:r>
              <a:rPr lang="it-IT" sz="2400" dirty="0"/>
              <a:t>, the </a:t>
            </a:r>
            <a:r>
              <a:rPr lang="it-IT" sz="2400" dirty="0" err="1"/>
              <a:t>heating</a:t>
            </a:r>
            <a:r>
              <a:rPr lang="it-IT" sz="2400" dirty="0"/>
              <a:t> </a:t>
            </a:r>
            <a:r>
              <a:rPr lang="it-IT" sz="2400" dirty="0" err="1"/>
              <a:t>problem</a:t>
            </a:r>
            <a:r>
              <a:rPr lang="it-IT" sz="2400" dirty="0"/>
              <a:t>, dissipative </a:t>
            </a:r>
            <a:r>
              <a:rPr lang="it-IT" sz="2400" dirty="0" err="1"/>
              <a:t>generalization</a:t>
            </a:r>
            <a:r>
              <a:rPr lang="it-IT" sz="2400" dirty="0"/>
              <a:t>;</a:t>
            </a:r>
          </a:p>
          <a:p>
            <a:pPr marL="457200" indent="-457200">
              <a:buFont typeface="+mj-lt"/>
              <a:buAutoNum type="arabicPeriod"/>
            </a:pPr>
            <a:endParaRPr lang="it-IT" sz="2400" dirty="0"/>
          </a:p>
          <a:p>
            <a:pPr marL="457200" indent="-457200">
              <a:buFont typeface="+mj-lt"/>
              <a:buAutoNum type="arabicPeriod"/>
            </a:pPr>
            <a:r>
              <a:rPr lang="it-IT" sz="2400" dirty="0" err="1"/>
              <a:t>Entropy</a:t>
            </a:r>
            <a:r>
              <a:rPr lang="it-IT" sz="2400" dirty="0"/>
              <a:t> production;</a:t>
            </a:r>
          </a:p>
          <a:p>
            <a:pPr marL="457200" indent="-457200">
              <a:buFont typeface="+mj-lt"/>
              <a:buAutoNum type="arabicPeriod"/>
            </a:pPr>
            <a:endParaRPr lang="it-IT" sz="2400" dirty="0"/>
          </a:p>
          <a:p>
            <a:pPr marL="457200" indent="-457200">
              <a:buFont typeface="+mj-lt"/>
              <a:buAutoNum type="arabicPeriod"/>
            </a:pPr>
            <a:r>
              <a:rPr lang="it-IT" sz="2400" dirty="0" err="1"/>
              <a:t>Thermodynamics</a:t>
            </a:r>
            <a:r>
              <a:rPr lang="it-IT" sz="2400" dirty="0"/>
              <a:t> of the DP model and </a:t>
            </a:r>
            <a:r>
              <a:rPr lang="it-IT" sz="2400" dirty="0" err="1"/>
              <a:t>its</a:t>
            </a:r>
            <a:r>
              <a:rPr lang="it-IT" sz="2400" dirty="0"/>
              <a:t> </a:t>
            </a:r>
            <a:r>
              <a:rPr lang="it-IT" sz="2400" dirty="0" err="1"/>
              <a:t>generalization</a:t>
            </a:r>
            <a:r>
              <a:rPr lang="it-IT" sz="2400" dirty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it-IT" sz="2400" dirty="0"/>
          </a:p>
          <a:p>
            <a:pPr marL="0" indent="0">
              <a:buNone/>
            </a:pPr>
            <a:r>
              <a:rPr lang="it-IT" sz="2400" dirty="0"/>
              <a:t>                              (</a:t>
            </a:r>
            <a:r>
              <a:rPr lang="it-IT" sz="2400" dirty="0" err="1"/>
              <a:t>based</a:t>
            </a:r>
            <a:r>
              <a:rPr lang="it-IT" sz="2400" dirty="0"/>
              <a:t> on: https://arxiv.org/</a:t>
            </a:r>
            <a:r>
              <a:rPr lang="it-IT" sz="2400" dirty="0" err="1"/>
              <a:t>abs</a:t>
            </a:r>
            <a:r>
              <a:rPr lang="it-IT" sz="2400" dirty="0"/>
              <a:t>/2502.03173)</a:t>
            </a:r>
          </a:p>
        </p:txBody>
      </p:sp>
    </p:spTree>
    <p:extLst>
      <p:ext uri="{BB962C8B-B14F-4D97-AF65-F5344CB8AC3E}">
        <p14:creationId xmlns:p14="http://schemas.microsoft.com/office/powerpoint/2010/main" val="748658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F18D7E-D375-467B-D13B-989D3F47F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COLLAPSE MODELS</a:t>
            </a:r>
          </a:p>
        </p:txBody>
      </p:sp>
      <p:pic>
        <p:nvPicPr>
          <p:cNvPr id="7" name="Picture 17" descr="A magnifying glass and symbols&#10;&#10;Description automatically generated">
            <a:extLst>
              <a:ext uri="{FF2B5EF4-FFF2-40B4-BE49-F238E27FC236}">
                <a16:creationId xmlns:a16="http://schemas.microsoft.com/office/drawing/2014/main" id="{20E81AA2-A73E-7637-E8D6-4F9497B8C1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589276" y="2550056"/>
            <a:ext cx="5506724" cy="3075828"/>
          </a:xfrm>
          <a:prstGeom prst="rect">
            <a:avLst/>
          </a:prstGeom>
          <a:noFill/>
          <a:ln cap="flat">
            <a:noFill/>
          </a:ln>
          <a:effectLst>
            <a:glow rad="101600">
              <a:schemeClr val="bg1"/>
            </a:glow>
          </a:effec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C7A35DCE-FB26-B7DF-790B-0F4DB0F38556}"/>
              </a:ext>
            </a:extLst>
          </p:cNvPr>
          <p:cNvSpPr txBox="1"/>
          <p:nvPr/>
        </p:nvSpPr>
        <p:spPr>
          <a:xfrm>
            <a:off x="6441482" y="1905506"/>
            <a:ext cx="481803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400" b="0" i="0" u="none" strike="noStrike" kern="1200" cap="none" spc="0" baseline="0" dirty="0">
                <a:solidFill>
                  <a:srgbClr val="000000"/>
                </a:solidFill>
                <a:uFillTx/>
                <a:latin typeface="Century Gothic"/>
                <a:cs typeface="Calibri"/>
              </a:rPr>
              <a:t>Two </a:t>
            </a:r>
            <a:r>
              <a:rPr lang="it-IT" sz="2400" b="0" i="0" u="none" strike="noStrike" kern="1200" cap="none" spc="0" baseline="0" dirty="0" err="1">
                <a:solidFill>
                  <a:srgbClr val="000000"/>
                </a:solidFill>
                <a:uFillTx/>
                <a:latin typeface="Century Gothic"/>
                <a:cs typeface="Calibri"/>
              </a:rPr>
              <a:t>axioms</a:t>
            </a:r>
            <a:r>
              <a:rPr lang="it-IT" sz="2400" b="0" i="0" u="none" strike="noStrike" kern="1200" cap="none" spc="0" baseline="0" dirty="0">
                <a:solidFill>
                  <a:srgbClr val="000000"/>
                </a:solidFill>
                <a:uFillTx/>
                <a:latin typeface="Century Gothic"/>
                <a:cs typeface="Calibri"/>
              </a:rPr>
              <a:t> for </a:t>
            </a:r>
            <a:r>
              <a:rPr lang="it-IT" sz="2400" b="0" i="0" u="none" strike="noStrike" kern="1200" cap="none" spc="0" baseline="0" dirty="0" err="1">
                <a:solidFill>
                  <a:srgbClr val="000000"/>
                </a:solidFill>
                <a:uFillTx/>
                <a:latin typeface="Century Gothic"/>
                <a:cs typeface="Calibri"/>
              </a:rPr>
              <a:t>two</a:t>
            </a:r>
            <a:r>
              <a:rPr lang="it-IT" sz="2400" b="0" i="0" u="none" strike="noStrike" kern="1200" cap="none" spc="0" baseline="0" dirty="0">
                <a:solidFill>
                  <a:srgbClr val="000000"/>
                </a:solidFill>
                <a:uFillTx/>
                <a:latin typeface="Century Gothic"/>
                <a:cs typeface="Calibri"/>
              </a:rPr>
              <a:t> </a:t>
            </a:r>
            <a:r>
              <a:rPr lang="it-IT" sz="2400" b="0" i="0" u="none" strike="noStrike" kern="1200" cap="none" spc="0" baseline="0" dirty="0" err="1">
                <a:solidFill>
                  <a:srgbClr val="000000"/>
                </a:solidFill>
                <a:uFillTx/>
                <a:latin typeface="Century Gothic"/>
                <a:cs typeface="Calibri"/>
              </a:rPr>
              <a:t>different</a:t>
            </a:r>
            <a:r>
              <a:rPr lang="it-IT" sz="2400" b="0" i="0" u="none" strike="noStrike" kern="1200" cap="none" spc="0" baseline="0" dirty="0">
                <a:solidFill>
                  <a:srgbClr val="000000"/>
                </a:solidFill>
                <a:uFillTx/>
                <a:latin typeface="Century Gothic"/>
                <a:cs typeface="Calibri"/>
              </a:rPr>
              <a:t> dynamics: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2400" b="0" i="0" u="none" strike="noStrike" kern="1200" cap="none" spc="0" baseline="0" dirty="0">
              <a:solidFill>
                <a:srgbClr val="000000"/>
              </a:solidFill>
              <a:uFillTx/>
              <a:latin typeface="Century Gothic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2400" b="0" i="0" u="none" strike="noStrike" kern="1200" cap="none" spc="0" baseline="0" dirty="0">
              <a:solidFill>
                <a:srgbClr val="000000"/>
              </a:solidFill>
              <a:uFillTx/>
              <a:latin typeface="Century Gothic"/>
              <a:cs typeface="Calibri"/>
            </a:endParaRP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romanU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400" b="0" i="0" u="none" strike="noStrike" kern="1200" cap="none" spc="0" baseline="0" dirty="0">
                <a:solidFill>
                  <a:srgbClr val="000000"/>
                </a:solidFill>
                <a:uFillTx/>
                <a:latin typeface="Century Gothic"/>
                <a:cs typeface="Calibri"/>
              </a:rPr>
              <a:t>The </a:t>
            </a:r>
            <a:r>
              <a:rPr lang="it-IT" sz="2400" b="0" i="0" u="none" strike="noStrike" kern="1200" cap="none" spc="0" baseline="0" dirty="0" err="1">
                <a:solidFill>
                  <a:srgbClr val="000000"/>
                </a:solidFill>
                <a:uFillTx/>
                <a:latin typeface="Century Gothic"/>
                <a:cs typeface="Calibri"/>
              </a:rPr>
              <a:t>Schr</a:t>
            </a:r>
            <a:r>
              <a:rPr lang="it-IT" sz="2400" b="0" i="0" u="none" strike="noStrike" kern="1200" cap="none" spc="0" baseline="0" dirty="0" err="1">
                <a:solidFill>
                  <a:srgbClr val="000000"/>
                </a:solidFill>
                <a:uFillTx/>
                <a:latin typeface="Century Gothic"/>
                <a:ea typeface="Calibri"/>
                <a:cs typeface="Calibri"/>
              </a:rPr>
              <a:t>ödinger</a:t>
            </a:r>
            <a:r>
              <a:rPr lang="it-IT" sz="2400" b="0" i="0" u="none" strike="noStrike" kern="1200" cap="none" spc="0" baseline="0" dirty="0">
                <a:solidFill>
                  <a:srgbClr val="000000"/>
                </a:solidFill>
                <a:uFillTx/>
                <a:latin typeface="Century Gothic"/>
                <a:ea typeface="Calibri"/>
                <a:cs typeface="Calibri"/>
              </a:rPr>
              <a:t> </a:t>
            </a:r>
            <a:r>
              <a:rPr lang="it-IT" sz="2400" b="0" i="0" u="none" strike="noStrike" kern="1200" cap="none" spc="0" baseline="0" dirty="0" err="1">
                <a:solidFill>
                  <a:srgbClr val="000000"/>
                </a:solidFill>
                <a:uFillTx/>
                <a:latin typeface="Century Gothic"/>
                <a:ea typeface="Calibri"/>
                <a:cs typeface="Calibri"/>
              </a:rPr>
              <a:t>equation</a:t>
            </a:r>
            <a:endParaRPr lang="it-IT" sz="2400" b="0" i="0" u="none" strike="noStrike" kern="1200" cap="none" spc="0" baseline="0" dirty="0">
              <a:solidFill>
                <a:srgbClr val="000000"/>
              </a:solidFill>
              <a:uFillTx/>
              <a:latin typeface="Century Gothic"/>
              <a:ea typeface="Calibri"/>
              <a:cs typeface="Calibri"/>
            </a:endParaRPr>
          </a:p>
          <a:p>
            <a:pPr marR="0" lvl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400" b="0" i="0" u="none" strike="noStrike" kern="1200" cap="none" spc="0" baseline="0" dirty="0">
                <a:solidFill>
                  <a:srgbClr val="000000"/>
                </a:solidFill>
                <a:uFillTx/>
                <a:latin typeface="Century Gothic"/>
                <a:ea typeface="Calibri"/>
                <a:cs typeface="Calibri"/>
              </a:rPr>
              <a:t>      (</a:t>
            </a:r>
            <a:r>
              <a:rPr lang="it-IT" sz="2400" b="0" i="0" u="none" strike="noStrike" kern="1200" cap="none" spc="0" baseline="0" dirty="0">
                <a:solidFill>
                  <a:schemeClr val="accent1"/>
                </a:solidFill>
                <a:uFillTx/>
                <a:latin typeface="Century Gothic"/>
                <a:ea typeface="Calibri"/>
                <a:cs typeface="Calibri"/>
              </a:rPr>
              <a:t>linear and </a:t>
            </a:r>
            <a:r>
              <a:rPr lang="it-IT" sz="2400" b="0" i="0" u="none" strike="noStrike" kern="1200" cap="none" spc="0" baseline="0" dirty="0" err="1">
                <a:solidFill>
                  <a:schemeClr val="accent1"/>
                </a:solidFill>
                <a:uFillTx/>
                <a:latin typeface="Century Gothic"/>
                <a:ea typeface="Calibri"/>
                <a:cs typeface="Calibri"/>
              </a:rPr>
              <a:t>deterministic</a:t>
            </a:r>
            <a:r>
              <a:rPr lang="it-IT" sz="2400" b="0" i="0" u="none" strike="noStrike" kern="1200" cap="none" spc="0" baseline="0" dirty="0">
                <a:solidFill>
                  <a:srgbClr val="000000"/>
                </a:solidFill>
                <a:uFillTx/>
                <a:latin typeface="Century Gothic"/>
                <a:ea typeface="Calibri"/>
                <a:cs typeface="Calibri"/>
              </a:rPr>
              <a:t>)</a:t>
            </a: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romanU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2400" b="0" i="0" u="none" strike="noStrike" kern="1200" cap="none" spc="0" baseline="0" dirty="0">
              <a:solidFill>
                <a:srgbClr val="000000"/>
              </a:solidFill>
              <a:uFillTx/>
              <a:latin typeface="Century Gothic"/>
              <a:cs typeface="Calibri"/>
            </a:endParaRP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romanU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2400" b="0" i="0" u="none" strike="noStrike" kern="1200" cap="none" spc="0" baseline="0" dirty="0">
              <a:solidFill>
                <a:srgbClr val="000000"/>
              </a:solidFill>
              <a:uFillTx/>
              <a:latin typeface="Century Gothic"/>
              <a:cs typeface="Calibri"/>
            </a:endParaRP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romanU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400" b="0" i="0" u="none" strike="noStrike" kern="1200" cap="none" spc="0" baseline="0" dirty="0" err="1">
                <a:solidFill>
                  <a:srgbClr val="000000"/>
                </a:solidFill>
                <a:uFillTx/>
                <a:latin typeface="Century Gothic"/>
                <a:cs typeface="Calibri"/>
              </a:rPr>
              <a:t>Wave-function</a:t>
            </a:r>
            <a:r>
              <a:rPr lang="it-IT" sz="2400" b="0" i="0" u="none" strike="noStrike" kern="1200" cap="none" spc="0" baseline="0" dirty="0">
                <a:solidFill>
                  <a:srgbClr val="000000"/>
                </a:solidFill>
                <a:uFillTx/>
                <a:latin typeface="Century Gothic"/>
                <a:cs typeface="Calibri"/>
              </a:rPr>
              <a:t> </a:t>
            </a:r>
            <a:r>
              <a:rPr lang="it-IT" sz="2400" b="0" i="0" u="none" strike="noStrike" kern="1200" cap="none" spc="0" baseline="0" dirty="0" err="1">
                <a:solidFill>
                  <a:srgbClr val="000000"/>
                </a:solidFill>
                <a:uFillTx/>
                <a:latin typeface="Century Gothic"/>
                <a:cs typeface="Calibri"/>
              </a:rPr>
              <a:t>collapse</a:t>
            </a:r>
            <a:r>
              <a:rPr lang="it-IT" sz="2400" b="0" i="0" u="none" strike="noStrike" kern="1200" cap="none" spc="0" baseline="0" dirty="0">
                <a:solidFill>
                  <a:srgbClr val="000000"/>
                </a:solidFill>
                <a:uFillTx/>
                <a:latin typeface="Century Gothic"/>
                <a:cs typeface="Calibri"/>
              </a:rPr>
              <a:t> + the Born rule</a:t>
            </a:r>
          </a:p>
          <a:p>
            <a:pPr marR="0" lvl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400" dirty="0">
                <a:solidFill>
                  <a:srgbClr val="000000"/>
                </a:solidFill>
                <a:latin typeface="Century Gothic"/>
                <a:cs typeface="Calibri"/>
              </a:rPr>
              <a:t>     (</a:t>
            </a:r>
            <a:r>
              <a:rPr lang="it-IT" sz="2400" dirty="0">
                <a:solidFill>
                  <a:schemeClr val="accent1"/>
                </a:solidFill>
                <a:latin typeface="Century Gothic"/>
                <a:cs typeface="Calibri"/>
              </a:rPr>
              <a:t>non-linear and </a:t>
            </a:r>
            <a:r>
              <a:rPr lang="it-IT" sz="2400" dirty="0" err="1">
                <a:solidFill>
                  <a:schemeClr val="accent1"/>
                </a:solidFill>
                <a:latin typeface="Century Gothic"/>
                <a:cs typeface="Calibri"/>
              </a:rPr>
              <a:t>stochastic</a:t>
            </a:r>
            <a:r>
              <a:rPr lang="it-IT" sz="2400" dirty="0">
                <a:solidFill>
                  <a:srgbClr val="000000"/>
                </a:solidFill>
                <a:latin typeface="Century Gothic"/>
                <a:cs typeface="Calibri"/>
              </a:rPr>
              <a:t>)</a:t>
            </a:r>
            <a:endParaRPr lang="it-IT" sz="2400" b="0" i="0" u="none" strike="noStrike" kern="1200" cap="none" spc="0" baseline="0" dirty="0">
              <a:solidFill>
                <a:srgbClr val="000000"/>
              </a:solidFill>
              <a:uFillTx/>
              <a:latin typeface="Century Gothic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5422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1F0453-E889-6DC2-F2B8-C73529530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COLLAPSE MODELS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2E13C61-4278-6B64-1EC3-C52CE2FF7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5303520" cy="4023360"/>
          </a:xfrm>
        </p:spPr>
        <p:txBody>
          <a:bodyPr>
            <a:normAutofit lnSpcReduction="10000"/>
          </a:bodyPr>
          <a:lstStyle/>
          <a:p>
            <a:r>
              <a:rPr lang="it-IT" sz="2400" dirty="0" err="1"/>
              <a:t>We</a:t>
            </a:r>
            <a:r>
              <a:rPr lang="it-IT" sz="2400" dirty="0"/>
              <a:t> </a:t>
            </a:r>
            <a:r>
              <a:rPr lang="it-IT" sz="2400" dirty="0" err="1"/>
              <a:t>need</a:t>
            </a:r>
            <a:r>
              <a:rPr lang="it-IT" sz="2400" dirty="0"/>
              <a:t> the </a:t>
            </a:r>
            <a:r>
              <a:rPr lang="it-IT" sz="2400" b="1" dirty="0" err="1"/>
              <a:t>measurement</a:t>
            </a:r>
            <a:r>
              <a:rPr lang="it-IT" sz="2400" dirty="0"/>
              <a:t> procedure to </a:t>
            </a:r>
            <a:r>
              <a:rPr lang="it-IT" sz="2400" dirty="0" err="1"/>
              <a:t>glue</a:t>
            </a:r>
            <a:r>
              <a:rPr lang="it-IT" sz="2400" dirty="0"/>
              <a:t> </a:t>
            </a:r>
            <a:r>
              <a:rPr lang="it-IT" sz="2400" dirty="0" err="1"/>
              <a:t>these</a:t>
            </a:r>
            <a:r>
              <a:rPr lang="it-IT" sz="2400" dirty="0"/>
              <a:t> </a:t>
            </a:r>
            <a:r>
              <a:rPr lang="it-IT" sz="2400" dirty="0" err="1"/>
              <a:t>two</a:t>
            </a:r>
            <a:r>
              <a:rPr lang="it-IT" sz="2400" dirty="0"/>
              <a:t> </a:t>
            </a:r>
            <a:r>
              <a:rPr lang="it-IT" sz="2400" dirty="0" err="1"/>
              <a:t>descriptions</a:t>
            </a:r>
            <a:r>
              <a:rPr lang="it-IT" sz="2400" dirty="0"/>
              <a:t> </a:t>
            </a:r>
            <a:r>
              <a:rPr lang="it-IT" sz="2400" dirty="0" err="1"/>
              <a:t>together</a:t>
            </a:r>
            <a:r>
              <a:rPr lang="it-IT" sz="2400" dirty="0"/>
              <a:t>… and </a:t>
            </a:r>
            <a:r>
              <a:rPr lang="it-IT" sz="2400" dirty="0" err="1"/>
              <a:t>it</a:t>
            </a:r>
            <a:r>
              <a:rPr lang="it-IT" sz="2400" dirty="0"/>
              <a:t> works </a:t>
            </a:r>
            <a:r>
              <a:rPr lang="it-IT" sz="2400" dirty="0" err="1"/>
              <a:t>very</a:t>
            </a:r>
            <a:r>
              <a:rPr lang="it-IT" sz="2400" dirty="0"/>
              <a:t> </a:t>
            </a:r>
            <a:r>
              <a:rPr lang="it-IT" sz="2400" dirty="0" err="1"/>
              <a:t>well</a:t>
            </a:r>
            <a:r>
              <a:rPr lang="it-IT" sz="2400" dirty="0"/>
              <a:t>!</a:t>
            </a:r>
          </a:p>
          <a:p>
            <a:endParaRPr lang="it-IT" sz="2400" dirty="0"/>
          </a:p>
          <a:p>
            <a:r>
              <a:rPr lang="it-IT" sz="2400" dirty="0"/>
              <a:t>But </a:t>
            </a:r>
            <a:r>
              <a:rPr lang="it-IT" sz="2400" dirty="0" err="1"/>
              <a:t>how</a:t>
            </a:r>
            <a:r>
              <a:rPr lang="it-IT" sz="2400" dirty="0"/>
              <a:t> do </a:t>
            </a:r>
            <a:r>
              <a:rPr lang="it-IT" sz="2400" dirty="0" err="1"/>
              <a:t>we</a:t>
            </a:r>
            <a:r>
              <a:rPr lang="it-IT" sz="2400" dirty="0"/>
              <a:t> </a:t>
            </a:r>
            <a:r>
              <a:rPr lang="it-IT" sz="2400" dirty="0" err="1"/>
              <a:t>connect</a:t>
            </a:r>
            <a:r>
              <a:rPr lang="it-IT" sz="2400" dirty="0"/>
              <a:t> the quantum world with the </a:t>
            </a:r>
            <a:r>
              <a:rPr lang="it-IT" sz="2400" dirty="0" err="1"/>
              <a:t>classical</a:t>
            </a:r>
            <a:r>
              <a:rPr lang="it-IT" sz="2400" dirty="0"/>
              <a:t> world? </a:t>
            </a:r>
            <a:r>
              <a:rPr lang="it-IT" sz="2400" dirty="0" err="1"/>
              <a:t>What</a:t>
            </a:r>
            <a:r>
              <a:rPr lang="it-IT" sz="2400" dirty="0"/>
              <a:t> </a:t>
            </a:r>
            <a:r>
              <a:rPr lang="it-IT" sz="2400" dirty="0" err="1"/>
              <a:t>exactly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 a </a:t>
            </a:r>
            <a:r>
              <a:rPr lang="it-IT" sz="2400" dirty="0" err="1"/>
              <a:t>measurement</a:t>
            </a:r>
            <a:r>
              <a:rPr lang="it-IT" sz="2400" dirty="0"/>
              <a:t>? </a:t>
            </a:r>
          </a:p>
          <a:p>
            <a:endParaRPr lang="it-IT" sz="2400" dirty="0"/>
          </a:p>
          <a:p>
            <a:r>
              <a:rPr lang="it-IT" sz="2400" dirty="0" err="1"/>
              <a:t>There</a:t>
            </a:r>
            <a:r>
              <a:rPr lang="it-IT" sz="2400" dirty="0"/>
              <a:t> are </a:t>
            </a:r>
            <a:r>
              <a:rPr lang="it-IT" sz="2400" dirty="0" err="1"/>
              <a:t>many</a:t>
            </a:r>
            <a:r>
              <a:rPr lang="it-IT" sz="2400" dirty="0"/>
              <a:t> </a:t>
            </a:r>
            <a:r>
              <a:rPr lang="it-IT" sz="2400" dirty="0" err="1"/>
              <a:t>proposals</a:t>
            </a:r>
            <a:r>
              <a:rPr lang="it-IT" sz="2400" dirty="0"/>
              <a:t> to </a:t>
            </a:r>
            <a:r>
              <a:rPr lang="it-IT" sz="2400" dirty="0" err="1"/>
              <a:t>explain</a:t>
            </a:r>
            <a:r>
              <a:rPr lang="it-IT" sz="2400" dirty="0"/>
              <a:t> </a:t>
            </a:r>
            <a:r>
              <a:rPr lang="it-IT" sz="2400"/>
              <a:t>the </a:t>
            </a:r>
            <a:r>
              <a:rPr lang="it-IT" sz="2400" b="1"/>
              <a:t>quantum-to-</a:t>
            </a:r>
            <a:r>
              <a:rPr lang="it-IT" sz="2400" b="1" dirty="0" err="1"/>
              <a:t>classical</a:t>
            </a:r>
            <a:r>
              <a:rPr lang="it-IT" sz="2400" b="1" dirty="0"/>
              <a:t>-</a:t>
            </a:r>
            <a:r>
              <a:rPr lang="it-IT" sz="2400" b="1" dirty="0" err="1"/>
              <a:t>transition</a:t>
            </a:r>
            <a:r>
              <a:rPr lang="it-IT" sz="2400" b="1" dirty="0"/>
              <a:t>.</a:t>
            </a:r>
            <a:endParaRPr lang="it-IT" sz="2400" dirty="0"/>
          </a:p>
          <a:p>
            <a:endParaRPr lang="it-IT" sz="2400" dirty="0"/>
          </a:p>
          <a:p>
            <a:endParaRPr lang="it-IT" sz="2400" dirty="0"/>
          </a:p>
          <a:p>
            <a:endParaRPr lang="it-IT" sz="2400" dirty="0"/>
          </a:p>
          <a:p>
            <a:endParaRPr lang="it-IT" sz="2400" dirty="0"/>
          </a:p>
          <a:p>
            <a:endParaRPr lang="it-IT" dirty="0"/>
          </a:p>
          <a:p>
            <a:endParaRPr lang="it-IT" dirty="0"/>
          </a:p>
        </p:txBody>
      </p:sp>
      <p:pic>
        <p:nvPicPr>
          <p:cNvPr id="5" name="Immagine 4" descr="Immagine che contiene testo, schermata, grafica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7CB5C81B-941C-71E2-869D-AD32F3964B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840" y="1845734"/>
            <a:ext cx="4589441" cy="417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732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7367FD-AEF2-2FC7-B2CD-1B70E7F26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COLLAPSE MODELS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5E254B8-D606-05C2-6B13-B880AB5F8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b="1" dirty="0" err="1"/>
              <a:t>Unified</a:t>
            </a:r>
            <a:r>
              <a:rPr lang="it-IT" sz="2400" b="1" dirty="0"/>
              <a:t> </a:t>
            </a:r>
            <a:r>
              <a:rPr lang="it-IT" sz="2400" b="1" dirty="0" err="1"/>
              <a:t>dynamcs</a:t>
            </a:r>
            <a:r>
              <a:rPr lang="it-IT" sz="2400" b="1" dirty="0"/>
              <a:t> </a:t>
            </a:r>
            <a:r>
              <a:rPr lang="it-IT" sz="2400" b="1" dirty="0" err="1"/>
              <a:t>approach</a:t>
            </a:r>
            <a:r>
              <a:rPr lang="it-IT" sz="2400" b="1" dirty="0"/>
              <a:t>:  </a:t>
            </a:r>
            <a:r>
              <a:rPr lang="it-IT" sz="2400" dirty="0" err="1"/>
              <a:t>modified</a:t>
            </a:r>
            <a:r>
              <a:rPr lang="it-IT" sz="2400" dirty="0"/>
              <a:t> </a:t>
            </a:r>
            <a:r>
              <a:rPr lang="it-IT" sz="2400" dirty="0" err="1"/>
              <a:t>Schrödinger</a:t>
            </a:r>
            <a:r>
              <a:rPr lang="it-IT" sz="2400" dirty="0"/>
              <a:t> </a:t>
            </a:r>
            <a:r>
              <a:rPr lang="it-IT" sz="2400" dirty="0" err="1"/>
              <a:t>equation</a:t>
            </a:r>
            <a:r>
              <a:rPr lang="it-IT" sz="2400" dirty="0"/>
              <a:t> with an </a:t>
            </a:r>
            <a:r>
              <a:rPr lang="it-IT" sz="2400" dirty="0" err="1"/>
              <a:t>additional</a:t>
            </a:r>
            <a:r>
              <a:rPr lang="it-IT" sz="2400" dirty="0"/>
              <a:t> </a:t>
            </a:r>
            <a:r>
              <a:rPr lang="it-IT" sz="2400" u="sng" dirty="0" err="1"/>
              <a:t>stochastic</a:t>
            </a:r>
            <a:r>
              <a:rPr lang="it-IT" sz="2400" dirty="0"/>
              <a:t> and </a:t>
            </a:r>
            <a:r>
              <a:rPr lang="it-IT" sz="2400" u="sng" dirty="0"/>
              <a:t>non-linear</a:t>
            </a:r>
            <a:r>
              <a:rPr lang="it-IT" sz="2400" dirty="0"/>
              <a:t> </a:t>
            </a:r>
            <a:r>
              <a:rPr lang="it-IT" sz="2400" dirty="0" err="1"/>
              <a:t>term</a:t>
            </a:r>
            <a:r>
              <a:rPr lang="it-IT" sz="2400" dirty="0"/>
              <a:t>. </a:t>
            </a:r>
          </a:p>
        </p:txBody>
      </p:sp>
      <p:pic>
        <p:nvPicPr>
          <p:cNvPr id="6" name="Immagine 5" descr="Immagine che contiene testo, Carattere, linea, bianco&#10;&#10;Il contenuto generato dall'IA potrebbe non essere corretto.">
            <a:extLst>
              <a:ext uri="{FF2B5EF4-FFF2-40B4-BE49-F238E27FC236}">
                <a16:creationId xmlns:a16="http://schemas.microsoft.com/office/drawing/2014/main" id="{4985BCC3-FCF7-11AE-D266-5FB87D0543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760" y="2761343"/>
            <a:ext cx="9102479" cy="208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42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A3D8D7-CF04-513E-4541-79303E5B6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 descr="Immagine che contiene testo, Carattere, linea, bianco&#10;&#10;Il contenuto generato dall'IA potrebbe non essere corretto.">
            <a:extLst>
              <a:ext uri="{FF2B5EF4-FFF2-40B4-BE49-F238E27FC236}">
                <a16:creationId xmlns:a16="http://schemas.microsoft.com/office/drawing/2014/main" id="{44624BE6-FFBB-44EE-0296-2D9C4261F4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760" y="2761343"/>
            <a:ext cx="9102479" cy="2089919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F066623E-3357-8219-BF49-6D5FF0388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COLLAPSE MODELS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D4F42A7-D4C9-CB81-3B54-092DCE15E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b="1" dirty="0" err="1"/>
              <a:t>Unified</a:t>
            </a:r>
            <a:r>
              <a:rPr lang="it-IT" sz="2400" b="1" dirty="0"/>
              <a:t> </a:t>
            </a:r>
            <a:r>
              <a:rPr lang="it-IT" sz="2400" b="1" dirty="0" err="1"/>
              <a:t>dynamcs</a:t>
            </a:r>
            <a:r>
              <a:rPr lang="it-IT" sz="2400" b="1" dirty="0"/>
              <a:t> </a:t>
            </a:r>
            <a:r>
              <a:rPr lang="it-IT" sz="2400" b="1" dirty="0" err="1"/>
              <a:t>approach</a:t>
            </a:r>
            <a:r>
              <a:rPr lang="it-IT" sz="2400" b="1" dirty="0"/>
              <a:t>:  </a:t>
            </a:r>
            <a:r>
              <a:rPr lang="it-IT" sz="2400" dirty="0" err="1"/>
              <a:t>modified</a:t>
            </a:r>
            <a:r>
              <a:rPr lang="it-IT" sz="2400" dirty="0"/>
              <a:t> </a:t>
            </a:r>
            <a:r>
              <a:rPr lang="it-IT" sz="2400" dirty="0" err="1"/>
              <a:t>Schrödinger</a:t>
            </a:r>
            <a:r>
              <a:rPr lang="it-IT" sz="2400" dirty="0"/>
              <a:t> </a:t>
            </a:r>
            <a:r>
              <a:rPr lang="it-IT" sz="2400" dirty="0" err="1"/>
              <a:t>equation</a:t>
            </a:r>
            <a:r>
              <a:rPr lang="it-IT" sz="2400" dirty="0"/>
              <a:t> with an </a:t>
            </a:r>
            <a:r>
              <a:rPr lang="it-IT" sz="2400" dirty="0" err="1"/>
              <a:t>additional</a:t>
            </a:r>
            <a:r>
              <a:rPr lang="it-IT" sz="2400" dirty="0"/>
              <a:t> </a:t>
            </a:r>
            <a:r>
              <a:rPr lang="it-IT" sz="2400" u="sng" dirty="0" err="1"/>
              <a:t>stochastic</a:t>
            </a:r>
            <a:r>
              <a:rPr lang="it-IT" sz="2400" dirty="0"/>
              <a:t> and </a:t>
            </a:r>
            <a:r>
              <a:rPr lang="it-IT" sz="2400" u="sng" dirty="0"/>
              <a:t>non-linear</a:t>
            </a:r>
            <a:r>
              <a:rPr lang="it-IT" sz="2400" dirty="0"/>
              <a:t> </a:t>
            </a:r>
            <a:r>
              <a:rPr lang="it-IT" sz="2400" dirty="0" err="1"/>
              <a:t>term</a:t>
            </a:r>
            <a:r>
              <a:rPr lang="it-IT" sz="2400" dirty="0"/>
              <a:t>. 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6D7BBFC2-1731-B8FE-FEC0-5E5ECCFBC0A8}"/>
              </a:ext>
            </a:extLst>
          </p:cNvPr>
          <p:cNvCxnSpPr>
            <a:cxnSpLocks/>
          </p:cNvCxnSpPr>
          <p:nvPr/>
        </p:nvCxnSpPr>
        <p:spPr>
          <a:xfrm flipH="1">
            <a:off x="9043332" y="2990923"/>
            <a:ext cx="830510" cy="549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E9137B0-37C0-6B81-D830-0DDFE84EC788}"/>
              </a:ext>
            </a:extLst>
          </p:cNvPr>
          <p:cNvSpPr txBox="1"/>
          <p:nvPr/>
        </p:nvSpPr>
        <p:spPr>
          <a:xfrm>
            <a:off x="9072660" y="2621591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General </a:t>
            </a:r>
            <a:r>
              <a:rPr lang="it-IT" dirty="0" err="1"/>
              <a:t>structure</a:t>
            </a:r>
            <a:endParaRPr lang="it-IT" dirty="0"/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BF95D49E-A2A8-5201-7254-10B7F2486463}"/>
              </a:ext>
            </a:extLst>
          </p:cNvPr>
          <p:cNvCxnSpPr>
            <a:cxnSpLocks/>
          </p:cNvCxnSpPr>
          <p:nvPr/>
        </p:nvCxnSpPr>
        <p:spPr>
          <a:xfrm flipH="1" flipV="1">
            <a:off x="5135181" y="4792535"/>
            <a:ext cx="327170" cy="86662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8D6824C-CF09-D28D-D010-864F731AADAE}"/>
              </a:ext>
            </a:extLst>
          </p:cNvPr>
          <p:cNvSpPr txBox="1"/>
          <p:nvPr/>
        </p:nvSpPr>
        <p:spPr>
          <a:xfrm>
            <a:off x="5298766" y="5630566"/>
            <a:ext cx="3842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Defines</a:t>
            </a:r>
            <a:r>
              <a:rPr lang="it-IT" dirty="0"/>
              <a:t> the </a:t>
            </a:r>
            <a:r>
              <a:rPr lang="it-IT" dirty="0" err="1"/>
              <a:t>particular</a:t>
            </a:r>
            <a:r>
              <a:rPr lang="it-IT" dirty="0"/>
              <a:t> </a:t>
            </a:r>
            <a:r>
              <a:rPr lang="it-IT" dirty="0" err="1"/>
              <a:t>collapse</a:t>
            </a:r>
            <a:r>
              <a:rPr lang="it-IT" dirty="0"/>
              <a:t> model</a:t>
            </a: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9634DE93-A4A2-621A-6E0A-FF6539C56AB3}"/>
              </a:ext>
            </a:extLst>
          </p:cNvPr>
          <p:cNvSpPr/>
          <p:nvPr/>
        </p:nvSpPr>
        <p:spPr>
          <a:xfrm>
            <a:off x="4387441" y="3954504"/>
            <a:ext cx="1208015" cy="83803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8252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6B50CA-398F-35DE-9C37-C40225AE5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COLLAPSE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C14F99AD-5125-7A5B-45B2-7706B1454FA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it-IT" sz="2400" dirty="0">
                    <a:solidFill>
                      <a:schemeClr val="accent1"/>
                    </a:solidFill>
                  </a:rPr>
                  <a:t>PROS:</a:t>
                </a:r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it-IT" sz="2400" dirty="0"/>
                  <a:t> </a:t>
                </a:r>
                <a:r>
                  <a:rPr lang="it-IT" sz="2400" dirty="0" err="1"/>
                  <a:t>Asymptotically</a:t>
                </a:r>
                <a:r>
                  <a:rPr lang="it-IT" sz="2400" dirty="0"/>
                  <a:t> </a:t>
                </a:r>
                <a:r>
                  <a:rPr lang="it-IT" sz="2400" dirty="0" err="1"/>
                  <a:t>reproduces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collpase</a:t>
                </a:r>
                <a:r>
                  <a:rPr lang="it-IT" sz="2400" dirty="0"/>
                  <a:t> of the </a:t>
                </a:r>
                <a:r>
                  <a:rPr lang="it-IT" sz="2400" dirty="0" err="1"/>
                  <a:t>wave-functions</a:t>
                </a:r>
                <a:r>
                  <a:rPr lang="it-IT" sz="2400" dirty="0"/>
                  <a:t>: </a:t>
                </a:r>
                <a:r>
                  <a:rPr lang="it-IT" sz="2400" b="1" dirty="0"/>
                  <a:t>linear </a:t>
                </a:r>
                <a:r>
                  <a:rPr lang="it-IT" sz="2400" b="1" dirty="0" err="1"/>
                  <a:t>superpositions</a:t>
                </a:r>
                <a:r>
                  <a:rPr lang="it-IT" sz="2400" b="1" dirty="0"/>
                  <a:t> are </a:t>
                </a:r>
                <a:r>
                  <a:rPr lang="it-IT" sz="2400" b="1" dirty="0" err="1"/>
                  <a:t>suppressed</a:t>
                </a:r>
                <a:r>
                  <a:rPr lang="it-IT" sz="2400" b="1" dirty="0"/>
                  <a:t> </a:t>
                </a:r>
                <a:r>
                  <a:rPr lang="it-IT" sz="2400" dirty="0" err="1"/>
                  <a:t>at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wf</a:t>
                </a:r>
                <a:r>
                  <a:rPr lang="it-IT" sz="2400" dirty="0"/>
                  <a:t> </a:t>
                </a:r>
                <a:r>
                  <a:rPr lang="it-IT" sz="2400" dirty="0" err="1"/>
                  <a:t>level</a:t>
                </a:r>
                <a:r>
                  <a:rPr lang="it-IT" sz="2400" dirty="0"/>
                  <a:t>;</a:t>
                </a:r>
              </a:p>
              <a:p>
                <a:pPr>
                  <a:buFont typeface="Courier New" panose="02070309020205020404" pitchFamily="49" charset="0"/>
                  <a:buChar char="o"/>
                </a:pPr>
                <a:endParaRPr lang="it-IT" sz="2400" dirty="0"/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it-IT" sz="2400" b="1" dirty="0"/>
                  <a:t> </a:t>
                </a:r>
                <a:r>
                  <a:rPr lang="it-IT" sz="2400" b="1" dirty="0" err="1"/>
                  <a:t>Amplification</a:t>
                </a:r>
                <a:r>
                  <a:rPr lang="it-IT" sz="2400" b="1" dirty="0"/>
                  <a:t> </a:t>
                </a:r>
                <a:r>
                  <a:rPr lang="it-IT" sz="2400" b="1" dirty="0" err="1"/>
                  <a:t>mechanism</a:t>
                </a:r>
                <a:r>
                  <a:rPr lang="it-IT" sz="2400" dirty="0"/>
                  <a:t>: the rate with </a:t>
                </a:r>
                <a:r>
                  <a:rPr lang="it-IT" sz="2400" dirty="0" err="1"/>
                  <a:t>which</a:t>
                </a:r>
                <a:r>
                  <a:rPr lang="it-IT" sz="2400" dirty="0"/>
                  <a:t> </a:t>
                </a:r>
                <a:r>
                  <a:rPr lang="it-IT" sz="2400" dirty="0" err="1"/>
                  <a:t>this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collapse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happens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scales</a:t>
                </a:r>
                <a:r>
                  <a:rPr lang="it-IT" sz="2400" dirty="0"/>
                  <a:t> with the </a:t>
                </a:r>
                <a:r>
                  <a:rPr lang="it-IT" sz="2400" dirty="0" err="1"/>
                  <a:t>dimension</a:t>
                </a:r>
                <a:r>
                  <a:rPr lang="it-IT" sz="2400" dirty="0"/>
                  <a:t> of the system. </a:t>
                </a:r>
                <a:r>
                  <a:rPr lang="it-IT" sz="2400" dirty="0" err="1"/>
                  <a:t>Choosing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parameters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properly</a:t>
                </a:r>
                <a:r>
                  <a:rPr lang="it-IT" sz="2400" dirty="0"/>
                  <a:t>, ‘small’ systems </a:t>
                </a:r>
                <a:r>
                  <a:rPr lang="it-IT" sz="2400" dirty="0" err="1"/>
                  <a:t>remain</a:t>
                </a:r>
                <a:r>
                  <a:rPr lang="it-IT" sz="2400" dirty="0"/>
                  <a:t> </a:t>
                </a:r>
                <a:r>
                  <a:rPr lang="it-IT" sz="2400" dirty="0" err="1"/>
                  <a:t>governed</a:t>
                </a:r>
                <a:r>
                  <a:rPr lang="it-IT" sz="2400" dirty="0"/>
                  <a:t> by the SE </a:t>
                </a:r>
                <a:r>
                  <a:rPr lang="it-IT" sz="2400" dirty="0" err="1"/>
                  <a:t>while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macroscopic</a:t>
                </a:r>
                <a:r>
                  <a:rPr lang="it-IT" sz="2400" dirty="0"/>
                  <a:t> (</a:t>
                </a:r>
                <a14:m>
                  <m:oMath xmlns:m="http://schemas.openxmlformats.org/officeDocument/2006/math">
                    <m:r>
                      <a:rPr lang="it-IT" sz="2400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it-IT" sz="2400" i="1">
                        <a:latin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40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4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it-IT" sz="2400" dirty="0"/>
                  <a:t>) systems </a:t>
                </a:r>
                <a:r>
                  <a:rPr lang="it-IT" sz="2400" dirty="0" err="1"/>
                  <a:t>collapse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almost</a:t>
                </a:r>
                <a:r>
                  <a:rPr lang="it-IT" sz="2400" dirty="0"/>
                  <a:t> </a:t>
                </a:r>
                <a:r>
                  <a:rPr lang="it-IT" sz="2400" dirty="0" err="1"/>
                  <a:t>instantly</a:t>
                </a:r>
                <a:r>
                  <a:rPr lang="it-IT" sz="2400" dirty="0"/>
                  <a:t>;</a:t>
                </a:r>
              </a:p>
              <a:p>
                <a:pPr>
                  <a:buFont typeface="Courier New" panose="02070309020205020404" pitchFamily="49" charset="0"/>
                  <a:buChar char="o"/>
                </a:pPr>
                <a:endParaRPr lang="it-IT" sz="2400" dirty="0"/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it-IT" sz="2400" dirty="0"/>
                  <a:t> </a:t>
                </a:r>
                <a:r>
                  <a:rPr lang="it-IT" sz="2400" dirty="0" err="1"/>
                  <a:t>Different</a:t>
                </a:r>
                <a:r>
                  <a:rPr lang="it-IT" sz="2400" dirty="0"/>
                  <a:t> </a:t>
                </a:r>
                <a:r>
                  <a:rPr lang="it-IT" sz="2400" dirty="0" err="1"/>
                  <a:t>predictions</a:t>
                </a:r>
                <a:r>
                  <a:rPr lang="it-IT" sz="2400" dirty="0"/>
                  <a:t> from standard QM </a:t>
                </a:r>
                <a:r>
                  <a:rPr lang="it-IT" sz="2400" dirty="0" err="1"/>
                  <a:t>that</a:t>
                </a:r>
                <a:r>
                  <a:rPr lang="it-IT" sz="2400" dirty="0"/>
                  <a:t> can be </a:t>
                </a:r>
                <a:r>
                  <a:rPr lang="it-IT" sz="2400" dirty="0" err="1"/>
                  <a:t>tested</a:t>
                </a:r>
                <a:r>
                  <a:rPr lang="it-IT" sz="2400" dirty="0"/>
                  <a:t> in </a:t>
                </a:r>
                <a:r>
                  <a:rPr lang="it-IT" sz="2400" dirty="0" err="1"/>
                  <a:t>experiments</a:t>
                </a:r>
                <a:r>
                  <a:rPr lang="it-IT" sz="2400" dirty="0"/>
                  <a:t>.</a:t>
                </a:r>
              </a:p>
              <a:p>
                <a:pPr>
                  <a:buFont typeface="Courier New" panose="02070309020205020404" pitchFamily="49" charset="0"/>
                  <a:buChar char="o"/>
                </a:pPr>
                <a:endParaRPr lang="it-IT" sz="2400" dirty="0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C14F99AD-5125-7A5B-45B2-7706B1454F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58" t="-2879" r="-1152" b="-7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1717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28A7C-B3D1-F2C9-2262-7F38C1065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6484F3-2A17-E1B4-88DD-4F877C531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COLLAPSE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361E04D7-0070-F33B-BFCC-19641AABA1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sz="2400" dirty="0">
                    <a:solidFill>
                      <a:schemeClr val="accent1"/>
                    </a:solidFill>
                  </a:rPr>
                  <a:t>CONS:</a:t>
                </a:r>
              </a:p>
              <a:p>
                <a:pPr marL="0" indent="0">
                  <a:buNone/>
                </a:pPr>
                <a:endParaRPr lang="it-IT" sz="2400" dirty="0">
                  <a:solidFill>
                    <a:schemeClr val="accent1"/>
                  </a:solidFill>
                </a:endParaRPr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it-IT" sz="2400" dirty="0"/>
                  <a:t> </a:t>
                </a:r>
                <a:r>
                  <a:rPr lang="it-IT" sz="2400" b="1" dirty="0" err="1"/>
                  <a:t>Unbounded</a:t>
                </a:r>
                <a:r>
                  <a:rPr lang="it-IT" sz="2400" b="1" dirty="0"/>
                  <a:t> </a:t>
                </a:r>
                <a:r>
                  <a:rPr lang="it-IT" sz="2400" b="1" dirty="0" err="1"/>
                  <a:t>heating</a:t>
                </a:r>
                <a:r>
                  <a:rPr lang="it-IT" sz="2400" b="1" dirty="0"/>
                  <a:t>:</a:t>
                </a:r>
                <a:r>
                  <a:rPr lang="it-IT" sz="2400" dirty="0"/>
                  <a:t>       </a:t>
                </a:r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&lt;</m:t>
                    </m:r>
                    <m:acc>
                      <m:accPr>
                        <m:chr m:val="̂"/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&gt; = &lt;</m:t>
                    </m:r>
                    <m:acc>
                      <m:accPr>
                        <m:chr m:val="̂"/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𝑆𝑐h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+ 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it-IT" sz="2400" b="0" dirty="0"/>
              </a:p>
              <a:p>
                <a:pPr>
                  <a:buFont typeface="Courier New" panose="02070309020205020404" pitchFamily="49" charset="0"/>
                  <a:buChar char="o"/>
                </a:pPr>
                <a:endParaRPr lang="it-IT" sz="2400" dirty="0"/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it-IT" sz="2400" dirty="0"/>
                  <a:t> Can I </a:t>
                </a:r>
                <a:r>
                  <a:rPr lang="it-IT" sz="2400" dirty="0" err="1"/>
                  <a:t>distinguish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spontaneous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collapse</a:t>
                </a:r>
                <a:r>
                  <a:rPr lang="it-IT" sz="2400" dirty="0"/>
                  <a:t> from </a:t>
                </a:r>
                <a:r>
                  <a:rPr lang="it-IT" sz="2400" dirty="0" err="1"/>
                  <a:t>other</a:t>
                </a:r>
                <a:r>
                  <a:rPr lang="it-IT" sz="2400" dirty="0"/>
                  <a:t> </a:t>
                </a:r>
                <a:r>
                  <a:rPr lang="it-IT" sz="2400" dirty="0" err="1"/>
                  <a:t>forms</a:t>
                </a:r>
                <a:r>
                  <a:rPr lang="it-IT" sz="2400" dirty="0"/>
                  <a:t> of </a:t>
                </a:r>
                <a:r>
                  <a:rPr lang="it-IT" sz="2400" dirty="0" err="1"/>
                  <a:t>decoherence</a:t>
                </a:r>
                <a:r>
                  <a:rPr lang="it-IT" sz="2400" dirty="0"/>
                  <a:t>?</a:t>
                </a:r>
                <a:endParaRPr lang="it-IT" sz="2400" b="0" dirty="0"/>
              </a:p>
              <a:p>
                <a:pPr>
                  <a:buFont typeface="Courier New" panose="02070309020205020404" pitchFamily="49" charset="0"/>
                  <a:buChar char="o"/>
                </a:pPr>
                <a:endParaRPr lang="it-IT" sz="2400" dirty="0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361E04D7-0070-F33B-BFCC-19641AABA1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58" t="-212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ttangolo 3">
            <a:extLst>
              <a:ext uri="{FF2B5EF4-FFF2-40B4-BE49-F238E27FC236}">
                <a16:creationId xmlns:a16="http://schemas.microsoft.com/office/drawing/2014/main" id="{E28D8846-2F0A-2775-4427-E6E00CA7B8C3}"/>
              </a:ext>
            </a:extLst>
          </p:cNvPr>
          <p:cNvSpPr/>
          <p:nvPr/>
        </p:nvSpPr>
        <p:spPr>
          <a:xfrm>
            <a:off x="4353886" y="2818701"/>
            <a:ext cx="3506598" cy="46978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615102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570</TotalTime>
  <Words>1359</Words>
  <Application>Microsoft Office PowerPoint</Application>
  <PresentationFormat>Widescreen</PresentationFormat>
  <Paragraphs>182</Paragraphs>
  <Slides>29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29</vt:i4>
      </vt:variant>
    </vt:vector>
  </HeadingPairs>
  <TitlesOfParts>
    <vt:vector size="35" baseType="lpstr">
      <vt:lpstr>Calibri</vt:lpstr>
      <vt:lpstr>Calibri Light</vt:lpstr>
      <vt:lpstr>Cambria Math</vt:lpstr>
      <vt:lpstr>Century Gothic</vt:lpstr>
      <vt:lpstr>Courier New</vt:lpstr>
      <vt:lpstr>Retrospettivo</vt:lpstr>
      <vt:lpstr>Non-equilibrium thermodynamics of gravitational objective-collapse models</vt:lpstr>
      <vt:lpstr>It’s good to be back…</vt:lpstr>
      <vt:lpstr>Outlook of the talk</vt:lpstr>
      <vt:lpstr>COLLAPSE MODELS</vt:lpstr>
      <vt:lpstr>COLLAPSE MODELS</vt:lpstr>
      <vt:lpstr>COLLAPSE MODELS</vt:lpstr>
      <vt:lpstr>COLLAPSE MODELS</vt:lpstr>
      <vt:lpstr>COLLAPSE MODELS</vt:lpstr>
      <vt:lpstr>COLLAPSE MODELS</vt:lpstr>
      <vt:lpstr>THE DIóSI-PENROSE MODEL</vt:lpstr>
      <vt:lpstr>DP MODEL WITH LINEAR FRICTION</vt:lpstr>
      <vt:lpstr>THERMODYNAMICS</vt:lpstr>
      <vt:lpstr>THERMODYNAMICS</vt:lpstr>
      <vt:lpstr>STOCHASTIC THERMODYNAMICS</vt:lpstr>
      <vt:lpstr>STOCHASTIC THERMODYNAMICS</vt:lpstr>
      <vt:lpstr>QUANTUM ENTROPIES</vt:lpstr>
      <vt:lpstr>QUANTUM ENTROPIES</vt:lpstr>
      <vt:lpstr>COLLAPSE DYNAMICS IN PHASE-SPACE</vt:lpstr>
      <vt:lpstr>COLLAPSE DYNAMICS IN PHASE-SPACE</vt:lpstr>
      <vt:lpstr>COLLAPSE DYNAMICS IN PHASE-SPACE</vt:lpstr>
      <vt:lpstr>LINEAR FRICTION DP MODEL</vt:lpstr>
      <vt:lpstr>SMALL β REGIME</vt:lpstr>
      <vt:lpstr>SMALL β REGIME</vt:lpstr>
      <vt:lpstr>EARLY TIMES LINEARIZATION</vt:lpstr>
      <vt:lpstr>EARLY TIMES LINEARIZATION</vt:lpstr>
      <vt:lpstr>EARLY TIMES LINEARIZATION</vt:lpstr>
      <vt:lpstr>EARLY TIMES LINEARIZATION</vt:lpstr>
      <vt:lpstr>CONCLUSIONS</vt:lpstr>
      <vt:lpstr>THANK YOU FOR THE ATTENTION!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SIMONE ARTINI</dc:creator>
  <cp:lastModifiedBy>SIMONE ARTINI</cp:lastModifiedBy>
  <cp:revision>132</cp:revision>
  <dcterms:created xsi:type="dcterms:W3CDTF">2025-06-06T12:20:38Z</dcterms:created>
  <dcterms:modified xsi:type="dcterms:W3CDTF">2025-06-17T20:13:59Z</dcterms:modified>
</cp:coreProperties>
</file>