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30275213" cy="42803763"/>
  <p:notesSz cx="6858000" cy="9144000"/>
  <p:defaultTextStyle>
    <a:defPPr>
      <a:defRPr lang="en-US"/>
    </a:defPPr>
    <a:lvl1pPr marL="0" algn="l" defTabSz="2139302" rtl="0" eaLnBrk="1" latinLnBrk="0" hangingPunct="1">
      <a:defRPr sz="8400" kern="1200">
        <a:solidFill>
          <a:schemeClr val="tx1"/>
        </a:solidFill>
        <a:latin typeface="+mn-lt"/>
        <a:ea typeface="+mn-ea"/>
        <a:cs typeface="+mn-cs"/>
      </a:defRPr>
    </a:lvl1pPr>
    <a:lvl2pPr marL="2139302" algn="l" defTabSz="2139302" rtl="0" eaLnBrk="1" latinLnBrk="0" hangingPunct="1">
      <a:defRPr sz="8400" kern="1200">
        <a:solidFill>
          <a:schemeClr val="tx1"/>
        </a:solidFill>
        <a:latin typeface="+mn-lt"/>
        <a:ea typeface="+mn-ea"/>
        <a:cs typeface="+mn-cs"/>
      </a:defRPr>
    </a:lvl2pPr>
    <a:lvl3pPr marL="4278606" algn="l" defTabSz="2139302" rtl="0" eaLnBrk="1" latinLnBrk="0" hangingPunct="1">
      <a:defRPr sz="8400" kern="1200">
        <a:solidFill>
          <a:schemeClr val="tx1"/>
        </a:solidFill>
        <a:latin typeface="+mn-lt"/>
        <a:ea typeface="+mn-ea"/>
        <a:cs typeface="+mn-cs"/>
      </a:defRPr>
    </a:lvl3pPr>
    <a:lvl4pPr marL="6417908" algn="l" defTabSz="2139302" rtl="0" eaLnBrk="1" latinLnBrk="0" hangingPunct="1">
      <a:defRPr sz="8400" kern="1200">
        <a:solidFill>
          <a:schemeClr val="tx1"/>
        </a:solidFill>
        <a:latin typeface="+mn-lt"/>
        <a:ea typeface="+mn-ea"/>
        <a:cs typeface="+mn-cs"/>
      </a:defRPr>
    </a:lvl4pPr>
    <a:lvl5pPr marL="8557211" algn="l" defTabSz="2139302" rtl="0" eaLnBrk="1" latinLnBrk="0" hangingPunct="1">
      <a:defRPr sz="8400" kern="1200">
        <a:solidFill>
          <a:schemeClr val="tx1"/>
        </a:solidFill>
        <a:latin typeface="+mn-lt"/>
        <a:ea typeface="+mn-ea"/>
        <a:cs typeface="+mn-cs"/>
      </a:defRPr>
    </a:lvl5pPr>
    <a:lvl6pPr marL="10696514" algn="l" defTabSz="2139302" rtl="0" eaLnBrk="1" latinLnBrk="0" hangingPunct="1">
      <a:defRPr sz="8400" kern="1200">
        <a:solidFill>
          <a:schemeClr val="tx1"/>
        </a:solidFill>
        <a:latin typeface="+mn-lt"/>
        <a:ea typeface="+mn-ea"/>
        <a:cs typeface="+mn-cs"/>
      </a:defRPr>
    </a:lvl6pPr>
    <a:lvl7pPr marL="12835817" algn="l" defTabSz="2139302" rtl="0" eaLnBrk="1" latinLnBrk="0" hangingPunct="1">
      <a:defRPr sz="8400" kern="1200">
        <a:solidFill>
          <a:schemeClr val="tx1"/>
        </a:solidFill>
        <a:latin typeface="+mn-lt"/>
        <a:ea typeface="+mn-ea"/>
        <a:cs typeface="+mn-cs"/>
      </a:defRPr>
    </a:lvl7pPr>
    <a:lvl8pPr marL="14975120" algn="l" defTabSz="2139302" rtl="0" eaLnBrk="1" latinLnBrk="0" hangingPunct="1">
      <a:defRPr sz="8400" kern="1200">
        <a:solidFill>
          <a:schemeClr val="tx1"/>
        </a:solidFill>
        <a:latin typeface="+mn-lt"/>
        <a:ea typeface="+mn-ea"/>
        <a:cs typeface="+mn-cs"/>
      </a:defRPr>
    </a:lvl8pPr>
    <a:lvl9pPr marL="17114422" algn="l" defTabSz="2139302" rtl="0" eaLnBrk="1" latinLnBrk="0" hangingPunct="1">
      <a:defRPr sz="84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505" userDrawn="1">
          <p15:clr>
            <a:srgbClr val="A4A3A4"/>
          </p15:clr>
        </p15:guide>
        <p15:guide id="2" pos="1774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8856"/>
    <p:restoredTop sz="92718" autoAdjust="0"/>
  </p:normalViewPr>
  <p:slideViewPr>
    <p:cSldViewPr snapToGrid="0" showGuides="1">
      <p:cViewPr>
        <p:scale>
          <a:sx n="40" d="100"/>
          <a:sy n="40" d="100"/>
        </p:scale>
        <p:origin x="-1920" y="-78"/>
      </p:cViewPr>
      <p:guideLst>
        <p:guide orient="horz" pos="2505"/>
        <p:guide pos="17746"/>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00C831-4CB9-2442-BC15-197795185F33}" type="datetimeFigureOut">
              <a:rPr lang="en-US" smtClean="0"/>
              <a:pPr/>
              <a:t>1/29/2019</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96C433-0714-8948-9917-A80FF8EA557A}" type="slidenum">
              <a:rPr lang="en-US" smtClean="0"/>
              <a:pPr/>
              <a:t>‹N›</a:t>
            </a:fld>
            <a:endParaRPr lang="en-US"/>
          </a:p>
        </p:txBody>
      </p:sp>
    </p:spTree>
    <p:extLst>
      <p:ext uri="{BB962C8B-B14F-4D97-AF65-F5344CB8AC3E}">
        <p14:creationId xmlns:p14="http://schemas.microsoft.com/office/powerpoint/2010/main" xmlns="" val="211694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96C433-0714-8948-9917-A80FF8EA557A}" type="slidenum">
              <a:rPr lang="en-US" smtClean="0"/>
              <a:pPr/>
              <a:t>1</a:t>
            </a:fld>
            <a:endParaRPr lang="en-US"/>
          </a:p>
        </p:txBody>
      </p:sp>
    </p:spTree>
    <p:extLst>
      <p:ext uri="{BB962C8B-B14F-4D97-AF65-F5344CB8AC3E}">
        <p14:creationId xmlns:p14="http://schemas.microsoft.com/office/powerpoint/2010/main" xmlns="" val="1724643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642" y="13296913"/>
            <a:ext cx="25733931" cy="9175066"/>
          </a:xfrm>
        </p:spPr>
        <p:txBody>
          <a:bodyPr/>
          <a:lstStyle/>
          <a:p>
            <a:r>
              <a:rPr lang="en-GB" smtClean="0"/>
              <a:t>Click to edit Master title style</a:t>
            </a:r>
            <a:endParaRPr lang="en-US"/>
          </a:p>
        </p:txBody>
      </p:sp>
      <p:sp>
        <p:nvSpPr>
          <p:cNvPr id="3" name="Subtitle 2"/>
          <p:cNvSpPr>
            <a:spLocks noGrp="1"/>
          </p:cNvSpPr>
          <p:nvPr>
            <p:ph type="subTitle" idx="1"/>
          </p:nvPr>
        </p:nvSpPr>
        <p:spPr>
          <a:xfrm>
            <a:off x="4541283" y="24255466"/>
            <a:ext cx="21192649" cy="10938739"/>
          </a:xfrm>
        </p:spPr>
        <p:txBody>
          <a:bodyPr/>
          <a:lstStyle>
            <a:lvl1pPr marL="0" indent="0" algn="ctr">
              <a:buNone/>
              <a:defRPr>
                <a:solidFill>
                  <a:schemeClr val="tx1">
                    <a:tint val="75000"/>
                  </a:schemeClr>
                </a:solidFill>
              </a:defRPr>
            </a:lvl1pPr>
            <a:lvl2pPr marL="2139302" indent="0" algn="ctr">
              <a:buNone/>
              <a:defRPr>
                <a:solidFill>
                  <a:schemeClr val="tx1">
                    <a:tint val="75000"/>
                  </a:schemeClr>
                </a:solidFill>
              </a:defRPr>
            </a:lvl2pPr>
            <a:lvl3pPr marL="4278606" indent="0" algn="ctr">
              <a:buNone/>
              <a:defRPr>
                <a:solidFill>
                  <a:schemeClr val="tx1">
                    <a:tint val="75000"/>
                  </a:schemeClr>
                </a:solidFill>
              </a:defRPr>
            </a:lvl3pPr>
            <a:lvl4pPr marL="6417908" indent="0" algn="ctr">
              <a:buNone/>
              <a:defRPr>
                <a:solidFill>
                  <a:schemeClr val="tx1">
                    <a:tint val="75000"/>
                  </a:schemeClr>
                </a:solidFill>
              </a:defRPr>
            </a:lvl4pPr>
            <a:lvl5pPr marL="8557211" indent="0" algn="ctr">
              <a:buNone/>
              <a:defRPr>
                <a:solidFill>
                  <a:schemeClr val="tx1">
                    <a:tint val="75000"/>
                  </a:schemeClr>
                </a:solidFill>
              </a:defRPr>
            </a:lvl5pPr>
            <a:lvl6pPr marL="10696514" indent="0" algn="ctr">
              <a:buNone/>
              <a:defRPr>
                <a:solidFill>
                  <a:schemeClr val="tx1">
                    <a:tint val="75000"/>
                  </a:schemeClr>
                </a:solidFill>
              </a:defRPr>
            </a:lvl6pPr>
            <a:lvl7pPr marL="12835817" indent="0" algn="ctr">
              <a:buNone/>
              <a:defRPr>
                <a:solidFill>
                  <a:schemeClr val="tx1">
                    <a:tint val="75000"/>
                  </a:schemeClr>
                </a:solidFill>
              </a:defRPr>
            </a:lvl7pPr>
            <a:lvl8pPr marL="14975120" indent="0" algn="ctr">
              <a:buNone/>
              <a:defRPr>
                <a:solidFill>
                  <a:schemeClr val="tx1">
                    <a:tint val="75000"/>
                  </a:schemeClr>
                </a:solidFill>
              </a:defRPr>
            </a:lvl8pPr>
            <a:lvl9pPr marL="17114422"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86C5CBB6-66EF-D64B-B48A-091969FEC17E}" type="datetimeFigureOut">
              <a:rPr lang="en-US" smtClean="0"/>
              <a:pPr/>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BEE3F0-C85C-1E4D-A258-97B9EAD57179}"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6C5CBB6-66EF-D64B-B48A-091969FEC17E}" type="datetimeFigureOut">
              <a:rPr lang="en-US" smtClean="0"/>
              <a:pPr/>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BEE3F0-C85C-1E4D-A258-97B9EAD5717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692606" y="10800026"/>
            <a:ext cx="32177926" cy="230030593"/>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7153573" y="10800026"/>
            <a:ext cx="96034446" cy="230030593"/>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6C5CBB6-66EF-D64B-B48A-091969FEC17E}" type="datetimeFigureOut">
              <a:rPr lang="en-US" smtClean="0"/>
              <a:pPr/>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BEE3F0-C85C-1E4D-A258-97B9EAD57179}"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6C5CBB6-66EF-D64B-B48A-091969FEC17E}" type="datetimeFigureOut">
              <a:rPr lang="en-US" smtClean="0"/>
              <a:pPr/>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BEE3F0-C85C-1E4D-A258-97B9EAD57179}"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91535" y="27505386"/>
            <a:ext cx="25733931" cy="8501303"/>
          </a:xfrm>
        </p:spPr>
        <p:txBody>
          <a:bodyPr anchor="t"/>
          <a:lstStyle>
            <a:lvl1pPr algn="l">
              <a:defRPr sz="18700" b="1" cap="all"/>
            </a:lvl1pPr>
          </a:lstStyle>
          <a:p>
            <a:r>
              <a:rPr lang="en-GB" smtClean="0"/>
              <a:t>Click to edit Master title style</a:t>
            </a:r>
            <a:endParaRPr lang="en-US"/>
          </a:p>
        </p:txBody>
      </p:sp>
      <p:sp>
        <p:nvSpPr>
          <p:cNvPr id="3" name="Text Placeholder 2"/>
          <p:cNvSpPr>
            <a:spLocks noGrp="1"/>
          </p:cNvSpPr>
          <p:nvPr>
            <p:ph type="body" idx="1"/>
          </p:nvPr>
        </p:nvSpPr>
        <p:spPr>
          <a:xfrm>
            <a:off x="2391535" y="18142065"/>
            <a:ext cx="25733931" cy="9363321"/>
          </a:xfrm>
        </p:spPr>
        <p:txBody>
          <a:bodyPr anchor="b"/>
          <a:lstStyle>
            <a:lvl1pPr marL="0" indent="0">
              <a:buNone/>
              <a:defRPr sz="9400">
                <a:solidFill>
                  <a:schemeClr val="tx1">
                    <a:tint val="75000"/>
                  </a:schemeClr>
                </a:solidFill>
              </a:defRPr>
            </a:lvl1pPr>
            <a:lvl2pPr marL="2139302" indent="0">
              <a:buNone/>
              <a:defRPr sz="8400">
                <a:solidFill>
                  <a:schemeClr val="tx1">
                    <a:tint val="75000"/>
                  </a:schemeClr>
                </a:solidFill>
              </a:defRPr>
            </a:lvl2pPr>
            <a:lvl3pPr marL="4278606" indent="0">
              <a:buNone/>
              <a:defRPr sz="7500">
                <a:solidFill>
                  <a:schemeClr val="tx1">
                    <a:tint val="75000"/>
                  </a:schemeClr>
                </a:solidFill>
              </a:defRPr>
            </a:lvl3pPr>
            <a:lvl4pPr marL="6417908" indent="0">
              <a:buNone/>
              <a:defRPr sz="6600">
                <a:solidFill>
                  <a:schemeClr val="tx1">
                    <a:tint val="75000"/>
                  </a:schemeClr>
                </a:solidFill>
              </a:defRPr>
            </a:lvl4pPr>
            <a:lvl5pPr marL="8557211" indent="0">
              <a:buNone/>
              <a:defRPr sz="6600">
                <a:solidFill>
                  <a:schemeClr val="tx1">
                    <a:tint val="75000"/>
                  </a:schemeClr>
                </a:solidFill>
              </a:defRPr>
            </a:lvl5pPr>
            <a:lvl6pPr marL="10696514" indent="0">
              <a:buNone/>
              <a:defRPr sz="6600">
                <a:solidFill>
                  <a:schemeClr val="tx1">
                    <a:tint val="75000"/>
                  </a:schemeClr>
                </a:solidFill>
              </a:defRPr>
            </a:lvl6pPr>
            <a:lvl7pPr marL="12835817" indent="0">
              <a:buNone/>
              <a:defRPr sz="6600">
                <a:solidFill>
                  <a:schemeClr val="tx1">
                    <a:tint val="75000"/>
                  </a:schemeClr>
                </a:solidFill>
              </a:defRPr>
            </a:lvl7pPr>
            <a:lvl8pPr marL="14975120" indent="0">
              <a:buNone/>
              <a:defRPr sz="6600">
                <a:solidFill>
                  <a:schemeClr val="tx1">
                    <a:tint val="75000"/>
                  </a:schemeClr>
                </a:solidFill>
              </a:defRPr>
            </a:lvl8pPr>
            <a:lvl9pPr marL="17114422" indent="0">
              <a:buNone/>
              <a:defRPr sz="66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86C5CBB6-66EF-D64B-B48A-091969FEC17E}" type="datetimeFigureOut">
              <a:rPr lang="en-US" smtClean="0"/>
              <a:pPr/>
              <a:t>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BEE3F0-C85C-1E4D-A258-97B9EAD57179}"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7153573" y="62907669"/>
            <a:ext cx="64103558" cy="177922953"/>
          </a:xfrm>
        </p:spPr>
        <p:txBody>
          <a:bodyPr/>
          <a:lstStyle>
            <a:lvl1pPr>
              <a:defRPr sz="13100"/>
            </a:lvl1pPr>
            <a:lvl2pPr>
              <a:defRPr sz="11300"/>
            </a:lvl2pPr>
            <a:lvl3pPr>
              <a:defRPr sz="9400"/>
            </a:lvl3pPr>
            <a:lvl4pPr>
              <a:defRPr sz="8400"/>
            </a:lvl4pPr>
            <a:lvl5pPr>
              <a:defRPr sz="8400"/>
            </a:lvl5pPr>
            <a:lvl6pPr>
              <a:defRPr sz="8400"/>
            </a:lvl6pPr>
            <a:lvl7pPr>
              <a:defRPr sz="8400"/>
            </a:lvl7pPr>
            <a:lvl8pPr>
              <a:defRPr sz="8400"/>
            </a:lvl8pPr>
            <a:lvl9pPr>
              <a:defRPr sz="84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71761719" y="62907669"/>
            <a:ext cx="64108814" cy="177922953"/>
          </a:xfrm>
        </p:spPr>
        <p:txBody>
          <a:bodyPr/>
          <a:lstStyle>
            <a:lvl1pPr>
              <a:defRPr sz="13100"/>
            </a:lvl1pPr>
            <a:lvl2pPr>
              <a:defRPr sz="11300"/>
            </a:lvl2pPr>
            <a:lvl3pPr>
              <a:defRPr sz="9400"/>
            </a:lvl3pPr>
            <a:lvl4pPr>
              <a:defRPr sz="8400"/>
            </a:lvl4pPr>
            <a:lvl5pPr>
              <a:defRPr sz="8400"/>
            </a:lvl5pPr>
            <a:lvl6pPr>
              <a:defRPr sz="8400"/>
            </a:lvl6pPr>
            <a:lvl7pPr>
              <a:defRPr sz="8400"/>
            </a:lvl7pPr>
            <a:lvl8pPr>
              <a:defRPr sz="8400"/>
            </a:lvl8pPr>
            <a:lvl9pPr>
              <a:defRPr sz="84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86C5CBB6-66EF-D64B-B48A-091969FEC17E}" type="datetimeFigureOut">
              <a:rPr lang="en-US" smtClean="0"/>
              <a:pPr/>
              <a:t>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BEE3F0-C85C-1E4D-A258-97B9EAD57179}"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13761" y="1714136"/>
            <a:ext cx="27247692" cy="7133961"/>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1513762" y="9581312"/>
            <a:ext cx="13376810" cy="3993033"/>
          </a:xfrm>
        </p:spPr>
        <p:txBody>
          <a:bodyPr anchor="b"/>
          <a:lstStyle>
            <a:lvl1pPr marL="0" indent="0">
              <a:buNone/>
              <a:defRPr sz="11300" b="1"/>
            </a:lvl1pPr>
            <a:lvl2pPr marL="2139302" indent="0">
              <a:buNone/>
              <a:defRPr sz="9400" b="1"/>
            </a:lvl2pPr>
            <a:lvl3pPr marL="4278606" indent="0">
              <a:buNone/>
              <a:defRPr sz="8400" b="1"/>
            </a:lvl3pPr>
            <a:lvl4pPr marL="6417908" indent="0">
              <a:buNone/>
              <a:defRPr sz="7500" b="1"/>
            </a:lvl4pPr>
            <a:lvl5pPr marL="8557211" indent="0">
              <a:buNone/>
              <a:defRPr sz="7500" b="1"/>
            </a:lvl5pPr>
            <a:lvl6pPr marL="10696514" indent="0">
              <a:buNone/>
              <a:defRPr sz="7500" b="1"/>
            </a:lvl6pPr>
            <a:lvl7pPr marL="12835817" indent="0">
              <a:buNone/>
              <a:defRPr sz="7500" b="1"/>
            </a:lvl7pPr>
            <a:lvl8pPr marL="14975120" indent="0">
              <a:buNone/>
              <a:defRPr sz="7500" b="1"/>
            </a:lvl8pPr>
            <a:lvl9pPr marL="17114422" indent="0">
              <a:buNone/>
              <a:defRPr sz="7500" b="1"/>
            </a:lvl9pPr>
          </a:lstStyle>
          <a:p>
            <a:pPr lvl="0"/>
            <a:r>
              <a:rPr lang="en-GB" smtClean="0"/>
              <a:t>Click to edit Master text styles</a:t>
            </a:r>
          </a:p>
        </p:txBody>
      </p:sp>
      <p:sp>
        <p:nvSpPr>
          <p:cNvPr id="4" name="Content Placeholder 3"/>
          <p:cNvSpPr>
            <a:spLocks noGrp="1"/>
          </p:cNvSpPr>
          <p:nvPr>
            <p:ph sz="half" idx="2"/>
          </p:nvPr>
        </p:nvSpPr>
        <p:spPr>
          <a:xfrm>
            <a:off x="1513762" y="13574345"/>
            <a:ext cx="13376810" cy="24661708"/>
          </a:xfrm>
        </p:spPr>
        <p:txBody>
          <a:bodyPr/>
          <a:lstStyle>
            <a:lvl1pPr>
              <a:defRPr sz="11300"/>
            </a:lvl1pPr>
            <a:lvl2pPr>
              <a:defRPr sz="9400"/>
            </a:lvl2pPr>
            <a:lvl3pPr>
              <a:defRPr sz="8400"/>
            </a:lvl3pPr>
            <a:lvl4pPr>
              <a:defRPr sz="7500"/>
            </a:lvl4pPr>
            <a:lvl5pPr>
              <a:defRPr sz="7500"/>
            </a:lvl5pPr>
            <a:lvl6pPr>
              <a:defRPr sz="7500"/>
            </a:lvl6pPr>
            <a:lvl7pPr>
              <a:defRPr sz="7500"/>
            </a:lvl7pPr>
            <a:lvl8pPr>
              <a:defRPr sz="7500"/>
            </a:lvl8pPr>
            <a:lvl9pPr>
              <a:defRPr sz="75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15379391" y="9581312"/>
            <a:ext cx="13382065" cy="3993033"/>
          </a:xfrm>
        </p:spPr>
        <p:txBody>
          <a:bodyPr anchor="b"/>
          <a:lstStyle>
            <a:lvl1pPr marL="0" indent="0">
              <a:buNone/>
              <a:defRPr sz="11300" b="1"/>
            </a:lvl1pPr>
            <a:lvl2pPr marL="2139302" indent="0">
              <a:buNone/>
              <a:defRPr sz="9400" b="1"/>
            </a:lvl2pPr>
            <a:lvl3pPr marL="4278606" indent="0">
              <a:buNone/>
              <a:defRPr sz="8400" b="1"/>
            </a:lvl3pPr>
            <a:lvl4pPr marL="6417908" indent="0">
              <a:buNone/>
              <a:defRPr sz="7500" b="1"/>
            </a:lvl4pPr>
            <a:lvl5pPr marL="8557211" indent="0">
              <a:buNone/>
              <a:defRPr sz="7500" b="1"/>
            </a:lvl5pPr>
            <a:lvl6pPr marL="10696514" indent="0">
              <a:buNone/>
              <a:defRPr sz="7500" b="1"/>
            </a:lvl6pPr>
            <a:lvl7pPr marL="12835817" indent="0">
              <a:buNone/>
              <a:defRPr sz="7500" b="1"/>
            </a:lvl7pPr>
            <a:lvl8pPr marL="14975120" indent="0">
              <a:buNone/>
              <a:defRPr sz="7500" b="1"/>
            </a:lvl8pPr>
            <a:lvl9pPr marL="17114422" indent="0">
              <a:buNone/>
              <a:defRPr sz="7500" b="1"/>
            </a:lvl9pPr>
          </a:lstStyle>
          <a:p>
            <a:pPr lvl="0"/>
            <a:r>
              <a:rPr lang="en-GB" smtClean="0"/>
              <a:t>Click to edit Master text styles</a:t>
            </a:r>
          </a:p>
        </p:txBody>
      </p:sp>
      <p:sp>
        <p:nvSpPr>
          <p:cNvPr id="6" name="Content Placeholder 5"/>
          <p:cNvSpPr>
            <a:spLocks noGrp="1"/>
          </p:cNvSpPr>
          <p:nvPr>
            <p:ph sz="quarter" idx="4"/>
          </p:nvPr>
        </p:nvSpPr>
        <p:spPr>
          <a:xfrm>
            <a:off x="15379391" y="13574345"/>
            <a:ext cx="13382065" cy="24661708"/>
          </a:xfrm>
        </p:spPr>
        <p:txBody>
          <a:bodyPr/>
          <a:lstStyle>
            <a:lvl1pPr>
              <a:defRPr sz="11300"/>
            </a:lvl1pPr>
            <a:lvl2pPr>
              <a:defRPr sz="9400"/>
            </a:lvl2pPr>
            <a:lvl3pPr>
              <a:defRPr sz="8400"/>
            </a:lvl3pPr>
            <a:lvl4pPr>
              <a:defRPr sz="7500"/>
            </a:lvl4pPr>
            <a:lvl5pPr>
              <a:defRPr sz="7500"/>
            </a:lvl5pPr>
            <a:lvl6pPr>
              <a:defRPr sz="7500"/>
            </a:lvl6pPr>
            <a:lvl7pPr>
              <a:defRPr sz="7500"/>
            </a:lvl7pPr>
            <a:lvl8pPr>
              <a:defRPr sz="7500"/>
            </a:lvl8pPr>
            <a:lvl9pPr>
              <a:defRPr sz="75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86C5CBB6-66EF-D64B-B48A-091969FEC17E}" type="datetimeFigureOut">
              <a:rPr lang="en-US" smtClean="0"/>
              <a:pPr/>
              <a:t>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BEE3F0-C85C-1E4D-A258-97B9EAD57179}"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86C5CBB6-66EF-D64B-B48A-091969FEC17E}" type="datetimeFigureOut">
              <a:rPr lang="en-US" smtClean="0"/>
              <a:pPr/>
              <a:t>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BEE3F0-C85C-1E4D-A258-97B9EAD57179}"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C5CBB6-66EF-D64B-B48A-091969FEC17E}" type="datetimeFigureOut">
              <a:rPr lang="en-US" smtClean="0"/>
              <a:pPr/>
              <a:t>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BEE3F0-C85C-1E4D-A258-97B9EAD57179}"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3763" y="1704227"/>
            <a:ext cx="9960337" cy="7252860"/>
          </a:xfrm>
        </p:spPr>
        <p:txBody>
          <a:bodyPr anchor="b"/>
          <a:lstStyle>
            <a:lvl1pPr algn="l">
              <a:defRPr sz="9400" b="1"/>
            </a:lvl1pPr>
          </a:lstStyle>
          <a:p>
            <a:r>
              <a:rPr lang="en-GB" smtClean="0"/>
              <a:t>Click to edit Master title style</a:t>
            </a:r>
            <a:endParaRPr lang="en-US"/>
          </a:p>
        </p:txBody>
      </p:sp>
      <p:sp>
        <p:nvSpPr>
          <p:cNvPr id="3" name="Content Placeholder 2"/>
          <p:cNvSpPr>
            <a:spLocks noGrp="1"/>
          </p:cNvSpPr>
          <p:nvPr>
            <p:ph idx="1"/>
          </p:nvPr>
        </p:nvSpPr>
        <p:spPr>
          <a:xfrm>
            <a:off x="11836769" y="1704227"/>
            <a:ext cx="16924685" cy="36531826"/>
          </a:xfrm>
        </p:spPr>
        <p:txBody>
          <a:bodyPr/>
          <a:lstStyle>
            <a:lvl1pPr>
              <a:defRPr sz="15000"/>
            </a:lvl1pPr>
            <a:lvl2pPr>
              <a:defRPr sz="13100"/>
            </a:lvl2pPr>
            <a:lvl3pPr>
              <a:defRPr sz="11300"/>
            </a:lvl3pPr>
            <a:lvl4pPr>
              <a:defRPr sz="9400"/>
            </a:lvl4pPr>
            <a:lvl5pPr>
              <a:defRPr sz="9400"/>
            </a:lvl5pPr>
            <a:lvl6pPr>
              <a:defRPr sz="9400"/>
            </a:lvl6pPr>
            <a:lvl7pPr>
              <a:defRPr sz="9400"/>
            </a:lvl7pPr>
            <a:lvl8pPr>
              <a:defRPr sz="9400"/>
            </a:lvl8pPr>
            <a:lvl9pPr>
              <a:defRPr sz="94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1513763" y="8957086"/>
            <a:ext cx="9960337" cy="29278967"/>
          </a:xfrm>
        </p:spPr>
        <p:txBody>
          <a:bodyPr/>
          <a:lstStyle>
            <a:lvl1pPr marL="0" indent="0">
              <a:buNone/>
              <a:defRPr sz="6600"/>
            </a:lvl1pPr>
            <a:lvl2pPr marL="2139302" indent="0">
              <a:buNone/>
              <a:defRPr sz="5600"/>
            </a:lvl2pPr>
            <a:lvl3pPr marL="4278606" indent="0">
              <a:buNone/>
              <a:defRPr sz="4700"/>
            </a:lvl3pPr>
            <a:lvl4pPr marL="6417908" indent="0">
              <a:buNone/>
              <a:defRPr sz="4200"/>
            </a:lvl4pPr>
            <a:lvl5pPr marL="8557211" indent="0">
              <a:buNone/>
              <a:defRPr sz="4200"/>
            </a:lvl5pPr>
            <a:lvl6pPr marL="10696514" indent="0">
              <a:buNone/>
              <a:defRPr sz="4200"/>
            </a:lvl6pPr>
            <a:lvl7pPr marL="12835817" indent="0">
              <a:buNone/>
              <a:defRPr sz="4200"/>
            </a:lvl7pPr>
            <a:lvl8pPr marL="14975120" indent="0">
              <a:buNone/>
              <a:defRPr sz="4200"/>
            </a:lvl8pPr>
            <a:lvl9pPr marL="17114422" indent="0">
              <a:buNone/>
              <a:defRPr sz="42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6C5CBB6-66EF-D64B-B48A-091969FEC17E}" type="datetimeFigureOut">
              <a:rPr lang="en-US" smtClean="0"/>
              <a:pPr/>
              <a:t>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BEE3F0-C85C-1E4D-A258-97B9EAD57179}"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34154" y="29962634"/>
            <a:ext cx="18165128" cy="3537259"/>
          </a:xfrm>
        </p:spPr>
        <p:txBody>
          <a:bodyPr anchor="b"/>
          <a:lstStyle>
            <a:lvl1pPr algn="l">
              <a:defRPr sz="9400" b="1"/>
            </a:lvl1pPr>
          </a:lstStyle>
          <a:p>
            <a:r>
              <a:rPr lang="en-GB" smtClean="0"/>
              <a:t>Click to edit Master title style</a:t>
            </a:r>
            <a:endParaRPr lang="en-US"/>
          </a:p>
        </p:txBody>
      </p:sp>
      <p:sp>
        <p:nvSpPr>
          <p:cNvPr id="3" name="Picture Placeholder 2"/>
          <p:cNvSpPr>
            <a:spLocks noGrp="1"/>
          </p:cNvSpPr>
          <p:nvPr>
            <p:ph type="pic" idx="1"/>
          </p:nvPr>
        </p:nvSpPr>
        <p:spPr>
          <a:xfrm>
            <a:off x="5934154" y="3824598"/>
            <a:ext cx="18165128" cy="25682258"/>
          </a:xfrm>
        </p:spPr>
        <p:txBody>
          <a:bodyPr/>
          <a:lstStyle>
            <a:lvl1pPr marL="0" indent="0">
              <a:buNone/>
              <a:defRPr sz="15000"/>
            </a:lvl1pPr>
            <a:lvl2pPr marL="2139302" indent="0">
              <a:buNone/>
              <a:defRPr sz="13100"/>
            </a:lvl2pPr>
            <a:lvl3pPr marL="4278606" indent="0">
              <a:buNone/>
              <a:defRPr sz="11300"/>
            </a:lvl3pPr>
            <a:lvl4pPr marL="6417908" indent="0">
              <a:buNone/>
              <a:defRPr sz="9400"/>
            </a:lvl4pPr>
            <a:lvl5pPr marL="8557211" indent="0">
              <a:buNone/>
              <a:defRPr sz="9400"/>
            </a:lvl5pPr>
            <a:lvl6pPr marL="10696514" indent="0">
              <a:buNone/>
              <a:defRPr sz="9400"/>
            </a:lvl6pPr>
            <a:lvl7pPr marL="12835817" indent="0">
              <a:buNone/>
              <a:defRPr sz="9400"/>
            </a:lvl7pPr>
            <a:lvl8pPr marL="14975120" indent="0">
              <a:buNone/>
              <a:defRPr sz="9400"/>
            </a:lvl8pPr>
            <a:lvl9pPr marL="17114422" indent="0">
              <a:buNone/>
              <a:defRPr sz="9400"/>
            </a:lvl9pPr>
          </a:lstStyle>
          <a:p>
            <a:endParaRPr lang="en-US"/>
          </a:p>
        </p:txBody>
      </p:sp>
      <p:sp>
        <p:nvSpPr>
          <p:cNvPr id="4" name="Text Placeholder 3"/>
          <p:cNvSpPr>
            <a:spLocks noGrp="1"/>
          </p:cNvSpPr>
          <p:nvPr>
            <p:ph type="body" sz="half" idx="2"/>
          </p:nvPr>
        </p:nvSpPr>
        <p:spPr>
          <a:xfrm>
            <a:off x="5934154" y="33499896"/>
            <a:ext cx="18165128" cy="5023494"/>
          </a:xfrm>
        </p:spPr>
        <p:txBody>
          <a:bodyPr/>
          <a:lstStyle>
            <a:lvl1pPr marL="0" indent="0">
              <a:buNone/>
              <a:defRPr sz="6600"/>
            </a:lvl1pPr>
            <a:lvl2pPr marL="2139302" indent="0">
              <a:buNone/>
              <a:defRPr sz="5600"/>
            </a:lvl2pPr>
            <a:lvl3pPr marL="4278606" indent="0">
              <a:buNone/>
              <a:defRPr sz="4700"/>
            </a:lvl3pPr>
            <a:lvl4pPr marL="6417908" indent="0">
              <a:buNone/>
              <a:defRPr sz="4200"/>
            </a:lvl4pPr>
            <a:lvl5pPr marL="8557211" indent="0">
              <a:buNone/>
              <a:defRPr sz="4200"/>
            </a:lvl5pPr>
            <a:lvl6pPr marL="10696514" indent="0">
              <a:buNone/>
              <a:defRPr sz="4200"/>
            </a:lvl6pPr>
            <a:lvl7pPr marL="12835817" indent="0">
              <a:buNone/>
              <a:defRPr sz="4200"/>
            </a:lvl7pPr>
            <a:lvl8pPr marL="14975120" indent="0">
              <a:buNone/>
              <a:defRPr sz="4200"/>
            </a:lvl8pPr>
            <a:lvl9pPr marL="17114422" indent="0">
              <a:buNone/>
              <a:defRPr sz="42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6C5CBB6-66EF-D64B-B48A-091969FEC17E}" type="datetimeFigureOut">
              <a:rPr lang="en-US" smtClean="0"/>
              <a:pPr/>
              <a:t>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BEE3F0-C85C-1E4D-A258-97B9EAD57179}"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13761" y="1714136"/>
            <a:ext cx="27247692" cy="7133961"/>
          </a:xfrm>
          <a:prstGeom prst="rect">
            <a:avLst/>
          </a:prstGeom>
        </p:spPr>
        <p:txBody>
          <a:bodyPr vert="horz" lIns="427860" tIns="213930" rIns="427860" bIns="21393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1513761" y="9987551"/>
            <a:ext cx="27247692" cy="28248505"/>
          </a:xfrm>
          <a:prstGeom prst="rect">
            <a:avLst/>
          </a:prstGeom>
        </p:spPr>
        <p:txBody>
          <a:bodyPr vert="horz" lIns="427860" tIns="213930" rIns="427860" bIns="21393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1513762" y="39672750"/>
            <a:ext cx="7064217" cy="2278904"/>
          </a:xfrm>
          <a:prstGeom prst="rect">
            <a:avLst/>
          </a:prstGeom>
        </p:spPr>
        <p:txBody>
          <a:bodyPr vert="horz" lIns="427860" tIns="213930" rIns="427860" bIns="213930" rtlCol="0" anchor="ctr"/>
          <a:lstStyle>
            <a:lvl1pPr algn="l">
              <a:defRPr sz="5600">
                <a:solidFill>
                  <a:schemeClr val="tx1">
                    <a:tint val="75000"/>
                  </a:schemeClr>
                </a:solidFill>
              </a:defRPr>
            </a:lvl1pPr>
          </a:lstStyle>
          <a:p>
            <a:fld id="{86C5CBB6-66EF-D64B-B48A-091969FEC17E}" type="datetimeFigureOut">
              <a:rPr lang="en-US" smtClean="0"/>
              <a:pPr/>
              <a:t>1/29/2019</a:t>
            </a:fld>
            <a:endParaRPr lang="en-US"/>
          </a:p>
        </p:txBody>
      </p:sp>
      <p:sp>
        <p:nvSpPr>
          <p:cNvPr id="5" name="Footer Placeholder 4"/>
          <p:cNvSpPr>
            <a:spLocks noGrp="1"/>
          </p:cNvSpPr>
          <p:nvPr>
            <p:ph type="ftr" sz="quarter" idx="3"/>
          </p:nvPr>
        </p:nvSpPr>
        <p:spPr>
          <a:xfrm>
            <a:off x="10344032" y="39672750"/>
            <a:ext cx="9587151" cy="2278904"/>
          </a:xfrm>
          <a:prstGeom prst="rect">
            <a:avLst/>
          </a:prstGeom>
        </p:spPr>
        <p:txBody>
          <a:bodyPr vert="horz" lIns="427860" tIns="213930" rIns="427860" bIns="213930" rtlCol="0" anchor="ctr"/>
          <a:lstStyle>
            <a:lvl1pPr algn="ctr">
              <a:defRPr sz="5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1697238" y="39672750"/>
            <a:ext cx="7064217" cy="2278904"/>
          </a:xfrm>
          <a:prstGeom prst="rect">
            <a:avLst/>
          </a:prstGeom>
        </p:spPr>
        <p:txBody>
          <a:bodyPr vert="horz" lIns="427860" tIns="213930" rIns="427860" bIns="213930" rtlCol="0" anchor="ctr"/>
          <a:lstStyle>
            <a:lvl1pPr algn="r">
              <a:defRPr sz="5600">
                <a:solidFill>
                  <a:schemeClr val="tx1">
                    <a:tint val="75000"/>
                  </a:schemeClr>
                </a:solidFill>
              </a:defRPr>
            </a:lvl1pPr>
          </a:lstStyle>
          <a:p>
            <a:fld id="{22BEE3F0-C85C-1E4D-A258-97B9EAD57179}"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139302" rtl="0" eaLnBrk="1" latinLnBrk="0" hangingPunct="1">
        <a:spcBef>
          <a:spcPct val="0"/>
        </a:spcBef>
        <a:buNone/>
        <a:defRPr sz="20600" kern="1200">
          <a:solidFill>
            <a:schemeClr val="tx1"/>
          </a:solidFill>
          <a:latin typeface="+mj-lt"/>
          <a:ea typeface="+mj-ea"/>
          <a:cs typeface="+mj-cs"/>
        </a:defRPr>
      </a:lvl1pPr>
    </p:titleStyle>
    <p:bodyStyle>
      <a:lvl1pPr marL="1604478" indent="-1604478" algn="l" defTabSz="2139302" rtl="0" eaLnBrk="1" latinLnBrk="0" hangingPunct="1">
        <a:spcBef>
          <a:spcPct val="20000"/>
        </a:spcBef>
        <a:buFont typeface="Arial"/>
        <a:buChar char="•"/>
        <a:defRPr sz="15000" kern="1200">
          <a:solidFill>
            <a:schemeClr val="tx1"/>
          </a:solidFill>
          <a:latin typeface="+mn-lt"/>
          <a:ea typeface="+mn-ea"/>
          <a:cs typeface="+mn-cs"/>
        </a:defRPr>
      </a:lvl1pPr>
      <a:lvl2pPr marL="3476367" indent="-1337064" algn="l" defTabSz="2139302" rtl="0" eaLnBrk="1" latinLnBrk="0" hangingPunct="1">
        <a:spcBef>
          <a:spcPct val="20000"/>
        </a:spcBef>
        <a:buFont typeface="Arial"/>
        <a:buChar char="–"/>
        <a:defRPr sz="13100" kern="1200">
          <a:solidFill>
            <a:schemeClr val="tx1"/>
          </a:solidFill>
          <a:latin typeface="+mn-lt"/>
          <a:ea typeface="+mn-ea"/>
          <a:cs typeface="+mn-cs"/>
        </a:defRPr>
      </a:lvl2pPr>
      <a:lvl3pPr marL="5348257" indent="-1069652" algn="l" defTabSz="2139302" rtl="0" eaLnBrk="1" latinLnBrk="0" hangingPunct="1">
        <a:spcBef>
          <a:spcPct val="20000"/>
        </a:spcBef>
        <a:buFont typeface="Arial"/>
        <a:buChar char="•"/>
        <a:defRPr sz="11300" kern="1200">
          <a:solidFill>
            <a:schemeClr val="tx1"/>
          </a:solidFill>
          <a:latin typeface="+mn-lt"/>
          <a:ea typeface="+mn-ea"/>
          <a:cs typeface="+mn-cs"/>
        </a:defRPr>
      </a:lvl3pPr>
      <a:lvl4pPr marL="7487560" indent="-1069652" algn="l" defTabSz="2139302" rtl="0" eaLnBrk="1" latinLnBrk="0" hangingPunct="1">
        <a:spcBef>
          <a:spcPct val="20000"/>
        </a:spcBef>
        <a:buFont typeface="Arial"/>
        <a:buChar char="–"/>
        <a:defRPr sz="9400" kern="1200">
          <a:solidFill>
            <a:schemeClr val="tx1"/>
          </a:solidFill>
          <a:latin typeface="+mn-lt"/>
          <a:ea typeface="+mn-ea"/>
          <a:cs typeface="+mn-cs"/>
        </a:defRPr>
      </a:lvl4pPr>
      <a:lvl5pPr marL="9626862" indent="-1069652" algn="l" defTabSz="2139302" rtl="0" eaLnBrk="1" latinLnBrk="0" hangingPunct="1">
        <a:spcBef>
          <a:spcPct val="20000"/>
        </a:spcBef>
        <a:buFont typeface="Arial"/>
        <a:buChar char="»"/>
        <a:defRPr sz="9400" kern="1200">
          <a:solidFill>
            <a:schemeClr val="tx1"/>
          </a:solidFill>
          <a:latin typeface="+mn-lt"/>
          <a:ea typeface="+mn-ea"/>
          <a:cs typeface="+mn-cs"/>
        </a:defRPr>
      </a:lvl5pPr>
      <a:lvl6pPr marL="11766165" indent="-1069652" algn="l" defTabSz="2139302" rtl="0" eaLnBrk="1" latinLnBrk="0" hangingPunct="1">
        <a:spcBef>
          <a:spcPct val="20000"/>
        </a:spcBef>
        <a:buFont typeface="Arial"/>
        <a:buChar char="•"/>
        <a:defRPr sz="9400" kern="1200">
          <a:solidFill>
            <a:schemeClr val="tx1"/>
          </a:solidFill>
          <a:latin typeface="+mn-lt"/>
          <a:ea typeface="+mn-ea"/>
          <a:cs typeface="+mn-cs"/>
        </a:defRPr>
      </a:lvl6pPr>
      <a:lvl7pPr marL="13905468" indent="-1069652" algn="l" defTabSz="2139302" rtl="0" eaLnBrk="1" latinLnBrk="0" hangingPunct="1">
        <a:spcBef>
          <a:spcPct val="20000"/>
        </a:spcBef>
        <a:buFont typeface="Arial"/>
        <a:buChar char="•"/>
        <a:defRPr sz="9400" kern="1200">
          <a:solidFill>
            <a:schemeClr val="tx1"/>
          </a:solidFill>
          <a:latin typeface="+mn-lt"/>
          <a:ea typeface="+mn-ea"/>
          <a:cs typeface="+mn-cs"/>
        </a:defRPr>
      </a:lvl7pPr>
      <a:lvl8pPr marL="16044771" indent="-1069652" algn="l" defTabSz="2139302" rtl="0" eaLnBrk="1" latinLnBrk="0" hangingPunct="1">
        <a:spcBef>
          <a:spcPct val="20000"/>
        </a:spcBef>
        <a:buFont typeface="Arial"/>
        <a:buChar char="•"/>
        <a:defRPr sz="9400" kern="1200">
          <a:solidFill>
            <a:schemeClr val="tx1"/>
          </a:solidFill>
          <a:latin typeface="+mn-lt"/>
          <a:ea typeface="+mn-ea"/>
          <a:cs typeface="+mn-cs"/>
        </a:defRPr>
      </a:lvl8pPr>
      <a:lvl9pPr marL="18184074" indent="-1069652" algn="l" defTabSz="2139302" rtl="0" eaLnBrk="1" latinLnBrk="0" hangingPunct="1">
        <a:spcBef>
          <a:spcPct val="20000"/>
        </a:spcBef>
        <a:buFont typeface="Arial"/>
        <a:buChar char="•"/>
        <a:defRPr sz="9400" kern="1200">
          <a:solidFill>
            <a:schemeClr val="tx1"/>
          </a:solidFill>
          <a:latin typeface="+mn-lt"/>
          <a:ea typeface="+mn-ea"/>
          <a:cs typeface="+mn-cs"/>
        </a:defRPr>
      </a:lvl9pPr>
    </p:bodyStyle>
    <p:otherStyle>
      <a:defPPr>
        <a:defRPr lang="en-US"/>
      </a:defPPr>
      <a:lvl1pPr marL="0" algn="l" defTabSz="2139302" rtl="0" eaLnBrk="1" latinLnBrk="0" hangingPunct="1">
        <a:defRPr sz="8400" kern="1200">
          <a:solidFill>
            <a:schemeClr val="tx1"/>
          </a:solidFill>
          <a:latin typeface="+mn-lt"/>
          <a:ea typeface="+mn-ea"/>
          <a:cs typeface="+mn-cs"/>
        </a:defRPr>
      </a:lvl1pPr>
      <a:lvl2pPr marL="2139302" algn="l" defTabSz="2139302" rtl="0" eaLnBrk="1" latinLnBrk="0" hangingPunct="1">
        <a:defRPr sz="8400" kern="1200">
          <a:solidFill>
            <a:schemeClr val="tx1"/>
          </a:solidFill>
          <a:latin typeface="+mn-lt"/>
          <a:ea typeface="+mn-ea"/>
          <a:cs typeface="+mn-cs"/>
        </a:defRPr>
      </a:lvl2pPr>
      <a:lvl3pPr marL="4278606" algn="l" defTabSz="2139302" rtl="0" eaLnBrk="1" latinLnBrk="0" hangingPunct="1">
        <a:defRPr sz="8400" kern="1200">
          <a:solidFill>
            <a:schemeClr val="tx1"/>
          </a:solidFill>
          <a:latin typeface="+mn-lt"/>
          <a:ea typeface="+mn-ea"/>
          <a:cs typeface="+mn-cs"/>
        </a:defRPr>
      </a:lvl3pPr>
      <a:lvl4pPr marL="6417908" algn="l" defTabSz="2139302" rtl="0" eaLnBrk="1" latinLnBrk="0" hangingPunct="1">
        <a:defRPr sz="8400" kern="1200">
          <a:solidFill>
            <a:schemeClr val="tx1"/>
          </a:solidFill>
          <a:latin typeface="+mn-lt"/>
          <a:ea typeface="+mn-ea"/>
          <a:cs typeface="+mn-cs"/>
        </a:defRPr>
      </a:lvl4pPr>
      <a:lvl5pPr marL="8557211" algn="l" defTabSz="2139302" rtl="0" eaLnBrk="1" latinLnBrk="0" hangingPunct="1">
        <a:defRPr sz="8400" kern="1200">
          <a:solidFill>
            <a:schemeClr val="tx1"/>
          </a:solidFill>
          <a:latin typeface="+mn-lt"/>
          <a:ea typeface="+mn-ea"/>
          <a:cs typeface="+mn-cs"/>
        </a:defRPr>
      </a:lvl5pPr>
      <a:lvl6pPr marL="10696514" algn="l" defTabSz="2139302" rtl="0" eaLnBrk="1" latinLnBrk="0" hangingPunct="1">
        <a:defRPr sz="8400" kern="1200">
          <a:solidFill>
            <a:schemeClr val="tx1"/>
          </a:solidFill>
          <a:latin typeface="+mn-lt"/>
          <a:ea typeface="+mn-ea"/>
          <a:cs typeface="+mn-cs"/>
        </a:defRPr>
      </a:lvl6pPr>
      <a:lvl7pPr marL="12835817" algn="l" defTabSz="2139302" rtl="0" eaLnBrk="1" latinLnBrk="0" hangingPunct="1">
        <a:defRPr sz="8400" kern="1200">
          <a:solidFill>
            <a:schemeClr val="tx1"/>
          </a:solidFill>
          <a:latin typeface="+mn-lt"/>
          <a:ea typeface="+mn-ea"/>
          <a:cs typeface="+mn-cs"/>
        </a:defRPr>
      </a:lvl7pPr>
      <a:lvl8pPr marL="14975120" algn="l" defTabSz="2139302" rtl="0" eaLnBrk="1" latinLnBrk="0" hangingPunct="1">
        <a:defRPr sz="8400" kern="1200">
          <a:solidFill>
            <a:schemeClr val="tx1"/>
          </a:solidFill>
          <a:latin typeface="+mn-lt"/>
          <a:ea typeface="+mn-ea"/>
          <a:cs typeface="+mn-cs"/>
        </a:defRPr>
      </a:lvl8pPr>
      <a:lvl9pPr marL="17114422" algn="l" defTabSz="2139302" rtl="0" eaLnBrk="1" latinLnBrk="0" hangingPunct="1">
        <a:defRPr sz="8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tiff"/><Relationship Id="rId13" Type="http://schemas.openxmlformats.org/officeDocument/2006/relationships/image" Target="../media/image11.tiff"/><Relationship Id="rId18" Type="http://schemas.openxmlformats.org/officeDocument/2006/relationships/image" Target="../media/image16.tiff"/><Relationship Id="rId3" Type="http://schemas.openxmlformats.org/officeDocument/2006/relationships/image" Target="../media/image1.png"/><Relationship Id="rId21" Type="http://schemas.openxmlformats.org/officeDocument/2006/relationships/image" Target="../media/image19.jpeg"/><Relationship Id="rId7" Type="http://schemas.openxmlformats.org/officeDocument/2006/relationships/image" Target="../media/image5.tiff"/><Relationship Id="rId12" Type="http://schemas.openxmlformats.org/officeDocument/2006/relationships/image" Target="../media/image10.tiff"/><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jpeg"/><Relationship Id="rId20"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tiff"/><Relationship Id="rId5" Type="http://schemas.openxmlformats.org/officeDocument/2006/relationships/image" Target="../media/image3.jpeg"/><Relationship Id="rId15" Type="http://schemas.openxmlformats.org/officeDocument/2006/relationships/image" Target="../media/image13.jpeg"/><Relationship Id="rId10" Type="http://schemas.openxmlformats.org/officeDocument/2006/relationships/image" Target="../media/image8.tiff"/><Relationship Id="rId19" Type="http://schemas.openxmlformats.org/officeDocument/2006/relationships/image" Target="../media/image17.tiff"/><Relationship Id="rId4" Type="http://schemas.openxmlformats.org/officeDocument/2006/relationships/image" Target="../media/image2.tiff"/><Relationship Id="rId9" Type="http://schemas.openxmlformats.org/officeDocument/2006/relationships/image" Target="../media/image7.tiff"/><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71763" y="481422"/>
            <a:ext cx="18703622" cy="3139287"/>
          </a:xfrm>
          <a:prstGeom prst="rect">
            <a:avLst/>
          </a:prstGeom>
          <a:noFill/>
        </p:spPr>
        <p:txBody>
          <a:bodyPr wrap="square" lIns="91406" tIns="45703" rIns="91406" bIns="45703" anchor="t">
            <a:spAutoFit/>
          </a:bodyPr>
          <a:lstStyle/>
          <a:p>
            <a:r>
              <a:rPr lang="en-US" sz="6600" b="1" dirty="0" smtClean="0"/>
              <a:t>The natriuretic </a:t>
            </a:r>
            <a:r>
              <a:rPr lang="en-US" sz="6600" b="1" dirty="0"/>
              <a:t>s</a:t>
            </a:r>
            <a:r>
              <a:rPr lang="en-US" sz="6600" b="1" dirty="0" smtClean="0"/>
              <a:t>ystem in human and murine </a:t>
            </a:r>
            <a:r>
              <a:rPr lang="en-US" sz="6600" b="1" dirty="0"/>
              <a:t>s</a:t>
            </a:r>
            <a:r>
              <a:rPr lang="en-US" sz="6600" b="1" dirty="0" smtClean="0"/>
              <a:t>ubmandibular </a:t>
            </a:r>
            <a:r>
              <a:rPr lang="en-US" sz="6600" b="1" dirty="0"/>
              <a:t>s</a:t>
            </a:r>
            <a:r>
              <a:rPr lang="en-US" sz="6600" b="1" dirty="0" smtClean="0"/>
              <a:t>alivary </a:t>
            </a:r>
            <a:r>
              <a:rPr lang="en-US" sz="6600" b="1" dirty="0"/>
              <a:t>g</a:t>
            </a:r>
            <a:r>
              <a:rPr lang="en-US" sz="6600" b="1" dirty="0" smtClean="0"/>
              <a:t>lands in health and disease: insights from head and neck </a:t>
            </a:r>
            <a:r>
              <a:rPr lang="en-US" sz="6600" b="1" dirty="0" err="1" smtClean="0"/>
              <a:t>tumour</a:t>
            </a:r>
            <a:r>
              <a:rPr lang="en-US" sz="6600" b="1" dirty="0" smtClean="0"/>
              <a:t> cases</a:t>
            </a:r>
            <a:endParaRPr lang="en-US" sz="6600" dirty="0"/>
          </a:p>
        </p:txBody>
      </p:sp>
      <p:sp>
        <p:nvSpPr>
          <p:cNvPr id="8" name="TextBox 7"/>
          <p:cNvSpPr txBox="1"/>
          <p:nvPr/>
        </p:nvSpPr>
        <p:spPr>
          <a:xfrm>
            <a:off x="6871761" y="3447996"/>
            <a:ext cx="17741977" cy="212362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lIns="91406" tIns="45703" rIns="91406" bIns="45703" rtlCol="0">
            <a:spAutoFit/>
          </a:bodyPr>
          <a:lstStyle/>
          <a:p>
            <a:r>
              <a:rPr lang="en-GB" sz="4400" dirty="0" smtClean="0"/>
              <a:t>Alessandro </a:t>
            </a:r>
            <a:r>
              <a:rPr lang="en-GB" sz="4400" dirty="0" err="1" smtClean="0"/>
              <a:t>Gulino</a:t>
            </a:r>
            <a:r>
              <a:rPr lang="en-GB" sz="4400" baseline="30000" dirty="0"/>
              <a:t>✧</a:t>
            </a:r>
            <a:r>
              <a:rPr lang="en-GB" sz="4400" dirty="0" smtClean="0"/>
              <a:t>, </a:t>
            </a:r>
            <a:r>
              <a:rPr lang="en-GB" sz="4400" dirty="0" err="1" smtClean="0"/>
              <a:t>Araz</a:t>
            </a:r>
            <a:r>
              <a:rPr lang="en-GB" sz="4400" dirty="0" smtClean="0"/>
              <a:t> Ahmed*, </a:t>
            </a:r>
            <a:r>
              <a:rPr lang="en-GB" sz="4400" dirty="0"/>
              <a:t>Beatrice </a:t>
            </a:r>
            <a:r>
              <a:rPr lang="en-GB" sz="4400" dirty="0" smtClean="0"/>
              <a:t>Belmonte</a:t>
            </a:r>
            <a:r>
              <a:rPr lang="en-GB" sz="4400" baseline="30000" dirty="0" smtClean="0"/>
              <a:t>✧</a:t>
            </a:r>
            <a:r>
              <a:rPr lang="en-GB" sz="4400" dirty="0" smtClean="0"/>
              <a:t> Walter </a:t>
            </a:r>
            <a:r>
              <a:rPr lang="en-GB" sz="4400" dirty="0" err="1" smtClean="0"/>
              <a:t>Arancio</a:t>
            </a:r>
            <a:r>
              <a:rPr lang="en-GB" sz="4400" baseline="30000" dirty="0"/>
              <a:t>∞</a:t>
            </a:r>
            <a:r>
              <a:rPr lang="en-GB" sz="4400" dirty="0" smtClean="0"/>
              <a:t>, Claudio </a:t>
            </a:r>
            <a:r>
              <a:rPr lang="en-GB" sz="4400" dirty="0" err="1" smtClean="0"/>
              <a:t>Tripodo</a:t>
            </a:r>
            <a:r>
              <a:rPr lang="en-GB" sz="4400" baseline="30000" dirty="0" smtClean="0"/>
              <a:t>✧</a:t>
            </a:r>
            <a:r>
              <a:rPr lang="en-GB" sz="4400" dirty="0" smtClean="0"/>
              <a:t>,</a:t>
            </a:r>
            <a:r>
              <a:rPr lang="en-GB" sz="4400" dirty="0" err="1" smtClean="0"/>
              <a:t>Charbel</a:t>
            </a:r>
            <a:r>
              <a:rPr lang="en-GB" sz="4400" dirty="0"/>
              <a:t> Basset</a:t>
            </a:r>
            <a:r>
              <a:rPr lang="en-GB" sz="4400" baseline="30000" dirty="0" smtClean="0"/>
              <a:t>✢</a:t>
            </a:r>
            <a:r>
              <a:rPr lang="en-GB" sz="4400" dirty="0" smtClean="0"/>
              <a:t>, Isabelle </a:t>
            </a:r>
            <a:r>
              <a:rPr lang="en-GB" sz="4400" dirty="0" err="1" smtClean="0"/>
              <a:t>Miletich</a:t>
            </a:r>
            <a:r>
              <a:rPr lang="en-GB" sz="4400" dirty="0" smtClean="0"/>
              <a:t>*, </a:t>
            </a:r>
            <a:r>
              <a:rPr lang="en-GB" sz="4400" dirty="0" err="1" smtClean="0"/>
              <a:t>Abdo</a:t>
            </a:r>
            <a:r>
              <a:rPr lang="en-GB" sz="4400" dirty="0" smtClean="0"/>
              <a:t> </a:t>
            </a:r>
            <a:r>
              <a:rPr lang="en-GB" sz="4400" dirty="0" err="1" smtClean="0"/>
              <a:t>Jurjus</a:t>
            </a:r>
            <a:r>
              <a:rPr lang="en-GB" sz="4400" baseline="30000" dirty="0" smtClean="0"/>
              <a:t>‡</a:t>
            </a:r>
            <a:r>
              <a:rPr lang="en-GB" sz="4400" dirty="0" smtClean="0"/>
              <a:t> and </a:t>
            </a:r>
            <a:r>
              <a:rPr lang="en-GB" sz="4400" dirty="0"/>
              <a:t>Angelo Leone</a:t>
            </a:r>
            <a:r>
              <a:rPr lang="en-GB" sz="4400" baseline="30000" dirty="0" smtClean="0"/>
              <a:t>✢</a:t>
            </a:r>
            <a:r>
              <a:rPr lang="en-GB" sz="4400" dirty="0"/>
              <a:t>*</a:t>
            </a:r>
            <a:endParaRPr lang="en-US" sz="4400" b="1" baseline="30000" dirty="0"/>
          </a:p>
        </p:txBody>
      </p:sp>
      <p:sp>
        <p:nvSpPr>
          <p:cNvPr id="9" name="TextBox 8"/>
          <p:cNvSpPr txBox="1"/>
          <p:nvPr/>
        </p:nvSpPr>
        <p:spPr>
          <a:xfrm>
            <a:off x="6772493" y="5492054"/>
            <a:ext cx="19120238" cy="1785070"/>
          </a:xfrm>
          <a:prstGeom prst="rect">
            <a:avLst/>
          </a:prstGeom>
          <a:noFill/>
        </p:spPr>
        <p:txBody>
          <a:bodyPr wrap="square" lIns="91406" tIns="45703" rIns="91406" bIns="45703" rtlCol="0">
            <a:spAutoFit/>
          </a:bodyPr>
          <a:lstStyle/>
          <a:p>
            <a:r>
              <a:rPr lang="en-US" sz="2200" dirty="0" smtClean="0">
                <a:solidFill>
                  <a:srgbClr val="000000"/>
                </a:solidFill>
                <a:latin typeface="Thonburi"/>
                <a:cs typeface="Thonburi"/>
              </a:rPr>
              <a:t>* Department of Craniofacial Development &amp; Stem Cell Biology, Dental Institute, King’s College London, UK</a:t>
            </a:r>
          </a:p>
          <a:p>
            <a:r>
              <a:rPr lang="en-GB" sz="2200" baseline="30000" dirty="0" smtClean="0"/>
              <a:t>✢ </a:t>
            </a:r>
            <a:r>
              <a:rPr lang="en-US" sz="2200" dirty="0" smtClean="0">
                <a:solidFill>
                  <a:srgbClr val="000000"/>
                </a:solidFill>
                <a:latin typeface="Thonburi"/>
                <a:cs typeface="Thonburi"/>
              </a:rPr>
              <a:t>Department of Biomedicine, Neuroscience and Advanced Diagnostic, Section of Histology and Embryology, University of Palermo, Italy</a:t>
            </a:r>
          </a:p>
          <a:p>
            <a:r>
              <a:rPr lang="en-US" sz="2200" baseline="30000" dirty="0" smtClean="0">
                <a:solidFill>
                  <a:srgbClr val="000000"/>
                </a:solidFill>
                <a:latin typeface="Thonburi"/>
                <a:cs typeface="Thonburi"/>
              </a:rPr>
              <a:t>✧ </a:t>
            </a:r>
            <a:r>
              <a:rPr lang="en-US" sz="2200" dirty="0" smtClean="0">
                <a:solidFill>
                  <a:srgbClr val="000000"/>
                </a:solidFill>
                <a:latin typeface="Thonburi"/>
                <a:cs typeface="Thonburi"/>
              </a:rPr>
              <a:t>Tumor Immunology Unit, Department of Health Sciences, Human Pathology Section, School of Medicine, University of Palermo, Italy</a:t>
            </a:r>
          </a:p>
          <a:p>
            <a:r>
              <a:rPr lang="en-GB" sz="2200" dirty="0" smtClean="0">
                <a:latin typeface="Thonburi"/>
              </a:rPr>
              <a:t>‡ </a:t>
            </a:r>
            <a:r>
              <a:rPr lang="en-US" sz="2200" dirty="0">
                <a:latin typeface="Thonburi"/>
              </a:rPr>
              <a:t>American University of Beirut, Department of Anatomy, Cell Biology &amp; Physiology, Faculty of Medicine, </a:t>
            </a:r>
            <a:r>
              <a:rPr lang="en-US" sz="2200" dirty="0" smtClean="0">
                <a:latin typeface="Thonburi"/>
              </a:rPr>
              <a:t>Lebanon</a:t>
            </a:r>
          </a:p>
          <a:p>
            <a:r>
              <a:rPr lang="en-US" sz="2200" dirty="0" smtClean="0">
                <a:solidFill>
                  <a:srgbClr val="000000"/>
                </a:solidFill>
                <a:latin typeface="Thonburi"/>
                <a:cs typeface="Thonburi"/>
              </a:rPr>
              <a:t>∞</a:t>
            </a:r>
            <a:r>
              <a:rPr lang="en-US" sz="2200" dirty="0" err="1" smtClean="0">
                <a:solidFill>
                  <a:srgbClr val="000000"/>
                </a:solidFill>
                <a:latin typeface="Thonburi"/>
                <a:cs typeface="Thonburi"/>
              </a:rPr>
              <a:t>Dipartimento</a:t>
            </a:r>
            <a:r>
              <a:rPr lang="en-US" sz="2200" dirty="0" smtClean="0">
                <a:solidFill>
                  <a:srgbClr val="000000"/>
                </a:solidFill>
                <a:latin typeface="Thonburi"/>
                <a:cs typeface="Thonburi"/>
              </a:rPr>
              <a:t> STEBICEF Science, Chemical-Biological  and Pharmaceutical Technologies</a:t>
            </a:r>
            <a:endParaRPr lang="en-US" sz="2200" dirty="0">
              <a:solidFill>
                <a:srgbClr val="000000"/>
              </a:solidFill>
              <a:latin typeface="Thonburi"/>
              <a:cs typeface="Thonburi"/>
            </a:endParaRPr>
          </a:p>
        </p:txBody>
      </p:sp>
      <p:sp>
        <p:nvSpPr>
          <p:cNvPr id="82" name="TextBox 81"/>
          <p:cNvSpPr txBox="1"/>
          <p:nvPr/>
        </p:nvSpPr>
        <p:spPr>
          <a:xfrm rot="16200000">
            <a:off x="1993400" y="8833510"/>
            <a:ext cx="3911182" cy="1117692"/>
          </a:xfrm>
          <a:prstGeom prst="rect">
            <a:avLst/>
          </a:prstGeom>
          <a:solidFill>
            <a:srgbClr val="000000"/>
          </a:solidFill>
        </p:spPr>
        <p:txBody>
          <a:bodyPr wrap="square" rtlCol="0">
            <a:spAutoFit/>
          </a:bodyPr>
          <a:lstStyle/>
          <a:p>
            <a:pPr algn="ctr"/>
            <a:r>
              <a:rPr lang="en-US" sz="6600" dirty="0" smtClean="0">
                <a:solidFill>
                  <a:srgbClr val="FFFFFF"/>
                </a:solidFill>
                <a:latin typeface="Euphemia UCAS"/>
                <a:ea typeface="Hiragino Sans GB W6"/>
                <a:cs typeface="Euphemia UCAS"/>
              </a:rPr>
              <a:t>Abstract</a:t>
            </a:r>
            <a:endParaRPr lang="en-US" sz="6600" dirty="0">
              <a:solidFill>
                <a:srgbClr val="FFFFFF"/>
              </a:solidFill>
              <a:latin typeface="Euphemia UCAS"/>
              <a:ea typeface="Hiragino Sans GB W6"/>
              <a:cs typeface="Euphemia UCAS"/>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xmlns=""/>
              </a:ext>
            </a:extLst>
          </a:blip>
          <a:srcRect/>
          <a:stretch>
            <a:fillRect/>
          </a:stretch>
        </p:blipFill>
        <p:spPr>
          <a:xfrm>
            <a:off x="26345315" y="1031181"/>
            <a:ext cx="2809487" cy="2039768"/>
          </a:xfrm>
          <a:prstGeom prst="rect">
            <a:avLst/>
          </a:prstGeom>
        </p:spPr>
      </p:pic>
      <p:sp>
        <p:nvSpPr>
          <p:cNvPr id="115" name="TextBox 114"/>
          <p:cNvSpPr txBox="1"/>
          <p:nvPr/>
        </p:nvSpPr>
        <p:spPr>
          <a:xfrm>
            <a:off x="4667400" y="7325250"/>
            <a:ext cx="12687150" cy="6494085"/>
          </a:xfrm>
          <a:prstGeom prst="rect">
            <a:avLst/>
          </a:prstGeom>
          <a:noFill/>
        </p:spPr>
        <p:txBody>
          <a:bodyPr wrap="square" rtlCol="0">
            <a:spAutoFit/>
          </a:bodyPr>
          <a:lstStyle/>
          <a:p>
            <a:pPr algn="just"/>
            <a:endParaRPr lang="en-US" sz="2800" dirty="0"/>
          </a:p>
          <a:p>
            <a:pPr algn="just"/>
            <a:r>
              <a:rPr lang="en-US" sz="2000" dirty="0"/>
              <a:t>Introduction: The wide distribution of the atrial natriuretic peptide was paralleled by a similar presence of its receptors, an indication of the wide range of their biological effects beyond the control of the homeostatic process. This study depicts through </a:t>
            </a:r>
            <a:r>
              <a:rPr lang="en-US" sz="2000" dirty="0" err="1"/>
              <a:t>immunohistochemical</a:t>
            </a:r>
            <a:r>
              <a:rPr lang="en-US" sz="2000" dirty="0"/>
              <a:t> and molecular techniques the distribution and modulation of atrial natriuretic peptide and its receptors in human and murine salivary glands. It also highlights some clinical implications of ANP dysregulation.</a:t>
            </a:r>
          </a:p>
          <a:p>
            <a:pPr algn="just"/>
            <a:r>
              <a:rPr lang="en-US" sz="2000" dirty="0"/>
              <a:t>Methods: Human SMG’s tissue samples were biopsied from normal (3), people with benign (2) or with malignant tumors (8). In addition, biopsies were taken from normal mice (10). They were processed by standard methods for routine microscopy and stained with </a:t>
            </a:r>
            <a:r>
              <a:rPr lang="en-US" sz="2000" dirty="0" err="1"/>
              <a:t>hematoxylin</a:t>
            </a:r>
            <a:r>
              <a:rPr lang="en-US" sz="2000" dirty="0"/>
              <a:t> and eosin or periodic acid </a:t>
            </a:r>
            <a:r>
              <a:rPr lang="en-US" sz="2000" dirty="0" err="1"/>
              <a:t>Schieff</a:t>
            </a:r>
            <a:r>
              <a:rPr lang="en-US" sz="2000" dirty="0"/>
              <a:t>. Other tissue sections underwent </a:t>
            </a:r>
            <a:r>
              <a:rPr lang="en-US" sz="2000" dirty="0" err="1"/>
              <a:t>immunohistochemical</a:t>
            </a:r>
            <a:r>
              <a:rPr lang="en-US" sz="2000" dirty="0"/>
              <a:t> staining with various antibodies targeting the ANP system. </a:t>
            </a:r>
          </a:p>
          <a:p>
            <a:pPr algn="just"/>
            <a:r>
              <a:rPr lang="en-US" sz="2000" dirty="0"/>
              <a:t>Results: The expression of the ANP system and its receptors was detected in the </a:t>
            </a:r>
            <a:r>
              <a:rPr lang="en-US" sz="2000" dirty="0" err="1"/>
              <a:t>stroma</a:t>
            </a:r>
            <a:r>
              <a:rPr lang="en-US" sz="2000" dirty="0"/>
              <a:t> of the submandibular gland (SMG), on the secretory ducts, the nerves supplying the gland and on the smooth muscle of the respective blood vessels. Such an expression was intrinsic and not due to the ectopic blood vessels and nerves. The expression of ANP system receptors was also conserved in the SMG of normal mice. It was up-regulated in primary SMG tumors, in particular, early SMG carcinomas. In case of early stage carcinoma, an inflammatory reaction was detected which could have altered the nerve-parenchymal cell barrier and led to an overwhelming self-limited inflammatory reaction in both </a:t>
            </a:r>
            <a:r>
              <a:rPr lang="en-US" sz="2000" dirty="0" err="1"/>
              <a:t>stroma</a:t>
            </a:r>
            <a:r>
              <a:rPr lang="en-US" sz="2000" dirty="0"/>
              <a:t> and parenchyma. Along the same line, the distribution and up-regulation of the ANP system in the SMG could be a potential clinical marker for some pathologies. In brief, the high production of the ANP and the loss of its receptors in carcinoma could also indicate a paracrine effect of its production in the tumors. </a:t>
            </a:r>
          </a:p>
          <a:p>
            <a:pPr algn="just"/>
            <a:r>
              <a:rPr lang="en-US" sz="2000" dirty="0"/>
              <a:t>Keywords: Atrial natriuretic peptide, Atrial natriuretic factor, Submandibular gland tumors, marker for oral carcinoma</a:t>
            </a:r>
            <a:r>
              <a:rPr lang="en-US" sz="2800" dirty="0"/>
              <a:t>.</a:t>
            </a:r>
          </a:p>
        </p:txBody>
      </p:sp>
      <p:sp>
        <p:nvSpPr>
          <p:cNvPr id="158" name="TextBox 157"/>
          <p:cNvSpPr txBox="1"/>
          <p:nvPr/>
        </p:nvSpPr>
        <p:spPr>
          <a:xfrm>
            <a:off x="17894481" y="7708532"/>
            <a:ext cx="8004952" cy="646331"/>
          </a:xfrm>
          <a:prstGeom prst="rect">
            <a:avLst/>
          </a:prstGeom>
          <a:noFill/>
        </p:spPr>
        <p:txBody>
          <a:bodyPr wrap="square" rtlCol="0">
            <a:spAutoFit/>
          </a:bodyPr>
          <a:lstStyle/>
          <a:p>
            <a:r>
              <a:rPr lang="en-US" sz="3600" b="1" dirty="0" smtClean="0">
                <a:cs typeface="Corbel"/>
              </a:rPr>
              <a:t>The </a:t>
            </a:r>
            <a:r>
              <a:rPr lang="en-US" sz="3600" b="1" smtClean="0">
                <a:cs typeface="Corbel"/>
              </a:rPr>
              <a:t>natriuretic Peptide binding system</a:t>
            </a:r>
            <a:endParaRPr lang="en-US" sz="3600" b="1" dirty="0">
              <a:cs typeface="Corbel"/>
            </a:endParaRPr>
          </a:p>
        </p:txBody>
      </p:sp>
      <p:pic>
        <p:nvPicPr>
          <p:cNvPr id="4" name="Picture 3"/>
          <p:cNvPicPr>
            <a:picLocks noChangeAspect="1"/>
          </p:cNvPicPr>
          <p:nvPr/>
        </p:nvPicPr>
        <p:blipFill>
          <a:blip r:embed="rId4"/>
          <a:stretch>
            <a:fillRect/>
          </a:stretch>
        </p:blipFill>
        <p:spPr>
          <a:xfrm>
            <a:off x="16820735" y="18431001"/>
            <a:ext cx="11349199" cy="8553603"/>
          </a:xfrm>
          <a:prstGeom prst="rect">
            <a:avLst/>
          </a:prstGeom>
          <a:ln>
            <a:solidFill>
              <a:schemeClr val="tx1"/>
            </a:solidFill>
          </a:ln>
        </p:spPr>
      </p:pic>
      <p:sp>
        <p:nvSpPr>
          <p:cNvPr id="15" name="TextBox 14"/>
          <p:cNvSpPr txBox="1"/>
          <p:nvPr/>
        </p:nvSpPr>
        <p:spPr>
          <a:xfrm>
            <a:off x="23747294" y="13928163"/>
            <a:ext cx="2418286" cy="540500"/>
          </a:xfrm>
          <a:prstGeom prst="rect">
            <a:avLst/>
          </a:prstGeom>
          <a:noFill/>
        </p:spPr>
        <p:txBody>
          <a:bodyPr wrap="none" rtlCol="0">
            <a:spAutoFit/>
          </a:bodyPr>
          <a:lstStyle/>
          <a:p>
            <a:r>
              <a:rPr lang="en-US" sz="2400" i="1" dirty="0" err="1" smtClean="0"/>
              <a:t>Zois</a:t>
            </a:r>
            <a:r>
              <a:rPr lang="en-US" sz="2400" i="1" dirty="0" smtClean="0"/>
              <a:t> et al.,2014</a:t>
            </a:r>
            <a:endParaRPr lang="en-US" sz="2400" i="1" dirty="0"/>
          </a:p>
        </p:txBody>
      </p:sp>
      <p:sp>
        <p:nvSpPr>
          <p:cNvPr id="43" name="TextBox 42"/>
          <p:cNvSpPr txBox="1"/>
          <p:nvPr/>
        </p:nvSpPr>
        <p:spPr>
          <a:xfrm>
            <a:off x="1333159" y="15437860"/>
            <a:ext cx="12844857" cy="1077218"/>
          </a:xfrm>
          <a:prstGeom prst="rect">
            <a:avLst/>
          </a:prstGeom>
          <a:noFill/>
        </p:spPr>
        <p:txBody>
          <a:bodyPr wrap="square" rtlCol="0">
            <a:spAutoFit/>
          </a:bodyPr>
          <a:lstStyle/>
          <a:p>
            <a:pPr marL="533400" indent="-533400"/>
            <a:r>
              <a:rPr lang="en-US" sz="3200" b="1" dirty="0" smtClean="0">
                <a:cs typeface="Corbel"/>
              </a:rPr>
              <a:t>1. The natriuretic peptide system is expressed in the ducts and peripheral nervous system of the human and mouse submandibular salivary gland</a:t>
            </a:r>
            <a:endParaRPr lang="en-US" sz="3200" b="1" dirty="0">
              <a:cs typeface="Corbel"/>
            </a:endParaRPr>
          </a:p>
        </p:txBody>
      </p:sp>
      <p:sp>
        <p:nvSpPr>
          <p:cNvPr id="16" name="TextBox 15"/>
          <p:cNvSpPr txBox="1"/>
          <p:nvPr/>
        </p:nvSpPr>
        <p:spPr>
          <a:xfrm rot="16200000">
            <a:off x="1018503" y="17950899"/>
            <a:ext cx="1954318" cy="461665"/>
          </a:xfrm>
          <a:prstGeom prst="rect">
            <a:avLst/>
          </a:prstGeom>
          <a:noFill/>
        </p:spPr>
        <p:txBody>
          <a:bodyPr wrap="none" rtlCol="0">
            <a:spAutoFit/>
          </a:bodyPr>
          <a:lstStyle/>
          <a:p>
            <a:r>
              <a:rPr lang="en-US" sz="2400" b="1" smtClean="0"/>
              <a:t>Striated ducts</a:t>
            </a:r>
            <a:endParaRPr lang="en-US" sz="2400" b="1" dirty="0"/>
          </a:p>
        </p:txBody>
      </p:sp>
      <p:sp>
        <p:nvSpPr>
          <p:cNvPr id="45" name="TextBox 44"/>
          <p:cNvSpPr txBox="1"/>
          <p:nvPr/>
        </p:nvSpPr>
        <p:spPr>
          <a:xfrm rot="16200000">
            <a:off x="1457855" y="20715180"/>
            <a:ext cx="1075615" cy="461665"/>
          </a:xfrm>
          <a:prstGeom prst="rect">
            <a:avLst/>
          </a:prstGeom>
          <a:noFill/>
        </p:spPr>
        <p:txBody>
          <a:bodyPr wrap="none" rtlCol="0">
            <a:spAutoFit/>
          </a:bodyPr>
          <a:lstStyle/>
          <a:p>
            <a:r>
              <a:rPr lang="en-US" sz="2400" b="1" dirty="0" smtClean="0"/>
              <a:t>Nerves</a:t>
            </a:r>
            <a:endParaRPr lang="en-US" sz="2400" b="1" dirty="0"/>
          </a:p>
        </p:txBody>
      </p:sp>
      <p:sp>
        <p:nvSpPr>
          <p:cNvPr id="46" name="TextBox 45"/>
          <p:cNvSpPr txBox="1"/>
          <p:nvPr/>
        </p:nvSpPr>
        <p:spPr>
          <a:xfrm rot="16200000">
            <a:off x="-478073" y="29989935"/>
            <a:ext cx="4968155" cy="461665"/>
          </a:xfrm>
          <a:prstGeom prst="rect">
            <a:avLst/>
          </a:prstGeom>
          <a:noFill/>
        </p:spPr>
        <p:txBody>
          <a:bodyPr wrap="none" rtlCol="0">
            <a:spAutoFit/>
          </a:bodyPr>
          <a:lstStyle/>
          <a:p>
            <a:r>
              <a:rPr lang="en-US" sz="2400" b="1" smtClean="0"/>
              <a:t>Nerves and Parasympathetic ganglia </a:t>
            </a:r>
            <a:endParaRPr lang="en-US" sz="2400" b="1" dirty="0"/>
          </a:p>
        </p:txBody>
      </p:sp>
      <p:sp>
        <p:nvSpPr>
          <p:cNvPr id="23" name="TextBox 22"/>
          <p:cNvSpPr txBox="1"/>
          <p:nvPr/>
        </p:nvSpPr>
        <p:spPr>
          <a:xfrm>
            <a:off x="15864478" y="15460983"/>
            <a:ext cx="12957410" cy="1569660"/>
          </a:xfrm>
          <a:prstGeom prst="rect">
            <a:avLst/>
          </a:prstGeom>
          <a:noFill/>
        </p:spPr>
        <p:txBody>
          <a:bodyPr wrap="square" rtlCol="0">
            <a:spAutoFit/>
          </a:bodyPr>
          <a:lstStyle/>
          <a:p>
            <a:pPr marL="533400" indent="-533400"/>
            <a:r>
              <a:rPr lang="en-US" sz="3200" b="1" dirty="0">
                <a:cs typeface="Corbel"/>
              </a:rPr>
              <a:t>2</a:t>
            </a:r>
            <a:r>
              <a:rPr lang="en-US" sz="3200" b="1" dirty="0" smtClean="0">
                <a:cs typeface="Corbel"/>
              </a:rPr>
              <a:t>. High levels of stromal NPRA protein in 2/11 submandibular glands of patients with oral squamous cell carcinoma (OSCC) may characterize early stages of malignancies in salivary glands.</a:t>
            </a:r>
            <a:endParaRPr lang="en-US" sz="3200" b="1" dirty="0">
              <a:cs typeface="Corbel"/>
            </a:endParaRPr>
          </a:p>
        </p:txBody>
      </p:sp>
      <p:pic>
        <p:nvPicPr>
          <p:cNvPr id="13" name="Picture 12"/>
          <p:cNvPicPr>
            <a:picLocks noChangeAspect="1"/>
          </p:cNvPicPr>
          <p:nvPr/>
        </p:nvPicPr>
        <p:blipFill>
          <a:blip r:embed="rId5" cstate="print">
            <a:extLst>
              <a:ext uri="{28A0092B-C50C-407E-A947-70E740481C1C}">
                <a14:useLocalDpi xmlns:a14="http://schemas.microsoft.com/office/drawing/2010/main" xmlns=""/>
              </a:ext>
            </a:extLst>
          </a:blip>
          <a:stretch>
            <a:fillRect/>
          </a:stretch>
        </p:blipFill>
        <p:spPr>
          <a:xfrm>
            <a:off x="2260362" y="22776875"/>
            <a:ext cx="10755793" cy="1910723"/>
          </a:xfrm>
          <a:prstGeom prst="rect">
            <a:avLst/>
          </a:prstGeom>
          <a:ln>
            <a:solidFill>
              <a:schemeClr val="tx1"/>
            </a:solidFill>
          </a:ln>
        </p:spPr>
      </p:pic>
      <p:sp>
        <p:nvSpPr>
          <p:cNvPr id="27" name="TextBox 26"/>
          <p:cNvSpPr txBox="1"/>
          <p:nvPr/>
        </p:nvSpPr>
        <p:spPr>
          <a:xfrm rot="16200000">
            <a:off x="1010661" y="23468404"/>
            <a:ext cx="1897122" cy="461665"/>
          </a:xfrm>
          <a:prstGeom prst="rect">
            <a:avLst/>
          </a:prstGeom>
          <a:noFill/>
        </p:spPr>
        <p:txBody>
          <a:bodyPr wrap="none" rtlCol="0">
            <a:spAutoFit/>
          </a:bodyPr>
          <a:lstStyle/>
          <a:p>
            <a:r>
              <a:rPr lang="en-US" sz="2400" b="1" smtClean="0"/>
              <a:t>Blood vessels</a:t>
            </a:r>
            <a:endParaRPr lang="en-US" sz="2400" b="1" dirty="0"/>
          </a:p>
        </p:txBody>
      </p:sp>
      <p:pic>
        <p:nvPicPr>
          <p:cNvPr id="18" name="Picture 17"/>
          <p:cNvPicPr>
            <a:picLocks noChangeAspect="1"/>
          </p:cNvPicPr>
          <p:nvPr/>
        </p:nvPicPr>
        <p:blipFill>
          <a:blip r:embed="rId6" cstate="print">
            <a:extLst>
              <a:ext uri="{28A0092B-C50C-407E-A947-70E740481C1C}">
                <a14:useLocalDpi xmlns:a14="http://schemas.microsoft.com/office/drawing/2010/main" xmlns=""/>
              </a:ext>
            </a:extLst>
          </a:blip>
          <a:stretch>
            <a:fillRect/>
          </a:stretch>
        </p:blipFill>
        <p:spPr>
          <a:xfrm>
            <a:off x="2260362" y="26079731"/>
            <a:ext cx="10755793" cy="1926311"/>
          </a:xfrm>
          <a:prstGeom prst="rect">
            <a:avLst/>
          </a:prstGeom>
          <a:ln>
            <a:solidFill>
              <a:schemeClr val="tx1"/>
            </a:solidFill>
          </a:ln>
        </p:spPr>
      </p:pic>
      <p:sp>
        <p:nvSpPr>
          <p:cNvPr id="30" name="TextBox 29"/>
          <p:cNvSpPr txBox="1"/>
          <p:nvPr/>
        </p:nvSpPr>
        <p:spPr>
          <a:xfrm rot="16200000">
            <a:off x="1040608" y="26726734"/>
            <a:ext cx="1954318" cy="461665"/>
          </a:xfrm>
          <a:prstGeom prst="rect">
            <a:avLst/>
          </a:prstGeom>
          <a:noFill/>
        </p:spPr>
        <p:txBody>
          <a:bodyPr wrap="none" rtlCol="0">
            <a:spAutoFit/>
          </a:bodyPr>
          <a:lstStyle/>
          <a:p>
            <a:r>
              <a:rPr lang="en-US" sz="2400" b="1" smtClean="0"/>
              <a:t>Striated ducts</a:t>
            </a:r>
            <a:endParaRPr lang="en-US" sz="2400" b="1" dirty="0"/>
          </a:p>
        </p:txBody>
      </p:sp>
      <p:pic>
        <p:nvPicPr>
          <p:cNvPr id="19" name="Picture 18"/>
          <p:cNvPicPr>
            <a:picLocks noChangeAspect="1"/>
          </p:cNvPicPr>
          <p:nvPr/>
        </p:nvPicPr>
        <p:blipFill>
          <a:blip r:embed="rId7" cstate="print">
            <a:extLst>
              <a:ext uri="{28A0092B-C50C-407E-A947-70E740481C1C}">
                <a14:useLocalDpi xmlns:a14="http://schemas.microsoft.com/office/drawing/2010/main" xmlns=""/>
              </a:ext>
            </a:extLst>
          </a:blip>
          <a:stretch>
            <a:fillRect/>
          </a:stretch>
        </p:blipFill>
        <p:spPr>
          <a:xfrm flipH="1">
            <a:off x="13358989" y="26119521"/>
            <a:ext cx="622263" cy="614003"/>
          </a:xfrm>
          <a:prstGeom prst="rect">
            <a:avLst/>
          </a:prstGeom>
        </p:spPr>
      </p:pic>
      <p:pic>
        <p:nvPicPr>
          <p:cNvPr id="20" name="Picture 19"/>
          <p:cNvPicPr>
            <a:picLocks noChangeAspect="1"/>
          </p:cNvPicPr>
          <p:nvPr/>
        </p:nvPicPr>
        <p:blipFill rotWithShape="1">
          <a:blip r:embed="rId8" cstate="print">
            <a:extLst>
              <a:ext uri="{28A0092B-C50C-407E-A947-70E740481C1C}">
                <a14:useLocalDpi xmlns:a14="http://schemas.microsoft.com/office/drawing/2010/main" xmlns=""/>
              </a:ext>
            </a:extLst>
          </a:blip>
          <a:srcRect l="10894" r="12438"/>
          <a:stretch/>
        </p:blipFill>
        <p:spPr>
          <a:xfrm>
            <a:off x="13245631" y="17059754"/>
            <a:ext cx="764920" cy="1557555"/>
          </a:xfrm>
          <a:prstGeom prst="rect">
            <a:avLst/>
          </a:prstGeom>
        </p:spPr>
      </p:pic>
      <p:sp>
        <p:nvSpPr>
          <p:cNvPr id="21" name="TextBox 20"/>
          <p:cNvSpPr txBox="1"/>
          <p:nvPr/>
        </p:nvSpPr>
        <p:spPr>
          <a:xfrm rot="5400000">
            <a:off x="13087638" y="19008844"/>
            <a:ext cx="1043876" cy="400110"/>
          </a:xfrm>
          <a:prstGeom prst="rect">
            <a:avLst/>
          </a:prstGeom>
          <a:noFill/>
        </p:spPr>
        <p:txBody>
          <a:bodyPr wrap="none" rtlCol="0">
            <a:spAutoFit/>
          </a:bodyPr>
          <a:lstStyle/>
          <a:p>
            <a:r>
              <a:rPr lang="en-US" sz="2000" smtClean="0"/>
              <a:t>HUMAN</a:t>
            </a:r>
            <a:endParaRPr lang="en-US" sz="2000"/>
          </a:p>
        </p:txBody>
      </p:sp>
      <p:cxnSp>
        <p:nvCxnSpPr>
          <p:cNvPr id="24" name="Straight Connector 23"/>
          <p:cNvCxnSpPr/>
          <p:nvPr/>
        </p:nvCxnSpPr>
        <p:spPr>
          <a:xfrm>
            <a:off x="13195704" y="17083381"/>
            <a:ext cx="0" cy="805664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rot="5400000">
            <a:off x="13114228" y="27165266"/>
            <a:ext cx="982961" cy="400110"/>
          </a:xfrm>
          <a:prstGeom prst="rect">
            <a:avLst/>
          </a:prstGeom>
          <a:noFill/>
        </p:spPr>
        <p:txBody>
          <a:bodyPr wrap="none" rtlCol="0">
            <a:spAutoFit/>
          </a:bodyPr>
          <a:lstStyle/>
          <a:p>
            <a:r>
              <a:rPr lang="en-US" sz="2000" smtClean="0"/>
              <a:t>MOUSE</a:t>
            </a:r>
            <a:endParaRPr lang="en-US" sz="2000"/>
          </a:p>
        </p:txBody>
      </p:sp>
      <p:cxnSp>
        <p:nvCxnSpPr>
          <p:cNvPr id="38" name="Straight Connector 37"/>
          <p:cNvCxnSpPr/>
          <p:nvPr/>
        </p:nvCxnSpPr>
        <p:spPr>
          <a:xfrm>
            <a:off x="13191837" y="26056232"/>
            <a:ext cx="0" cy="648815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8" name="TextBox 27"/>
          <p:cNvSpPr txBox="1"/>
          <p:nvPr/>
        </p:nvSpPr>
        <p:spPr>
          <a:xfrm>
            <a:off x="16820735" y="27146731"/>
            <a:ext cx="11349199" cy="2554545"/>
          </a:xfrm>
          <a:prstGeom prst="rect">
            <a:avLst/>
          </a:prstGeom>
          <a:noFill/>
        </p:spPr>
        <p:txBody>
          <a:bodyPr wrap="square" rtlCol="0">
            <a:spAutoFit/>
          </a:bodyPr>
          <a:lstStyle/>
          <a:p>
            <a:pPr algn="just"/>
            <a:r>
              <a:rPr lang="en-US" sz="2000" b="1" dirty="0" smtClean="0"/>
              <a:t>Figure 2</a:t>
            </a:r>
            <a:r>
              <a:rPr lang="en-US" sz="2000" dirty="0" smtClean="0"/>
              <a:t>. Immunostaining for NPRA was carried out in submandibular gland tissues from </a:t>
            </a:r>
            <a:r>
              <a:rPr lang="en-US" sz="2000" dirty="0"/>
              <a:t>11 patients diagnosed with </a:t>
            </a:r>
            <a:r>
              <a:rPr lang="en-US" sz="2000" dirty="0" smtClean="0"/>
              <a:t>OSCC originating from the oral mucosa. These salivary gland tissues were identified as non neoplastic by histopathology. Hematoxylin and eosin staining did not reveal significant histological differences between the SGs of these 11 patients. 2 out of 11 submandibular gland tissue samples </a:t>
            </a:r>
            <a:r>
              <a:rPr lang="en-US" sz="2000" dirty="0"/>
              <a:t>showed high expression of NPRA protein in </a:t>
            </a:r>
            <a:r>
              <a:rPr lang="en-US" sz="2000" dirty="0" smtClean="0"/>
              <a:t>the stroma </a:t>
            </a:r>
            <a:r>
              <a:rPr lang="en-US" sz="2000" dirty="0"/>
              <a:t>of the gland </a:t>
            </a:r>
            <a:r>
              <a:rPr lang="en-US" sz="2000" dirty="0" smtClean="0"/>
              <a:t>(352439 </a:t>
            </a:r>
            <a:r>
              <a:rPr lang="en-US" sz="2000" dirty="0"/>
              <a:t>and </a:t>
            </a:r>
            <a:r>
              <a:rPr lang="en-US" sz="2000" dirty="0" smtClean="0"/>
              <a:t>361522, red arrows) compared to expression of NPRA protein restricted to blood vessels (</a:t>
            </a:r>
            <a:r>
              <a:rPr lang="en-US" sz="2000" dirty="0" err="1" smtClean="0"/>
              <a:t>bv</a:t>
            </a:r>
            <a:r>
              <a:rPr lang="en-US" sz="2000" dirty="0" smtClean="0"/>
              <a:t>) and ducts (D) in other tissue samples (see 365501). </a:t>
            </a:r>
            <a:r>
              <a:rPr lang="en-US" sz="2000" i="1" dirty="0" smtClean="0"/>
              <a:t>NPRA</a:t>
            </a:r>
            <a:r>
              <a:rPr lang="en-US" sz="2000" dirty="0" smtClean="0"/>
              <a:t> levels of expression were undetectable in advanced carcinoma of the submandibular gland, suggesting high levels of NPRA protein may characterize an early-stage cancer.</a:t>
            </a:r>
            <a:endParaRPr lang="en-US" sz="2000" dirty="0"/>
          </a:p>
        </p:txBody>
      </p:sp>
      <p:sp>
        <p:nvSpPr>
          <p:cNvPr id="29" name="TextBox 28"/>
          <p:cNvSpPr txBox="1"/>
          <p:nvPr/>
        </p:nvSpPr>
        <p:spPr>
          <a:xfrm>
            <a:off x="16415934" y="17182776"/>
            <a:ext cx="11925555" cy="1015663"/>
          </a:xfrm>
          <a:prstGeom prst="rect">
            <a:avLst/>
          </a:prstGeom>
          <a:noFill/>
        </p:spPr>
        <p:txBody>
          <a:bodyPr wrap="square" rtlCol="0">
            <a:spAutoFit/>
          </a:bodyPr>
          <a:lstStyle/>
          <a:p>
            <a:pPr algn="just"/>
            <a:r>
              <a:rPr lang="en-US" sz="2000" dirty="0" smtClean="0"/>
              <a:t>OSCC represents 90% of all oral malignancies and is associated with </a:t>
            </a:r>
            <a:r>
              <a:rPr lang="en-US" sz="2000" dirty="0"/>
              <a:t>high morbidity and </a:t>
            </a:r>
            <a:r>
              <a:rPr lang="en-US" sz="2000" dirty="0" smtClean="0"/>
              <a:t>mortality, with an </a:t>
            </a:r>
            <a:r>
              <a:rPr lang="en-US" sz="2000" dirty="0"/>
              <a:t>overall 5-year survival rate after </a:t>
            </a:r>
            <a:r>
              <a:rPr lang="en-US" sz="2000" dirty="0" smtClean="0"/>
              <a:t>treatment standing around </a:t>
            </a:r>
            <a:r>
              <a:rPr lang="en-US" sz="2000" dirty="0"/>
              <a:t>50</a:t>
            </a:r>
            <a:r>
              <a:rPr lang="en-US" sz="2000" dirty="0" smtClean="0"/>
              <a:t>%. At the time of diagnosis, in 43% of cases the disease has spread regionally, hence the need to find markers to identify the spread of the disease.</a:t>
            </a:r>
            <a:endParaRPr lang="en-US" sz="2000" dirty="0"/>
          </a:p>
        </p:txBody>
      </p:sp>
      <p:sp>
        <p:nvSpPr>
          <p:cNvPr id="44" name="TextBox 43"/>
          <p:cNvSpPr txBox="1"/>
          <p:nvPr/>
        </p:nvSpPr>
        <p:spPr>
          <a:xfrm>
            <a:off x="21372285" y="24772250"/>
            <a:ext cx="311304" cy="338554"/>
          </a:xfrm>
          <a:prstGeom prst="rect">
            <a:avLst/>
          </a:prstGeom>
          <a:noFill/>
        </p:spPr>
        <p:txBody>
          <a:bodyPr wrap="none" rtlCol="0">
            <a:spAutoFit/>
          </a:bodyPr>
          <a:lstStyle/>
          <a:p>
            <a:r>
              <a:rPr lang="en-US" sz="1600" smtClean="0"/>
              <a:t>D</a:t>
            </a:r>
            <a:endParaRPr lang="en-US" sz="1600"/>
          </a:p>
        </p:txBody>
      </p:sp>
      <p:sp>
        <p:nvSpPr>
          <p:cNvPr id="47" name="TextBox 46"/>
          <p:cNvSpPr txBox="1"/>
          <p:nvPr/>
        </p:nvSpPr>
        <p:spPr>
          <a:xfrm>
            <a:off x="27336334" y="26147516"/>
            <a:ext cx="311304" cy="338554"/>
          </a:xfrm>
          <a:prstGeom prst="rect">
            <a:avLst/>
          </a:prstGeom>
          <a:noFill/>
        </p:spPr>
        <p:txBody>
          <a:bodyPr wrap="none" rtlCol="0">
            <a:spAutoFit/>
          </a:bodyPr>
          <a:lstStyle/>
          <a:p>
            <a:r>
              <a:rPr lang="en-US" sz="1600" smtClean="0"/>
              <a:t>D</a:t>
            </a:r>
            <a:endParaRPr lang="en-US" sz="1600"/>
          </a:p>
        </p:txBody>
      </p:sp>
      <p:sp>
        <p:nvSpPr>
          <p:cNvPr id="48" name="TextBox 47"/>
          <p:cNvSpPr txBox="1"/>
          <p:nvPr/>
        </p:nvSpPr>
        <p:spPr>
          <a:xfrm>
            <a:off x="18373392" y="25298099"/>
            <a:ext cx="384208" cy="338554"/>
          </a:xfrm>
          <a:prstGeom prst="rect">
            <a:avLst/>
          </a:prstGeom>
          <a:noFill/>
        </p:spPr>
        <p:txBody>
          <a:bodyPr wrap="none" rtlCol="0">
            <a:spAutoFit/>
          </a:bodyPr>
          <a:lstStyle/>
          <a:p>
            <a:r>
              <a:rPr lang="en-US" sz="1600" smtClean="0"/>
              <a:t>bv</a:t>
            </a:r>
            <a:endParaRPr lang="en-US" sz="1600" dirty="0"/>
          </a:p>
        </p:txBody>
      </p:sp>
      <p:sp>
        <p:nvSpPr>
          <p:cNvPr id="2" name="Triangle 1"/>
          <p:cNvSpPr/>
          <p:nvPr/>
        </p:nvSpPr>
        <p:spPr>
          <a:xfrm rot="11965703">
            <a:off x="22297849" y="24751000"/>
            <a:ext cx="185738" cy="338554"/>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riangle 40"/>
          <p:cNvSpPr/>
          <p:nvPr/>
        </p:nvSpPr>
        <p:spPr>
          <a:xfrm rot="3920514">
            <a:off x="25543929" y="25104242"/>
            <a:ext cx="185738" cy="338554"/>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TextBox 41"/>
          <p:cNvSpPr txBox="1"/>
          <p:nvPr/>
        </p:nvSpPr>
        <p:spPr>
          <a:xfrm>
            <a:off x="22956292" y="25005341"/>
            <a:ext cx="311304" cy="338554"/>
          </a:xfrm>
          <a:prstGeom prst="rect">
            <a:avLst/>
          </a:prstGeom>
          <a:noFill/>
        </p:spPr>
        <p:txBody>
          <a:bodyPr wrap="none" rtlCol="0">
            <a:spAutoFit/>
          </a:bodyPr>
          <a:lstStyle/>
          <a:p>
            <a:r>
              <a:rPr lang="en-US" sz="1600" smtClean="0"/>
              <a:t>D</a:t>
            </a:r>
            <a:endParaRPr lang="en-US" sz="1600"/>
          </a:p>
        </p:txBody>
      </p:sp>
      <p:sp>
        <p:nvSpPr>
          <p:cNvPr id="49" name="TextBox 48"/>
          <p:cNvSpPr txBox="1"/>
          <p:nvPr/>
        </p:nvSpPr>
        <p:spPr>
          <a:xfrm>
            <a:off x="23227960" y="25773968"/>
            <a:ext cx="311304" cy="338554"/>
          </a:xfrm>
          <a:prstGeom prst="rect">
            <a:avLst/>
          </a:prstGeom>
          <a:noFill/>
        </p:spPr>
        <p:txBody>
          <a:bodyPr wrap="none" rtlCol="0">
            <a:spAutoFit/>
          </a:bodyPr>
          <a:lstStyle/>
          <a:p>
            <a:r>
              <a:rPr lang="en-US" sz="1600" smtClean="0"/>
              <a:t>D</a:t>
            </a:r>
            <a:endParaRPr lang="en-US" sz="1600"/>
          </a:p>
        </p:txBody>
      </p:sp>
      <p:sp>
        <p:nvSpPr>
          <p:cNvPr id="50" name="TextBox 49"/>
          <p:cNvSpPr txBox="1"/>
          <p:nvPr/>
        </p:nvSpPr>
        <p:spPr>
          <a:xfrm>
            <a:off x="20113701" y="24548141"/>
            <a:ext cx="311304" cy="338554"/>
          </a:xfrm>
          <a:prstGeom prst="rect">
            <a:avLst/>
          </a:prstGeom>
          <a:noFill/>
        </p:spPr>
        <p:txBody>
          <a:bodyPr wrap="none" rtlCol="0">
            <a:spAutoFit/>
          </a:bodyPr>
          <a:lstStyle/>
          <a:p>
            <a:r>
              <a:rPr lang="en-US" sz="1600" smtClean="0"/>
              <a:t>D</a:t>
            </a:r>
            <a:endParaRPr lang="en-US" sz="1600"/>
          </a:p>
        </p:txBody>
      </p:sp>
      <p:sp>
        <p:nvSpPr>
          <p:cNvPr id="51" name="TextBox 50"/>
          <p:cNvSpPr txBox="1"/>
          <p:nvPr/>
        </p:nvSpPr>
        <p:spPr>
          <a:xfrm>
            <a:off x="16720827" y="34691350"/>
            <a:ext cx="10693711" cy="1631216"/>
          </a:xfrm>
          <a:prstGeom prst="rect">
            <a:avLst/>
          </a:prstGeom>
          <a:noFill/>
        </p:spPr>
        <p:txBody>
          <a:bodyPr wrap="square" rtlCol="0">
            <a:spAutoFit/>
          </a:bodyPr>
          <a:lstStyle/>
          <a:p>
            <a:pPr algn="just"/>
            <a:r>
              <a:rPr lang="en-US" sz="2000" b="1" dirty="0" smtClean="0"/>
              <a:t>Figure 3</a:t>
            </a:r>
            <a:r>
              <a:rPr lang="en-US" sz="2000" dirty="0" smtClean="0"/>
              <a:t>. Both ANP and BNP can bind to NPRA. In addition to </a:t>
            </a:r>
            <a:r>
              <a:rPr lang="en-US" sz="2000" dirty="0"/>
              <a:t>h</a:t>
            </a:r>
            <a:r>
              <a:rPr lang="en-US" sz="2000" dirty="0" smtClean="0"/>
              <a:t>igh stromal NPRA protein expression in the septum and parenchyma of the submandibular gland of patient 361522, ANP was found to be ectopically expressed in some acinar cells (red arrowheads), while BNP expression was not changed. High NPRA expression in the stroma of the gland is not associated with increased vascularization or ectopic lymphatic vessels (data not shown).</a:t>
            </a:r>
            <a:endParaRPr lang="en-US" sz="2000" dirty="0"/>
          </a:p>
        </p:txBody>
      </p:sp>
      <p:sp>
        <p:nvSpPr>
          <p:cNvPr id="66" name="TextBox 65"/>
          <p:cNvSpPr txBox="1"/>
          <p:nvPr/>
        </p:nvSpPr>
        <p:spPr>
          <a:xfrm>
            <a:off x="1333159" y="36112840"/>
            <a:ext cx="13389350" cy="584775"/>
          </a:xfrm>
          <a:prstGeom prst="rect">
            <a:avLst/>
          </a:prstGeom>
          <a:noFill/>
        </p:spPr>
        <p:txBody>
          <a:bodyPr wrap="square" rtlCol="0">
            <a:spAutoFit/>
          </a:bodyPr>
          <a:lstStyle/>
          <a:p>
            <a:pPr marL="533400" indent="-533400"/>
            <a:r>
              <a:rPr lang="en-US" sz="3200" b="1" dirty="0">
                <a:cs typeface="Corbel"/>
              </a:rPr>
              <a:t>3</a:t>
            </a:r>
            <a:r>
              <a:rPr lang="en-US" sz="3200" b="1" dirty="0" smtClean="0">
                <a:cs typeface="Corbel"/>
              </a:rPr>
              <a:t>. </a:t>
            </a:r>
            <a:r>
              <a:rPr lang="en-US" sz="3200" b="1" i="1" dirty="0" smtClean="0">
                <a:cs typeface="Corbel"/>
              </a:rPr>
              <a:t>NPPA </a:t>
            </a:r>
            <a:r>
              <a:rPr lang="en-US" sz="3200" b="1" dirty="0" smtClean="0">
                <a:cs typeface="Corbel"/>
              </a:rPr>
              <a:t>(encoding ANP) is up-regulated in submandibular gland carcinoma</a:t>
            </a:r>
            <a:endParaRPr lang="en-US" sz="3200" b="1" dirty="0">
              <a:cs typeface="Corbel"/>
            </a:endParaRPr>
          </a:p>
        </p:txBody>
      </p:sp>
      <p:sp>
        <p:nvSpPr>
          <p:cNvPr id="67" name="TextBox 66"/>
          <p:cNvSpPr txBox="1"/>
          <p:nvPr/>
        </p:nvSpPr>
        <p:spPr>
          <a:xfrm>
            <a:off x="8054554" y="38116875"/>
            <a:ext cx="5608607" cy="2862322"/>
          </a:xfrm>
          <a:prstGeom prst="rect">
            <a:avLst/>
          </a:prstGeom>
          <a:noFill/>
        </p:spPr>
        <p:txBody>
          <a:bodyPr wrap="square" rtlCol="0">
            <a:spAutoFit/>
          </a:bodyPr>
          <a:lstStyle/>
          <a:p>
            <a:pPr algn="just"/>
            <a:r>
              <a:rPr lang="en-US" sz="2000" b="1" dirty="0" smtClean="0"/>
              <a:t>Figure </a:t>
            </a:r>
            <a:r>
              <a:rPr lang="en-US" sz="2000" b="1" dirty="0"/>
              <a:t>4</a:t>
            </a:r>
            <a:r>
              <a:rPr lang="en-US" sz="2000" dirty="0" smtClean="0"/>
              <a:t>. Each column corresponds to a distinct patient, with error bars representing the variation between the three technical replicates. Submandibular carcinomas have significantly higher levels of </a:t>
            </a:r>
            <a:r>
              <a:rPr lang="en-US" sz="2000" i="1" dirty="0" smtClean="0"/>
              <a:t>NPPA </a:t>
            </a:r>
            <a:r>
              <a:rPr lang="en-US" sz="2000" dirty="0" smtClean="0"/>
              <a:t>(gene encoding ANP) than control submandibular glands. This is in contrast with pleomorphic adenoma of the submandibular gland (benign tumors), which present lower levels of </a:t>
            </a:r>
            <a:r>
              <a:rPr lang="en-US" sz="2000" i="1" dirty="0" smtClean="0"/>
              <a:t>NPPA</a:t>
            </a:r>
            <a:r>
              <a:rPr lang="en-US" sz="2000" dirty="0" smtClean="0"/>
              <a:t> expression than control glands.</a:t>
            </a:r>
            <a:endParaRPr lang="en-US" sz="2000" dirty="0"/>
          </a:p>
        </p:txBody>
      </p:sp>
      <p:pic>
        <p:nvPicPr>
          <p:cNvPr id="225" name="Picture 224"/>
          <p:cNvPicPr>
            <a:picLocks noChangeAspect="1"/>
          </p:cNvPicPr>
          <p:nvPr/>
        </p:nvPicPr>
        <p:blipFill>
          <a:blip r:embed="rId9"/>
          <a:stretch>
            <a:fillRect/>
          </a:stretch>
        </p:blipFill>
        <p:spPr>
          <a:xfrm>
            <a:off x="2287391" y="36958003"/>
            <a:ext cx="5682126" cy="3850476"/>
          </a:xfrm>
          <a:prstGeom prst="rect">
            <a:avLst/>
          </a:prstGeom>
          <a:ln>
            <a:solidFill>
              <a:schemeClr val="tx1"/>
            </a:solidFill>
          </a:ln>
        </p:spPr>
      </p:pic>
      <p:sp>
        <p:nvSpPr>
          <p:cNvPr id="69" name="TextBox 68"/>
          <p:cNvSpPr txBox="1"/>
          <p:nvPr/>
        </p:nvSpPr>
        <p:spPr>
          <a:xfrm>
            <a:off x="2105300" y="32741658"/>
            <a:ext cx="11349199" cy="2554545"/>
          </a:xfrm>
          <a:prstGeom prst="rect">
            <a:avLst/>
          </a:prstGeom>
          <a:noFill/>
        </p:spPr>
        <p:txBody>
          <a:bodyPr wrap="square" rtlCol="0">
            <a:spAutoFit/>
          </a:bodyPr>
          <a:lstStyle/>
          <a:p>
            <a:pPr algn="just"/>
            <a:r>
              <a:rPr lang="en-US" sz="2000" b="1" dirty="0" smtClean="0"/>
              <a:t>Figure 1</a:t>
            </a:r>
            <a:r>
              <a:rPr lang="en-US" sz="2000" dirty="0" smtClean="0"/>
              <a:t>. </a:t>
            </a:r>
            <a:r>
              <a:rPr lang="en-US" sz="2000" dirty="0" err="1" smtClean="0"/>
              <a:t>Immunostaining</a:t>
            </a:r>
            <a:r>
              <a:rPr lang="en-US" sz="2000" dirty="0" smtClean="0"/>
              <a:t> and immunofluorescence for ANP, BNP, CNP, three receptors NPRA, NPRB and NPRC and Tubulin-3</a:t>
            </a:r>
            <a:r>
              <a:rPr lang="el-GR" sz="2000" dirty="0" smtClean="0"/>
              <a:t>β</a:t>
            </a:r>
            <a:r>
              <a:rPr lang="en-US" sz="2000" dirty="0" smtClean="0"/>
              <a:t> in human and mouse submandibular salivary glands. In humans and mice all components are expressed in the ductal network of the gland, where they may act in a paracrine or autocrine fashion to modulate gland function. We show for the first time that ANP, CNP and the three natriuretic receptors are expressed in the peripheral nervous system both in humans and mice, suggesting a conserved role for ANP as a neurotransmitter or neuromodulator. All components of the natriuretic system are also expressed in the blood vessel walls, where perivascular plexuses are found. </a:t>
            </a:r>
            <a:r>
              <a:rPr lang="en-US" sz="2000" dirty="0" err="1" smtClean="0"/>
              <a:t>Bv</a:t>
            </a:r>
            <a:r>
              <a:rPr lang="en-US" sz="2000" dirty="0" smtClean="0"/>
              <a:t>: blood vessel. qPCR for </a:t>
            </a:r>
            <a:r>
              <a:rPr lang="en-US" sz="2000" i="1" dirty="0" smtClean="0"/>
              <a:t>NPPA </a:t>
            </a:r>
            <a:r>
              <a:rPr lang="en-US" sz="2000" dirty="0" smtClean="0"/>
              <a:t>(encoding ANP) revealed the presence of </a:t>
            </a:r>
            <a:r>
              <a:rPr lang="en-US" sz="2000" i="1" dirty="0" smtClean="0"/>
              <a:t>NPPA</a:t>
            </a:r>
            <a:r>
              <a:rPr lang="en-US" sz="2000" dirty="0" smtClean="0"/>
              <a:t> mRNA in the human submandibular gland.</a:t>
            </a:r>
            <a:endParaRPr lang="en-US" sz="2000" dirty="0"/>
          </a:p>
        </p:txBody>
      </p:sp>
      <p:pic>
        <p:nvPicPr>
          <p:cNvPr id="226" name="Picture 225"/>
          <p:cNvPicPr>
            <a:picLocks noChangeAspect="1"/>
          </p:cNvPicPr>
          <p:nvPr/>
        </p:nvPicPr>
        <p:blipFill>
          <a:blip r:embed="rId10"/>
          <a:stretch>
            <a:fillRect/>
          </a:stretch>
        </p:blipFill>
        <p:spPr>
          <a:xfrm>
            <a:off x="13331098" y="20192286"/>
            <a:ext cx="3155923" cy="4943543"/>
          </a:xfrm>
          <a:prstGeom prst="rect">
            <a:avLst/>
          </a:prstGeom>
        </p:spPr>
      </p:pic>
      <p:sp>
        <p:nvSpPr>
          <p:cNvPr id="71" name="TextBox 70"/>
          <p:cNvSpPr txBox="1"/>
          <p:nvPr/>
        </p:nvSpPr>
        <p:spPr>
          <a:xfrm rot="16200000">
            <a:off x="14775665" y="38721185"/>
            <a:ext cx="4572190" cy="1107996"/>
          </a:xfrm>
          <a:prstGeom prst="rect">
            <a:avLst/>
          </a:prstGeom>
          <a:solidFill>
            <a:srgbClr val="000000"/>
          </a:solidFill>
        </p:spPr>
        <p:txBody>
          <a:bodyPr wrap="square" rtlCol="0">
            <a:spAutoFit/>
          </a:bodyPr>
          <a:lstStyle/>
          <a:p>
            <a:r>
              <a:rPr lang="en-US" sz="6600" dirty="0" smtClean="0">
                <a:solidFill>
                  <a:srgbClr val="FFFFFF"/>
                </a:solidFill>
                <a:latin typeface="Euphemia UCAS"/>
                <a:ea typeface="Hiragino Sans GB W6"/>
                <a:cs typeface="Euphemia UCAS"/>
              </a:rPr>
              <a:t>Conclusion</a:t>
            </a:r>
            <a:endParaRPr lang="en-US" sz="6600" dirty="0">
              <a:solidFill>
                <a:srgbClr val="FFFFFF"/>
              </a:solidFill>
              <a:latin typeface="Euphemia UCAS"/>
              <a:ea typeface="Hiragino Sans GB W6"/>
              <a:cs typeface="Euphemia UCAS"/>
            </a:endParaRPr>
          </a:p>
        </p:txBody>
      </p:sp>
      <p:sp>
        <p:nvSpPr>
          <p:cNvPr id="72" name="TextBox 71"/>
          <p:cNvSpPr txBox="1"/>
          <p:nvPr/>
        </p:nvSpPr>
        <p:spPr>
          <a:xfrm>
            <a:off x="17742758" y="36753491"/>
            <a:ext cx="10598731" cy="4924425"/>
          </a:xfrm>
          <a:prstGeom prst="rect">
            <a:avLst/>
          </a:prstGeom>
          <a:noFill/>
        </p:spPr>
        <p:txBody>
          <a:bodyPr wrap="square" rtlCol="0">
            <a:spAutoFit/>
          </a:bodyPr>
          <a:lstStyle/>
          <a:p>
            <a:pPr marL="342900" indent="-342900" algn="just">
              <a:buFont typeface="Arial" charset="0"/>
              <a:buChar char="•"/>
            </a:pPr>
            <a:r>
              <a:rPr lang="en-US" sz="2600" b="1" dirty="0" smtClean="0"/>
              <a:t>Identification of natriuretic peptides and receptors in human and murine  salivary gland peripheral nerves implies biological effects beyond pressure-volume homeostasis for this peptide system.</a:t>
            </a:r>
          </a:p>
          <a:p>
            <a:pPr marL="342900" indent="-342900" algn="just">
              <a:buFont typeface="Arial" charset="0"/>
              <a:buChar char="•"/>
            </a:pPr>
            <a:endParaRPr lang="en-US" sz="1400" b="1" dirty="0" smtClean="0"/>
          </a:p>
          <a:p>
            <a:pPr marL="342900" indent="-342900" algn="just">
              <a:buFont typeface="Arial" charset="0"/>
              <a:buChar char="•"/>
            </a:pPr>
            <a:r>
              <a:rPr lang="en-US" sz="2600" b="1" dirty="0" smtClean="0"/>
              <a:t>Salivary gland carcinoma, similar </a:t>
            </a:r>
            <a:r>
              <a:rPr lang="en-US" sz="2600" b="1" dirty="0"/>
              <a:t>to lung small cell carcinoma, exhibits higher levels of </a:t>
            </a:r>
            <a:r>
              <a:rPr lang="en-US" sz="2600" b="1" i="1" dirty="0"/>
              <a:t>NPPA </a:t>
            </a:r>
            <a:r>
              <a:rPr lang="en-US" sz="2600" b="1" dirty="0"/>
              <a:t>(gene encoding ANP). </a:t>
            </a:r>
            <a:endParaRPr lang="en-US" sz="2600" b="1" dirty="0" smtClean="0"/>
          </a:p>
          <a:p>
            <a:pPr marL="342900" indent="-342900" algn="just">
              <a:buFont typeface="Arial" charset="0"/>
              <a:buChar char="•"/>
            </a:pPr>
            <a:endParaRPr lang="en-US" sz="1400" b="1" dirty="0"/>
          </a:p>
          <a:p>
            <a:pPr marL="342900" indent="-342900" algn="just">
              <a:buFont typeface="Arial" charset="0"/>
              <a:buChar char="•"/>
            </a:pPr>
            <a:r>
              <a:rPr lang="en-US" sz="2600" b="1" dirty="0" smtClean="0"/>
              <a:t>Amongst 11 salivary gland samples with normal histology originating from patients with oral OSCC, 2 cases showed an increase in ANP and NPRA protein expression. Ectopic ANP and NPRA may characterize early stages of malignancies in salivary glands. We are currently investigating whether high NPRA protein expression correlates with the presence of inflammatory cells.</a:t>
            </a:r>
          </a:p>
        </p:txBody>
      </p:sp>
      <p:sp>
        <p:nvSpPr>
          <p:cNvPr id="228" name="Rectangle 227"/>
          <p:cNvSpPr/>
          <p:nvPr/>
        </p:nvSpPr>
        <p:spPr>
          <a:xfrm>
            <a:off x="3352044" y="7325250"/>
            <a:ext cx="22935630" cy="7951625"/>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0" name="TextBox 229"/>
          <p:cNvSpPr txBox="1"/>
          <p:nvPr/>
        </p:nvSpPr>
        <p:spPr>
          <a:xfrm>
            <a:off x="4080240" y="41918775"/>
            <a:ext cx="22890663" cy="707886"/>
          </a:xfrm>
          <a:prstGeom prst="rect">
            <a:avLst/>
          </a:prstGeom>
          <a:noFill/>
        </p:spPr>
        <p:txBody>
          <a:bodyPr wrap="square" rtlCol="0">
            <a:spAutoFit/>
          </a:bodyPr>
          <a:lstStyle/>
          <a:p>
            <a:pPr algn="ctr"/>
            <a:r>
              <a:rPr lang="en-US" sz="2000" dirty="0"/>
              <a:t>Specimens from </a:t>
            </a:r>
            <a:r>
              <a:rPr lang="en-US" sz="2000" dirty="0" smtClean="0"/>
              <a:t>patients</a:t>
            </a:r>
            <a:r>
              <a:rPr lang="en-US" sz="2000" dirty="0"/>
              <a:t> were </a:t>
            </a:r>
            <a:r>
              <a:rPr lang="en-US" sz="2000" dirty="0" smtClean="0"/>
              <a:t>obtained </a:t>
            </a:r>
            <a:r>
              <a:rPr lang="en-US" sz="2000" dirty="0"/>
              <a:t>from the archives of the </a:t>
            </a:r>
            <a:r>
              <a:rPr lang="en-US" sz="2000" dirty="0" smtClean="0"/>
              <a:t>Human Pathology </a:t>
            </a:r>
            <a:r>
              <a:rPr lang="en-US" sz="2000" dirty="0"/>
              <a:t>Section, Department of Health Science, University </a:t>
            </a:r>
            <a:r>
              <a:rPr lang="en-US" sz="2000" dirty="0" smtClean="0"/>
              <a:t>of Palermo</a:t>
            </a:r>
            <a:r>
              <a:rPr lang="en-US" sz="2000" dirty="0"/>
              <a:t>, Italy. All procedures were in accordance with the </a:t>
            </a:r>
            <a:r>
              <a:rPr lang="en-US" sz="2000" dirty="0" smtClean="0"/>
              <a:t>Helsinki Declaration.</a:t>
            </a:r>
          </a:p>
          <a:p>
            <a:pPr algn="ctr"/>
            <a:r>
              <a:rPr lang="en-US" sz="2000" dirty="0" err="1" smtClean="0"/>
              <a:t>Zois</a:t>
            </a:r>
            <a:r>
              <a:rPr lang="en-US" sz="2000" i="1" dirty="0" smtClean="0"/>
              <a:t> et al., </a:t>
            </a:r>
            <a:r>
              <a:rPr lang="en-US" sz="2000" dirty="0" smtClean="0"/>
              <a:t>2014, Nature </a:t>
            </a:r>
            <a:r>
              <a:rPr lang="en-US" sz="2000" b="1" dirty="0" smtClean="0"/>
              <a:t>11</a:t>
            </a:r>
            <a:r>
              <a:rPr lang="en-US" sz="2000" dirty="0" smtClean="0"/>
              <a:t>:403-412.</a:t>
            </a:r>
            <a:endParaRPr lang="en-US" sz="2000" dirty="0"/>
          </a:p>
        </p:txBody>
      </p:sp>
      <p:pic>
        <p:nvPicPr>
          <p:cNvPr id="3" name="Picture 2"/>
          <p:cNvPicPr>
            <a:picLocks noChangeAspect="1"/>
          </p:cNvPicPr>
          <p:nvPr/>
        </p:nvPicPr>
        <p:blipFill>
          <a:blip r:embed="rId11"/>
          <a:stretch>
            <a:fillRect/>
          </a:stretch>
        </p:blipFill>
        <p:spPr>
          <a:xfrm>
            <a:off x="2242716" y="19075389"/>
            <a:ext cx="10756339" cy="3586665"/>
          </a:xfrm>
          <a:prstGeom prst="rect">
            <a:avLst/>
          </a:prstGeom>
        </p:spPr>
      </p:pic>
      <p:sp>
        <p:nvSpPr>
          <p:cNvPr id="68" name="Rectangle 67"/>
          <p:cNvSpPr/>
          <p:nvPr/>
        </p:nvSpPr>
        <p:spPr>
          <a:xfrm>
            <a:off x="2242537" y="19063610"/>
            <a:ext cx="10745051" cy="3598444"/>
          </a:xfrm>
          <a:prstGeom prst="rect">
            <a:avLst/>
          </a:prstGeom>
          <a:no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12"/>
          <a:stretch>
            <a:fillRect/>
          </a:stretch>
        </p:blipFill>
        <p:spPr>
          <a:xfrm>
            <a:off x="2267036" y="17381216"/>
            <a:ext cx="10728000" cy="1584245"/>
          </a:xfrm>
          <a:prstGeom prst="rect">
            <a:avLst/>
          </a:prstGeom>
        </p:spPr>
      </p:pic>
      <p:sp>
        <p:nvSpPr>
          <p:cNvPr id="75" name="Rectangle 74"/>
          <p:cNvSpPr/>
          <p:nvPr/>
        </p:nvSpPr>
        <p:spPr>
          <a:xfrm>
            <a:off x="2241666" y="17367141"/>
            <a:ext cx="10745051" cy="1594173"/>
          </a:xfrm>
          <a:prstGeom prst="rect">
            <a:avLst/>
          </a:prstGeom>
          <a:no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4" name="Picture 223"/>
          <p:cNvPicPr>
            <a:picLocks noChangeAspect="1"/>
          </p:cNvPicPr>
          <p:nvPr/>
        </p:nvPicPr>
        <p:blipFill>
          <a:blip r:embed="rId13"/>
          <a:stretch>
            <a:fillRect/>
          </a:stretch>
        </p:blipFill>
        <p:spPr>
          <a:xfrm>
            <a:off x="16890082" y="29912131"/>
            <a:ext cx="9079992" cy="4617720"/>
          </a:xfrm>
          <a:prstGeom prst="rect">
            <a:avLst/>
          </a:prstGeom>
        </p:spPr>
      </p:pic>
      <p:sp>
        <p:nvSpPr>
          <p:cNvPr id="77" name="Rectangle 76"/>
          <p:cNvSpPr/>
          <p:nvPr/>
        </p:nvSpPr>
        <p:spPr>
          <a:xfrm>
            <a:off x="16826772" y="29923052"/>
            <a:ext cx="9146458" cy="4622629"/>
          </a:xfrm>
          <a:prstGeom prst="rect">
            <a:avLst/>
          </a:prstGeom>
          <a:noFill/>
          <a:ln w="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8" name="Picture 77"/>
          <p:cNvPicPr>
            <a:picLocks noChangeAspect="1"/>
          </p:cNvPicPr>
          <p:nvPr/>
        </p:nvPicPr>
        <p:blipFill>
          <a:blip r:embed="rId14"/>
          <a:stretch>
            <a:fillRect/>
          </a:stretch>
        </p:blipFill>
        <p:spPr>
          <a:xfrm>
            <a:off x="26064807" y="29932325"/>
            <a:ext cx="1341290" cy="2118487"/>
          </a:xfrm>
          <a:prstGeom prst="rect">
            <a:avLst/>
          </a:prstGeom>
          <a:ln>
            <a:solidFill>
              <a:schemeClr val="tx1"/>
            </a:solidFill>
          </a:ln>
        </p:spPr>
      </p:pic>
      <p:sp>
        <p:nvSpPr>
          <p:cNvPr id="56" name="TextBox 55"/>
          <p:cNvSpPr txBox="1"/>
          <p:nvPr/>
        </p:nvSpPr>
        <p:spPr>
          <a:xfrm>
            <a:off x="23403906" y="31018056"/>
            <a:ext cx="311304" cy="338554"/>
          </a:xfrm>
          <a:prstGeom prst="rect">
            <a:avLst/>
          </a:prstGeom>
          <a:noFill/>
        </p:spPr>
        <p:txBody>
          <a:bodyPr wrap="none" rtlCol="0">
            <a:spAutoFit/>
          </a:bodyPr>
          <a:lstStyle/>
          <a:p>
            <a:r>
              <a:rPr lang="en-US" sz="1600" smtClean="0"/>
              <a:t>D</a:t>
            </a:r>
            <a:endParaRPr lang="en-US" sz="1600"/>
          </a:p>
        </p:txBody>
      </p:sp>
      <p:sp>
        <p:nvSpPr>
          <p:cNvPr id="61" name="Triangle 60"/>
          <p:cNvSpPr/>
          <p:nvPr/>
        </p:nvSpPr>
        <p:spPr>
          <a:xfrm rot="12804177">
            <a:off x="22433210" y="30289000"/>
            <a:ext cx="180000" cy="252000"/>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Triangle 78"/>
          <p:cNvSpPr/>
          <p:nvPr/>
        </p:nvSpPr>
        <p:spPr>
          <a:xfrm rot="12804177">
            <a:off x="21414544" y="30553694"/>
            <a:ext cx="180000" cy="252000"/>
          </a:xfrm>
          <a:prstGeom prst="triangl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Immagine 21"/>
          <p:cNvPicPr>
            <a:picLocks noChangeAspect="1"/>
          </p:cNvPicPr>
          <p:nvPr/>
        </p:nvPicPr>
        <p:blipFill>
          <a:blip r:embed="rId15">
            <a:extLst>
              <a:ext uri="{28A0092B-C50C-407E-A947-70E740481C1C}">
                <a14:useLocalDpi xmlns:a14="http://schemas.microsoft.com/office/drawing/2010/main" xmlns="" val="0"/>
              </a:ext>
            </a:extLst>
          </a:blip>
          <a:stretch>
            <a:fillRect/>
          </a:stretch>
        </p:blipFill>
        <p:spPr>
          <a:xfrm>
            <a:off x="17720313" y="8861240"/>
            <a:ext cx="8172418" cy="4622524"/>
          </a:xfrm>
          <a:prstGeom prst="rect">
            <a:avLst/>
          </a:prstGeom>
        </p:spPr>
      </p:pic>
      <p:pic>
        <p:nvPicPr>
          <p:cNvPr id="25" name="Immagine 24"/>
          <p:cNvPicPr>
            <a:picLocks noChangeAspect="1"/>
          </p:cNvPicPr>
          <p:nvPr/>
        </p:nvPicPr>
        <p:blipFill>
          <a:blip r:embed="rId16">
            <a:extLst>
              <a:ext uri="{28A0092B-C50C-407E-A947-70E740481C1C}">
                <a14:useLocalDpi xmlns:a14="http://schemas.microsoft.com/office/drawing/2010/main" xmlns="" val="0"/>
              </a:ext>
            </a:extLst>
          </a:blip>
          <a:stretch>
            <a:fillRect/>
          </a:stretch>
        </p:blipFill>
        <p:spPr>
          <a:xfrm>
            <a:off x="140976" y="481422"/>
            <a:ext cx="6498336" cy="3477768"/>
          </a:xfrm>
          <a:prstGeom prst="rect">
            <a:avLst/>
          </a:prstGeom>
        </p:spPr>
      </p:pic>
      <p:grpSp>
        <p:nvGrpSpPr>
          <p:cNvPr id="227" name="Gruppo 226"/>
          <p:cNvGrpSpPr/>
          <p:nvPr/>
        </p:nvGrpSpPr>
        <p:grpSpPr>
          <a:xfrm>
            <a:off x="1570698" y="3789948"/>
            <a:ext cx="3638891" cy="2456787"/>
            <a:chOff x="1428579" y="3789949"/>
            <a:chExt cx="3638891" cy="2456787"/>
          </a:xfrm>
        </p:grpSpPr>
        <p:sp>
          <p:nvSpPr>
            <p:cNvPr id="31" name="Rettangolo 30"/>
            <p:cNvSpPr/>
            <p:nvPr/>
          </p:nvSpPr>
          <p:spPr>
            <a:xfrm>
              <a:off x="1428579" y="3789949"/>
              <a:ext cx="3638891" cy="2456787"/>
            </a:xfrm>
            <a:prstGeom prst="rect">
              <a:avLst/>
            </a:prstGeom>
            <a:solidFill>
              <a:schemeClr val="tx2"/>
            </a:solidFill>
            <a:ln>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pic>
          <p:nvPicPr>
            <p:cNvPr id="26" name="Immagine 25"/>
            <p:cNvPicPr>
              <a:picLocks noChangeAspect="1"/>
            </p:cNvPicPr>
            <p:nvPr/>
          </p:nvPicPr>
          <p:blipFill>
            <a:blip r:embed="rId17">
              <a:extLst>
                <a:ext uri="{28A0092B-C50C-407E-A947-70E740481C1C}">
                  <a14:useLocalDpi xmlns:a14="http://schemas.microsoft.com/office/drawing/2010/main" xmlns="" val="0"/>
                </a:ext>
              </a:extLst>
            </a:blip>
            <a:stretch>
              <a:fillRect/>
            </a:stretch>
          </p:blipFill>
          <p:spPr>
            <a:xfrm>
              <a:off x="1614492" y="3959190"/>
              <a:ext cx="3190866" cy="2118306"/>
            </a:xfrm>
            <a:prstGeom prst="rect">
              <a:avLst/>
            </a:prstGeom>
          </p:spPr>
        </p:pic>
      </p:grpSp>
      <p:sp>
        <p:nvSpPr>
          <p:cNvPr id="11" name="CasellaDiTesto 10"/>
          <p:cNvSpPr txBox="1"/>
          <p:nvPr/>
        </p:nvSpPr>
        <p:spPr>
          <a:xfrm>
            <a:off x="13754827" y="32857999"/>
            <a:ext cx="2752935" cy="1631216"/>
          </a:xfrm>
          <a:prstGeom prst="rect">
            <a:avLst/>
          </a:prstGeom>
          <a:noFill/>
        </p:spPr>
        <p:txBody>
          <a:bodyPr wrap="square" rtlCol="0">
            <a:spAutoFit/>
          </a:bodyPr>
          <a:lstStyle/>
          <a:p>
            <a:r>
              <a:rPr lang="en-US" sz="2000" b="1" dirty="0" smtClean="0"/>
              <a:t>Figure 4</a:t>
            </a:r>
            <a:r>
              <a:rPr lang="en-US" sz="2000" dirty="0" smtClean="0"/>
              <a:t>. </a:t>
            </a:r>
            <a:r>
              <a:rPr lang="en-US" sz="2000" dirty="0"/>
              <a:t>N</a:t>
            </a:r>
            <a:r>
              <a:rPr lang="en-US" sz="2000" dirty="0" smtClean="0"/>
              <a:t>erve </a:t>
            </a:r>
            <a:r>
              <a:rPr lang="en-US" sz="2000" dirty="0"/>
              <a:t>bundle within a human submandibular gland with NPRA in red and beta III Tubulin in green</a:t>
            </a:r>
            <a:endParaRPr lang="it-IT" sz="2000" dirty="0"/>
          </a:p>
        </p:txBody>
      </p:sp>
      <p:pic>
        <p:nvPicPr>
          <p:cNvPr id="70" name="Picture 2"/>
          <p:cNvPicPr/>
          <p:nvPr/>
        </p:nvPicPr>
        <p:blipFill rotWithShape="1">
          <a:blip r:embed="rId18"/>
          <a:srcRect l="20019"/>
          <a:stretch/>
        </p:blipFill>
        <p:spPr>
          <a:xfrm>
            <a:off x="2267036" y="28077103"/>
            <a:ext cx="10749119" cy="2219881"/>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87" name="Rettangolo 86"/>
          <p:cNvSpPr/>
          <p:nvPr/>
        </p:nvSpPr>
        <p:spPr>
          <a:xfrm>
            <a:off x="2258086" y="30364480"/>
            <a:ext cx="10767018" cy="2407862"/>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10" name="Gruppo 9"/>
          <p:cNvGrpSpPr/>
          <p:nvPr/>
        </p:nvGrpSpPr>
        <p:grpSpPr>
          <a:xfrm>
            <a:off x="2306441" y="30537911"/>
            <a:ext cx="10649754" cy="2164606"/>
            <a:chOff x="2306441" y="30537911"/>
            <a:chExt cx="10649754" cy="2164606"/>
          </a:xfrm>
        </p:grpSpPr>
        <p:pic>
          <p:nvPicPr>
            <p:cNvPr id="89" name="Picture 5"/>
            <p:cNvPicPr/>
            <p:nvPr/>
          </p:nvPicPr>
          <p:blipFill rotWithShape="1">
            <a:blip r:embed="rId19">
              <a:extLst>
                <a:ext uri="{28A0092B-C50C-407E-A947-70E740481C1C}">
                  <a14:useLocalDpi xmlns:a14="http://schemas.microsoft.com/office/drawing/2010/main" xmlns="" val="0"/>
                </a:ext>
              </a:extLst>
            </a:blip>
            <a:srcRect l="6075" b="7306"/>
            <a:stretch/>
          </p:blipFill>
          <p:spPr>
            <a:xfrm>
              <a:off x="2306441" y="30537911"/>
              <a:ext cx="7830840" cy="2164605"/>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90" name="Picture 60" descr="A picture containing indoor&#10;&#10;Description automatically generated"/>
            <p:cNvPicPr/>
            <p:nvPr/>
          </p:nvPicPr>
          <p:blipFill>
            <a:blip r:embed="rId20" cstate="print">
              <a:extLst>
                <a:ext uri="{28A0092B-C50C-407E-A947-70E740481C1C}">
                  <a14:useLocalDpi xmlns:a14="http://schemas.microsoft.com/office/drawing/2010/main" xmlns="" val="0"/>
                </a:ext>
              </a:extLst>
            </a:blip>
            <a:stretch>
              <a:fillRect/>
            </a:stretch>
          </p:blipFill>
          <p:spPr>
            <a:xfrm>
              <a:off x="10188853" y="30537913"/>
              <a:ext cx="2767342" cy="2164604"/>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grpSp>
      <p:pic>
        <p:nvPicPr>
          <p:cNvPr id="91" name="Picture 60" descr="A picture containing indoor&#10;&#10;Description automatically generated"/>
          <p:cNvPicPr/>
          <p:nvPr/>
        </p:nvPicPr>
        <p:blipFill>
          <a:blip r:embed="rId20" cstate="print">
            <a:extLst>
              <a:ext uri="{28A0092B-C50C-407E-A947-70E740481C1C}">
                <a14:useLocalDpi xmlns:a14="http://schemas.microsoft.com/office/drawing/2010/main" xmlns="" val="0"/>
              </a:ext>
            </a:extLst>
          </a:blip>
          <a:stretch>
            <a:fillRect/>
          </a:stretch>
        </p:blipFill>
        <p:spPr>
          <a:xfrm>
            <a:off x="13719679" y="30364481"/>
            <a:ext cx="2767342" cy="2407862"/>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4098" name="Picture 2" descr="Risultati immagini per gordon conference logo 2019"/>
          <p:cNvPicPr>
            <a:picLocks noChangeAspect="1" noChangeArrowheads="1"/>
          </p:cNvPicPr>
          <p:nvPr/>
        </p:nvPicPr>
        <p:blipFill>
          <a:blip r:embed="rId21"/>
          <a:srcRect/>
          <a:stretch>
            <a:fillRect/>
          </a:stretch>
        </p:blipFill>
        <p:spPr bwMode="auto">
          <a:xfrm>
            <a:off x="25192639" y="3994484"/>
            <a:ext cx="4733568" cy="2454442"/>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7629</TotalTime>
  <Words>1208</Words>
  <Application>Microsoft Office PowerPoint</Application>
  <PresentationFormat>Personalizzato</PresentationFormat>
  <Paragraphs>47</Paragraphs>
  <Slides>1</Slides>
  <Notes>1</Notes>
  <HiddenSlides>0</HiddenSlides>
  <MMClips>0</MMClips>
  <ScaleCrop>false</ScaleCrop>
  <HeadingPairs>
    <vt:vector size="4" baseType="variant">
      <vt:variant>
        <vt:lpstr>Tema</vt:lpstr>
      </vt:variant>
      <vt:variant>
        <vt:i4>1</vt:i4>
      </vt:variant>
      <vt:variant>
        <vt:lpstr>Titoli diapositive</vt:lpstr>
      </vt:variant>
      <vt:variant>
        <vt:i4>1</vt:i4>
      </vt:variant>
    </vt:vector>
  </HeadingPairs>
  <TitlesOfParts>
    <vt:vector size="2" baseType="lpstr">
      <vt:lpstr>Office Theme</vt:lpstr>
      <vt:lpstr>Diapositiva 1</vt:lpstr>
    </vt:vector>
  </TitlesOfParts>
  <Company>Kings College London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isabelle</dc:creator>
  <cp:lastModifiedBy>Giampiero</cp:lastModifiedBy>
  <cp:revision>100</cp:revision>
  <cp:lastPrinted>2017-03-27T16:18:15Z</cp:lastPrinted>
  <dcterms:created xsi:type="dcterms:W3CDTF">2015-02-09T01:38:19Z</dcterms:created>
  <dcterms:modified xsi:type="dcterms:W3CDTF">2019-01-29T10:32:48Z</dcterms:modified>
</cp:coreProperties>
</file>