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70" r:id="rId3"/>
    <p:sldId id="256" r:id="rId4"/>
    <p:sldId id="258" r:id="rId5"/>
    <p:sldId id="257" r:id="rId6"/>
    <p:sldId id="266" r:id="rId7"/>
    <p:sldId id="259" r:id="rId8"/>
    <p:sldId id="260" r:id="rId9"/>
    <p:sldId id="261" r:id="rId10"/>
    <p:sldId id="262" r:id="rId11"/>
    <p:sldId id="263" r:id="rId12"/>
    <p:sldId id="268" r:id="rId13"/>
    <p:sldId id="264" r:id="rId1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-1061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D9816-7A22-4C8D-8285-DCC13EBDAFCB}" type="datetimeFigureOut">
              <a:rPr lang="it-IT" smtClean="0"/>
              <a:pPr/>
              <a:t>04/01/2016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EA9F4-08D1-4A4E-81EE-E8473FC465F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9087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D9816-7A22-4C8D-8285-DCC13EBDAFCB}" type="datetimeFigureOut">
              <a:rPr lang="it-IT" smtClean="0"/>
              <a:pPr/>
              <a:t>04/01/2016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EA9F4-08D1-4A4E-81EE-E8473FC465F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4628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D9816-7A22-4C8D-8285-DCC13EBDAFCB}" type="datetimeFigureOut">
              <a:rPr lang="it-IT" smtClean="0"/>
              <a:pPr/>
              <a:t>04/01/2016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EA9F4-08D1-4A4E-81EE-E8473FC465F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3644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D9816-7A22-4C8D-8285-DCC13EBDAFCB}" type="datetimeFigureOut">
              <a:rPr lang="it-IT" smtClean="0"/>
              <a:pPr/>
              <a:t>04/01/2016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EA9F4-08D1-4A4E-81EE-E8473FC465F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8505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D9816-7A22-4C8D-8285-DCC13EBDAFCB}" type="datetimeFigureOut">
              <a:rPr lang="it-IT" smtClean="0"/>
              <a:pPr/>
              <a:t>04/01/2016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EA9F4-08D1-4A4E-81EE-E8473FC465F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7884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D9816-7A22-4C8D-8285-DCC13EBDAFCB}" type="datetimeFigureOut">
              <a:rPr lang="it-IT" smtClean="0"/>
              <a:pPr/>
              <a:t>04/01/2016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EA9F4-08D1-4A4E-81EE-E8473FC465F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6993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D9816-7A22-4C8D-8285-DCC13EBDAFCB}" type="datetimeFigureOut">
              <a:rPr lang="it-IT" smtClean="0"/>
              <a:pPr/>
              <a:t>04/01/2016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EA9F4-08D1-4A4E-81EE-E8473FC465F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1883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D9816-7A22-4C8D-8285-DCC13EBDAFCB}" type="datetimeFigureOut">
              <a:rPr lang="it-IT" smtClean="0"/>
              <a:pPr/>
              <a:t>04/01/2016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EA9F4-08D1-4A4E-81EE-E8473FC465F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6402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D9816-7A22-4C8D-8285-DCC13EBDAFCB}" type="datetimeFigureOut">
              <a:rPr lang="it-IT" smtClean="0"/>
              <a:pPr/>
              <a:t>04/01/2016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EA9F4-08D1-4A4E-81EE-E8473FC465F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4811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D9816-7A22-4C8D-8285-DCC13EBDAFCB}" type="datetimeFigureOut">
              <a:rPr lang="it-IT" smtClean="0"/>
              <a:pPr/>
              <a:t>04/01/2016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EA9F4-08D1-4A4E-81EE-E8473FC465F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5489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D9816-7A22-4C8D-8285-DCC13EBDAFCB}" type="datetimeFigureOut">
              <a:rPr lang="it-IT" smtClean="0"/>
              <a:pPr/>
              <a:t>04/01/2016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EA9F4-08D1-4A4E-81EE-E8473FC465F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4320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8D9816-7A22-4C8D-8285-DCC13EBDAFCB}" type="datetimeFigureOut">
              <a:rPr lang="it-IT" smtClean="0"/>
              <a:pPr/>
              <a:t>04/01/2016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8EA9F4-08D1-4A4E-81EE-E8473FC465F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8096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899592" y="1916832"/>
            <a:ext cx="741682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 smtClean="0"/>
              <a:t>Cellule staminali ematopoietiche circolanti come </a:t>
            </a:r>
            <a:r>
              <a:rPr lang="it-IT" sz="2800" b="1" dirty="0" err="1" smtClean="0"/>
              <a:t>marker</a:t>
            </a:r>
            <a:r>
              <a:rPr lang="it-IT" sz="2800" b="1" dirty="0" smtClean="0"/>
              <a:t> indipendente di buon </a:t>
            </a:r>
            <a:r>
              <a:rPr lang="it-IT" sz="2800" b="1" dirty="0" err="1" smtClean="0"/>
              <a:t>outcome</a:t>
            </a:r>
            <a:r>
              <a:rPr lang="it-IT" sz="2800" b="1" dirty="0" smtClean="0"/>
              <a:t> clinico in pazienti con beta talassemia</a:t>
            </a:r>
          </a:p>
          <a:p>
            <a:endParaRPr lang="it-IT" sz="2800" b="1" i="1" dirty="0" smtClean="0"/>
          </a:p>
          <a:p>
            <a:endParaRPr lang="it-IT" sz="2800" b="1" i="1" dirty="0" smtClean="0"/>
          </a:p>
          <a:p>
            <a:endParaRPr lang="it-IT" sz="2800" b="1" i="1" dirty="0" smtClean="0"/>
          </a:p>
          <a:p>
            <a:endParaRPr lang="it-IT" sz="2800" b="1" i="1" dirty="0" smtClean="0"/>
          </a:p>
          <a:p>
            <a:r>
              <a:rPr lang="it-IT" sz="2800" dirty="0" err="1" smtClean="0"/>
              <a:t>Mariasanta</a:t>
            </a:r>
            <a:r>
              <a:rPr lang="it-IT" sz="2800" dirty="0" smtClean="0"/>
              <a:t> Napolitano </a:t>
            </a:r>
          </a:p>
          <a:p>
            <a:r>
              <a:rPr lang="it-IT" sz="2800" dirty="0" smtClean="0"/>
              <a:t>UOC Ematologia,Università di Palermo</a:t>
            </a:r>
            <a:endParaRPr lang="en-GB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8592456"/>
              </p:ext>
            </p:extLst>
          </p:nvPr>
        </p:nvGraphicFramePr>
        <p:xfrm>
          <a:off x="1475656" y="1628803"/>
          <a:ext cx="6128850" cy="48063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42741"/>
                <a:gridCol w="2042741"/>
                <a:gridCol w="2043368"/>
              </a:tblGrid>
              <a:tr h="9850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effectLst/>
                        </a:rPr>
                        <a:t>Thalassemia major  (n=56)</a:t>
                      </a:r>
                      <a:endParaRPr lang="it-I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effectLst/>
                        </a:rPr>
                        <a:t>Thalassemia intermedia  (n=13)</a:t>
                      </a:r>
                      <a:endParaRPr lang="it-I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776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dirty="0" smtClean="0">
                          <a:effectLst/>
                        </a:rPr>
                        <a:t>Maschi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dirty="0">
                          <a:effectLst/>
                        </a:rPr>
                        <a:t>28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dirty="0">
                          <a:effectLst/>
                        </a:rPr>
                        <a:t>7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776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dirty="0" smtClean="0">
                          <a:effectLst/>
                        </a:rPr>
                        <a:t>Femmine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effectLst/>
                        </a:rPr>
                        <a:t>28</a:t>
                      </a:r>
                      <a:endParaRPr lang="it-I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effectLst/>
                        </a:rPr>
                        <a:t>6</a:t>
                      </a:r>
                      <a:endParaRPr lang="it-I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776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dirty="0" smtClean="0">
                          <a:effectLst/>
                        </a:rPr>
                        <a:t>Età media(</a:t>
                      </a:r>
                      <a:r>
                        <a:rPr lang="it-IT" sz="1200" dirty="0" err="1" smtClean="0">
                          <a:effectLst/>
                        </a:rPr>
                        <a:t>range</a:t>
                      </a:r>
                      <a:r>
                        <a:rPr lang="it-IT" sz="1200" dirty="0">
                          <a:effectLst/>
                        </a:rPr>
                        <a:t>)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effectLst/>
                        </a:rPr>
                        <a:t>35  (13-52)</a:t>
                      </a:r>
                      <a:endParaRPr lang="it-I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dirty="0">
                          <a:effectLst/>
                        </a:rPr>
                        <a:t>42(27-67)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776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effectLst/>
                        </a:rPr>
                        <a:t>BMI (range)</a:t>
                      </a:r>
                      <a:endParaRPr lang="it-I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21.5 (15.7-27.3) 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21.4 (14.7-33.5)</a:t>
                      </a:r>
                      <a:endParaRPr lang="it-I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776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dirty="0" smtClean="0">
                          <a:effectLst/>
                        </a:rPr>
                        <a:t>Splenectomia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31</a:t>
                      </a:r>
                      <a:endParaRPr lang="it-I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13</a:t>
                      </a:r>
                      <a:endParaRPr lang="it-I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776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dirty="0" smtClean="0">
                          <a:effectLst/>
                        </a:rPr>
                        <a:t>Ipotiroidismo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9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1</a:t>
                      </a:r>
                      <a:endParaRPr lang="it-I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776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 err="1" smtClean="0">
                          <a:effectLst/>
                        </a:rPr>
                        <a:t>Fumatori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32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31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776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Fabbisogno</a:t>
                      </a:r>
                      <a:r>
                        <a:rPr lang="it-IT" sz="11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trasfusionale (CE/anno)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34,5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14,6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187624" y="692697"/>
            <a:ext cx="9423226" cy="46166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Caratteristiche cliniche dei pazienti con beta-talassemia</a:t>
            </a:r>
            <a:endParaRPr kumimoji="0" lang="en-US" altLang="it-I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722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39552" y="632877"/>
            <a:ext cx="849694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/>
              <a:t>Risultati (I)</a:t>
            </a:r>
          </a:p>
          <a:p>
            <a:pPr algn="ctr"/>
            <a:endParaRPr lang="it-IT" sz="2400" dirty="0" smtClean="0"/>
          </a:p>
          <a:p>
            <a:r>
              <a:rPr lang="en-US" sz="2400" dirty="0" err="1" smtClean="0"/>
              <a:t>Livelli</a:t>
            </a:r>
            <a:r>
              <a:rPr lang="en-US" sz="2400" dirty="0" smtClean="0"/>
              <a:t> </a:t>
            </a:r>
            <a:r>
              <a:rPr lang="en-US" sz="2400" dirty="0" err="1" smtClean="0"/>
              <a:t>medi</a:t>
            </a:r>
            <a:r>
              <a:rPr lang="en-US" sz="2400" dirty="0" smtClean="0"/>
              <a:t> di cellule CD34+cells </a:t>
            </a:r>
            <a:r>
              <a:rPr lang="en-US" sz="2400" dirty="0" err="1" smtClean="0"/>
              <a:t>significativamente</a:t>
            </a:r>
            <a:r>
              <a:rPr lang="en-US" sz="2400" dirty="0" smtClean="0"/>
              <a:t> </a:t>
            </a:r>
            <a:r>
              <a:rPr lang="en-US" sz="2400" dirty="0" err="1" smtClean="0"/>
              <a:t>più</a:t>
            </a:r>
            <a:r>
              <a:rPr lang="en-US" sz="2400" dirty="0" smtClean="0"/>
              <a:t> </a:t>
            </a:r>
            <a:r>
              <a:rPr lang="en-US" sz="2400" dirty="0" err="1" smtClean="0"/>
              <a:t>elevati</a:t>
            </a:r>
            <a:r>
              <a:rPr lang="en-US" sz="2400" dirty="0" smtClean="0"/>
              <a:t> </a:t>
            </a:r>
            <a:r>
              <a:rPr lang="en-US" sz="2400" dirty="0" err="1" smtClean="0"/>
              <a:t>nei</a:t>
            </a:r>
            <a:r>
              <a:rPr lang="en-US" sz="2400" dirty="0" smtClean="0"/>
              <a:t> </a:t>
            </a:r>
            <a:r>
              <a:rPr lang="en-US" sz="2400" dirty="0" err="1" smtClean="0"/>
              <a:t>pazienti</a:t>
            </a:r>
            <a:r>
              <a:rPr lang="en-US" sz="2400" dirty="0" smtClean="0"/>
              <a:t>  </a:t>
            </a:r>
            <a:r>
              <a:rPr lang="en-US" sz="2400" dirty="0" err="1" smtClean="0"/>
              <a:t>talassemici</a:t>
            </a:r>
            <a:r>
              <a:rPr lang="en-US" sz="2400" dirty="0" smtClean="0"/>
              <a:t> </a:t>
            </a:r>
            <a:r>
              <a:rPr lang="en-US" sz="2400" i="1" dirty="0" err="1" smtClean="0"/>
              <a:t>vs</a:t>
            </a:r>
            <a:r>
              <a:rPr lang="en-US" sz="2400" dirty="0" smtClean="0"/>
              <a:t> </a:t>
            </a:r>
            <a:r>
              <a:rPr lang="en-US" sz="2400" dirty="0" err="1" smtClean="0"/>
              <a:t>donatori</a:t>
            </a:r>
            <a:r>
              <a:rPr lang="en-US" sz="2400" dirty="0" smtClean="0"/>
              <a:t> </a:t>
            </a:r>
            <a:r>
              <a:rPr lang="en-US" sz="2400" dirty="0" err="1" smtClean="0"/>
              <a:t>sani</a:t>
            </a:r>
            <a:r>
              <a:rPr lang="en-US" sz="2400" dirty="0" smtClean="0"/>
              <a:t> :</a:t>
            </a:r>
          </a:p>
          <a:p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6.9±4.5/mmc in TM (p=0.014);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11.8±14.8/mmc in TI (p</a:t>
            </a:r>
            <a:r>
              <a:rPr lang="en-US" sz="2400" dirty="0"/>
              <a:t>= </a:t>
            </a:r>
            <a:r>
              <a:rPr lang="en-US" sz="2400" dirty="0" smtClean="0"/>
              <a:t>0.051);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 </a:t>
            </a:r>
            <a:r>
              <a:rPr lang="en-US" sz="2400" dirty="0"/>
              <a:t>3.5±2.9/mmc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CFU-GEMM </a:t>
            </a:r>
            <a:r>
              <a:rPr lang="en-US" sz="2400" dirty="0" err="1" smtClean="0"/>
              <a:t>aumentate</a:t>
            </a:r>
            <a:r>
              <a:rPr lang="en-US" sz="2400" dirty="0" smtClean="0"/>
              <a:t>  in TI (3.0±4.8 </a:t>
            </a:r>
            <a:r>
              <a:rPr lang="en-US" sz="2400" dirty="0"/>
              <a:t>vs 0.75±2.05, p=0.0001</a:t>
            </a:r>
            <a:r>
              <a:rPr lang="en-US" sz="2400" dirty="0" smtClean="0"/>
              <a:t>)</a:t>
            </a:r>
          </a:p>
          <a:p>
            <a:r>
              <a:rPr lang="en-US" sz="2400" dirty="0" smtClean="0"/>
              <a:t> </a:t>
            </a:r>
          </a:p>
          <a:p>
            <a:r>
              <a:rPr lang="en-US" sz="2400" dirty="0" smtClean="0"/>
              <a:t>BFU-E e CFU-GM </a:t>
            </a:r>
            <a:r>
              <a:rPr lang="en-US" sz="2400" dirty="0" err="1" smtClean="0"/>
              <a:t>sovrapponibili</a:t>
            </a:r>
            <a:r>
              <a:rPr lang="en-US" sz="2400" dirty="0" smtClean="0"/>
              <a:t> in </a:t>
            </a:r>
            <a:r>
              <a:rPr lang="en-US" sz="2400" dirty="0"/>
              <a:t>TM </a:t>
            </a:r>
            <a:r>
              <a:rPr lang="en-US" sz="2400" dirty="0" smtClean="0"/>
              <a:t>e TI (BFU-E </a:t>
            </a:r>
            <a:r>
              <a:rPr lang="en-US" sz="2400" dirty="0"/>
              <a:t>17.3±12.7 vs 13.9±23.8, p= </a:t>
            </a:r>
            <a:r>
              <a:rPr lang="en-US" sz="2400" dirty="0" smtClean="0"/>
              <a:t>0.4;CFU-GM </a:t>
            </a:r>
            <a:r>
              <a:rPr lang="en-US" sz="2400" dirty="0"/>
              <a:t>6.8±7.5 vs 4.3±8.4, p=0.1). </a:t>
            </a:r>
            <a:endParaRPr lang="en-US" sz="2400" dirty="0" smtClean="0"/>
          </a:p>
          <a:p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5166733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691680" y="908720"/>
            <a:ext cx="568863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/>
              <a:t>Risultati (II)</a:t>
            </a:r>
          </a:p>
          <a:p>
            <a:pPr algn="ctr"/>
            <a:endParaRPr lang="it-IT" b="1" dirty="0" smtClean="0"/>
          </a:p>
          <a:p>
            <a:pPr algn="ctr"/>
            <a:endParaRPr lang="it-IT" b="1" dirty="0" smtClean="0"/>
          </a:p>
          <a:p>
            <a:pPr algn="ctr"/>
            <a:endParaRPr lang="it-IT" b="1" dirty="0" smtClean="0"/>
          </a:p>
        </p:txBody>
      </p:sp>
      <p:sp>
        <p:nvSpPr>
          <p:cNvPr id="3" name="Rettangolo 2"/>
          <p:cNvSpPr/>
          <p:nvPr/>
        </p:nvSpPr>
        <p:spPr>
          <a:xfrm>
            <a:off x="611560" y="2551837"/>
            <a:ext cx="87849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I </a:t>
            </a:r>
            <a:r>
              <a:rPr lang="en-US" sz="2000" dirty="0" err="1" smtClean="0"/>
              <a:t>pazienti</a:t>
            </a:r>
            <a:r>
              <a:rPr lang="en-US" sz="2000" dirty="0" smtClean="0"/>
              <a:t> non </a:t>
            </a:r>
            <a:r>
              <a:rPr lang="en-US" sz="2000" dirty="0" err="1" smtClean="0"/>
              <a:t>trasfusi</a:t>
            </a:r>
            <a:r>
              <a:rPr lang="en-US" sz="2000" dirty="0" smtClean="0"/>
              <a:t> (n=4)  </a:t>
            </a:r>
            <a:r>
              <a:rPr lang="en-US" sz="2000" dirty="0" err="1" smtClean="0"/>
              <a:t>presentavano</a:t>
            </a:r>
            <a:r>
              <a:rPr lang="en-US" sz="2000" dirty="0" smtClean="0"/>
              <a:t> I </a:t>
            </a:r>
            <a:r>
              <a:rPr lang="en-US" sz="2000" dirty="0" err="1" smtClean="0"/>
              <a:t>livelli</a:t>
            </a:r>
            <a:r>
              <a:rPr lang="en-US" sz="2000" dirty="0" smtClean="0"/>
              <a:t> </a:t>
            </a:r>
            <a:r>
              <a:rPr lang="en-US" sz="2000" dirty="0" err="1" smtClean="0"/>
              <a:t>medi</a:t>
            </a:r>
            <a:r>
              <a:rPr lang="en-US" sz="2000" dirty="0" smtClean="0"/>
              <a:t> </a:t>
            </a:r>
            <a:r>
              <a:rPr lang="en-US" sz="2000" dirty="0" err="1" smtClean="0"/>
              <a:t>più</a:t>
            </a:r>
            <a:r>
              <a:rPr lang="en-US" sz="2000" dirty="0" smtClean="0"/>
              <a:t> </a:t>
            </a:r>
            <a:r>
              <a:rPr lang="en-US" sz="2000" dirty="0" err="1" smtClean="0"/>
              <a:t>alti</a:t>
            </a:r>
            <a:r>
              <a:rPr lang="en-US" sz="2000" dirty="0" smtClean="0"/>
              <a:t> </a:t>
            </a:r>
            <a:r>
              <a:rPr lang="en-US" sz="2000" dirty="0" err="1" smtClean="0"/>
              <a:t>sia</a:t>
            </a:r>
            <a:r>
              <a:rPr lang="en-US" sz="2000" dirty="0" smtClean="0"/>
              <a:t> </a:t>
            </a:r>
            <a:r>
              <a:rPr lang="en-US" sz="2000" dirty="0" err="1" smtClean="0"/>
              <a:t>di</a:t>
            </a:r>
            <a:r>
              <a:rPr lang="en-US" sz="2000" dirty="0" smtClean="0"/>
              <a:t> CD34+che </a:t>
            </a:r>
            <a:r>
              <a:rPr lang="en-US" sz="2000" dirty="0" err="1" smtClean="0"/>
              <a:t>di</a:t>
            </a:r>
            <a:r>
              <a:rPr lang="en-US" sz="2000" dirty="0" smtClean="0"/>
              <a:t> CFU (CD34: 32.5±14.8/</a:t>
            </a:r>
            <a:r>
              <a:rPr lang="en-US" sz="2000" dirty="0" err="1" smtClean="0"/>
              <a:t>mmc</a:t>
            </a:r>
            <a:r>
              <a:rPr lang="en-US" sz="2000" dirty="0" smtClean="0"/>
              <a:t>, BFU-E: 41.3±22.8, CFU-GM: 19.6±5.6, CFU-GEMM 9.0±6.1)</a:t>
            </a:r>
          </a:p>
          <a:p>
            <a:endParaRPr lang="en-US" sz="2000" dirty="0" smtClean="0"/>
          </a:p>
          <a:p>
            <a:r>
              <a:rPr lang="en-US" sz="2000" dirty="0" err="1" smtClean="0"/>
              <a:t>All’analisi</a:t>
            </a:r>
            <a:r>
              <a:rPr lang="en-US" sz="2000" dirty="0" smtClean="0"/>
              <a:t> </a:t>
            </a:r>
            <a:r>
              <a:rPr lang="en-US" sz="2000" dirty="0" err="1" smtClean="0"/>
              <a:t>multivariata</a:t>
            </a:r>
            <a:r>
              <a:rPr lang="en-US" sz="2000" dirty="0" smtClean="0"/>
              <a:t>, </a:t>
            </a:r>
            <a:r>
              <a:rPr lang="en-US" sz="2000" dirty="0" err="1" smtClean="0"/>
              <a:t>nessuna</a:t>
            </a:r>
            <a:r>
              <a:rPr lang="en-US" sz="2000" dirty="0" smtClean="0"/>
              <a:t> </a:t>
            </a:r>
            <a:r>
              <a:rPr lang="en-US" sz="2000" dirty="0" err="1" smtClean="0"/>
              <a:t>correlazione</a:t>
            </a:r>
            <a:r>
              <a:rPr lang="en-US" sz="2000" dirty="0" smtClean="0"/>
              <a:t> </a:t>
            </a:r>
            <a:r>
              <a:rPr lang="en-US" sz="2000" dirty="0" err="1" smtClean="0"/>
              <a:t>significativa</a:t>
            </a:r>
            <a:r>
              <a:rPr lang="en-US" sz="2000" dirty="0" smtClean="0"/>
              <a:t> con </a:t>
            </a:r>
            <a:r>
              <a:rPr lang="en-US" sz="2000" dirty="0" err="1" smtClean="0"/>
              <a:t>età,sesso,comorbidità</a:t>
            </a:r>
            <a:r>
              <a:rPr lang="en-US" sz="2000" dirty="0" smtClean="0"/>
              <a:t>, regime </a:t>
            </a:r>
            <a:r>
              <a:rPr lang="en-US" sz="2000" dirty="0" err="1" smtClean="0"/>
              <a:t>trasfusionale</a:t>
            </a:r>
            <a:r>
              <a:rPr lang="en-US" sz="2000" dirty="0" smtClean="0"/>
              <a:t>, </a:t>
            </a:r>
            <a:r>
              <a:rPr lang="en-US" sz="2000" dirty="0" err="1" smtClean="0"/>
              <a:t>splenectomia</a:t>
            </a:r>
            <a:endParaRPr lang="it-IT" sz="2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755576" y="980728"/>
            <a:ext cx="777686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/>
              <a:t>Conclusioni</a:t>
            </a:r>
          </a:p>
          <a:p>
            <a:pPr algn="ctr"/>
            <a:endParaRPr lang="it-IT" sz="2400" b="1" dirty="0" smtClean="0"/>
          </a:p>
          <a:p>
            <a:r>
              <a:rPr lang="it-IT" sz="2400" dirty="0" smtClean="0"/>
              <a:t>I livelli di PBCS sono significativamente incrementati in TI e nei talassemici non trasfusi e rappresentano un </a:t>
            </a:r>
            <a:r>
              <a:rPr lang="it-IT" sz="2400" dirty="0" err="1" smtClean="0"/>
              <a:t>marker</a:t>
            </a:r>
            <a:r>
              <a:rPr lang="it-IT" sz="2400" dirty="0" smtClean="0"/>
              <a:t> indipendente di buon management trasfusionale</a:t>
            </a:r>
          </a:p>
          <a:p>
            <a:endParaRPr lang="it-IT" sz="2400" dirty="0"/>
          </a:p>
          <a:p>
            <a:r>
              <a:rPr lang="en-US" sz="2400" dirty="0" smtClean="0"/>
              <a:t>La </a:t>
            </a:r>
            <a:r>
              <a:rPr lang="en-US" sz="2400" dirty="0" err="1" smtClean="0"/>
              <a:t>determinazione</a:t>
            </a:r>
            <a:r>
              <a:rPr lang="en-US" sz="2400" dirty="0" smtClean="0"/>
              <a:t> </a:t>
            </a:r>
            <a:r>
              <a:rPr lang="en-US" sz="2400" dirty="0" err="1" smtClean="0"/>
              <a:t>dei</a:t>
            </a:r>
            <a:r>
              <a:rPr lang="en-US" sz="2400" dirty="0" smtClean="0"/>
              <a:t> </a:t>
            </a:r>
            <a:r>
              <a:rPr lang="en-US" sz="2400" dirty="0" err="1" smtClean="0"/>
              <a:t>livelli</a:t>
            </a:r>
            <a:r>
              <a:rPr lang="en-US" sz="2400" dirty="0" smtClean="0"/>
              <a:t> di cellule CD34+ </a:t>
            </a:r>
            <a:r>
              <a:rPr lang="en-US" sz="2400" dirty="0" err="1" smtClean="0"/>
              <a:t>circolanti</a:t>
            </a:r>
            <a:r>
              <a:rPr lang="en-US" sz="2400" dirty="0" smtClean="0"/>
              <a:t> in </a:t>
            </a:r>
            <a:r>
              <a:rPr lang="en-US" sz="2400" dirty="0" err="1" smtClean="0"/>
              <a:t>pazienti</a:t>
            </a:r>
            <a:r>
              <a:rPr lang="en-US" sz="2400" dirty="0" smtClean="0"/>
              <a:t> </a:t>
            </a:r>
            <a:r>
              <a:rPr lang="en-US" sz="2400" dirty="0" err="1" smtClean="0"/>
              <a:t>talassemici</a:t>
            </a:r>
            <a:r>
              <a:rPr lang="en-US" sz="2400" dirty="0" smtClean="0"/>
              <a:t> non </a:t>
            </a:r>
            <a:r>
              <a:rPr lang="en-US" sz="2400" dirty="0" err="1" smtClean="0"/>
              <a:t>viene</a:t>
            </a:r>
            <a:r>
              <a:rPr lang="en-US" sz="2400" dirty="0" smtClean="0"/>
              <a:t> </a:t>
            </a:r>
            <a:r>
              <a:rPr lang="en-US" sz="2400" dirty="0" err="1" smtClean="0"/>
              <a:t>effettuata</a:t>
            </a:r>
            <a:r>
              <a:rPr lang="en-US" sz="2400" dirty="0" smtClean="0"/>
              <a:t> di routine ma </a:t>
            </a:r>
            <a:r>
              <a:rPr lang="en-US" sz="2400" dirty="0" err="1" smtClean="0"/>
              <a:t>potrebbe</a:t>
            </a:r>
            <a:r>
              <a:rPr lang="en-US" sz="2400" dirty="0" smtClean="0"/>
              <a:t> </a:t>
            </a:r>
            <a:r>
              <a:rPr lang="en-US" sz="2400" dirty="0" err="1" smtClean="0"/>
              <a:t>essere</a:t>
            </a:r>
            <a:r>
              <a:rPr lang="en-US" sz="2400" dirty="0" smtClean="0"/>
              <a:t> di </a:t>
            </a:r>
            <a:r>
              <a:rPr lang="en-US" sz="2400" dirty="0" err="1" smtClean="0"/>
              <a:t>supporto</a:t>
            </a:r>
            <a:r>
              <a:rPr lang="en-US" sz="2400" dirty="0" smtClean="0"/>
              <a:t> </a:t>
            </a:r>
            <a:r>
              <a:rPr lang="en-US" sz="2400" dirty="0" err="1" smtClean="0"/>
              <a:t>nell’ottimizzare</a:t>
            </a:r>
            <a:r>
              <a:rPr lang="en-US" sz="2400" dirty="0" smtClean="0"/>
              <a:t> la </a:t>
            </a:r>
            <a:r>
              <a:rPr lang="en-US" sz="2400" dirty="0" err="1" smtClean="0"/>
              <a:t>gestione</a:t>
            </a:r>
            <a:r>
              <a:rPr lang="en-US" sz="2400" dirty="0" smtClean="0"/>
              <a:t> </a:t>
            </a:r>
            <a:r>
              <a:rPr lang="en-US" sz="2400" dirty="0" err="1" smtClean="0"/>
              <a:t>personalizzata</a:t>
            </a:r>
            <a:r>
              <a:rPr lang="en-US" sz="2400" dirty="0" smtClean="0"/>
              <a:t> </a:t>
            </a:r>
            <a:r>
              <a:rPr lang="en-US" sz="2400" dirty="0" err="1" smtClean="0"/>
              <a:t>dei</a:t>
            </a:r>
            <a:r>
              <a:rPr lang="en-US" sz="2400" dirty="0" smtClean="0"/>
              <a:t> </a:t>
            </a:r>
            <a:r>
              <a:rPr lang="en-US" sz="2400" dirty="0" err="1" smtClean="0"/>
              <a:t>pazienti</a:t>
            </a:r>
            <a:r>
              <a:rPr lang="en-US" sz="2400" dirty="0" smtClean="0"/>
              <a:t> </a:t>
            </a:r>
            <a:r>
              <a:rPr lang="en-US" sz="2400" dirty="0" err="1" smtClean="0"/>
              <a:t>talassemici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4126377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23528" y="998955"/>
            <a:ext cx="7992888" cy="5238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endParaRPr lang="en-US" altLang="it-IT" sz="2000" dirty="0"/>
          </a:p>
          <a:p>
            <a:pPr>
              <a:lnSpc>
                <a:spcPct val="80000"/>
              </a:lnSpc>
            </a:pPr>
            <a:r>
              <a:rPr lang="en-US" altLang="it-IT" sz="2400" dirty="0"/>
              <a:t>Prognostic biomarkers</a:t>
            </a:r>
          </a:p>
          <a:p>
            <a:pPr lvl="1">
              <a:lnSpc>
                <a:spcPct val="80000"/>
              </a:lnSpc>
            </a:pPr>
            <a:r>
              <a:rPr lang="en-US" altLang="it-IT" sz="2000" dirty="0"/>
              <a:t>Measured before treatment to indicate long-term outcome for patients untreated or receiving standard treatment</a:t>
            </a:r>
          </a:p>
          <a:p>
            <a:pPr lvl="1">
              <a:lnSpc>
                <a:spcPct val="80000"/>
              </a:lnSpc>
            </a:pPr>
            <a:r>
              <a:rPr lang="en-US" altLang="it-IT" sz="2000" dirty="0"/>
              <a:t>May reflect both disease aggressiveness and effect of standard treatment</a:t>
            </a:r>
          </a:p>
          <a:p>
            <a:pPr lvl="1">
              <a:lnSpc>
                <a:spcPct val="80000"/>
              </a:lnSpc>
            </a:pPr>
            <a:r>
              <a:rPr lang="en-US" altLang="it-IT" sz="2000" dirty="0"/>
              <a:t>Used to determine who needs more intensive treatment</a:t>
            </a:r>
            <a:endParaRPr lang="en-US" altLang="it-IT" sz="2400" dirty="0"/>
          </a:p>
          <a:p>
            <a:pPr>
              <a:lnSpc>
                <a:spcPct val="80000"/>
              </a:lnSpc>
            </a:pPr>
            <a:r>
              <a:rPr lang="en-US" altLang="it-IT" sz="2400" dirty="0"/>
              <a:t>Predictive biomarkers</a:t>
            </a:r>
          </a:p>
          <a:p>
            <a:pPr lvl="1">
              <a:lnSpc>
                <a:spcPct val="80000"/>
              </a:lnSpc>
            </a:pPr>
            <a:r>
              <a:rPr lang="en-US" altLang="it-IT" sz="2000" dirty="0"/>
              <a:t>Measured before treatment to identify who will benefit from a particular treatment</a:t>
            </a:r>
          </a:p>
          <a:p>
            <a:pPr lvl="1">
              <a:lnSpc>
                <a:spcPct val="80000"/>
              </a:lnSpc>
            </a:pPr>
            <a:endParaRPr lang="en-US" altLang="it-IT" sz="2000" dirty="0"/>
          </a:p>
          <a:p>
            <a:pPr>
              <a:lnSpc>
                <a:spcPct val="80000"/>
              </a:lnSpc>
            </a:pPr>
            <a:r>
              <a:rPr lang="en-US" altLang="it-IT" sz="2400" dirty="0"/>
              <a:t>Early detection biomarkers</a:t>
            </a:r>
          </a:p>
          <a:p>
            <a:pPr>
              <a:lnSpc>
                <a:spcPct val="80000"/>
              </a:lnSpc>
            </a:pPr>
            <a:endParaRPr lang="en-US" altLang="it-IT" sz="2000" dirty="0"/>
          </a:p>
          <a:p>
            <a:pPr>
              <a:lnSpc>
                <a:spcPct val="80000"/>
              </a:lnSpc>
            </a:pPr>
            <a:r>
              <a:rPr lang="en-US" altLang="it-IT" sz="2400" dirty="0"/>
              <a:t>Endpoint biomarkers</a:t>
            </a:r>
          </a:p>
          <a:p>
            <a:pPr marL="742950" lvl="2" indent="-342900">
              <a:lnSpc>
                <a:spcPct val="80000"/>
              </a:lnSpc>
            </a:pPr>
            <a:r>
              <a:rPr lang="en-US" altLang="it-IT" sz="2000" dirty="0"/>
              <a:t>Measured before, during and after treatment to monitor pace of disease and treatment effect</a:t>
            </a:r>
          </a:p>
          <a:p>
            <a:pPr>
              <a:lnSpc>
                <a:spcPct val="80000"/>
              </a:lnSpc>
            </a:pPr>
            <a:endParaRPr lang="en-US" altLang="it-IT" sz="2400" dirty="0"/>
          </a:p>
          <a:p>
            <a:pPr>
              <a:lnSpc>
                <a:spcPct val="80000"/>
              </a:lnSpc>
            </a:pPr>
            <a:endParaRPr lang="en-US" altLang="it-IT" dirty="0"/>
          </a:p>
          <a:p>
            <a:pPr>
              <a:lnSpc>
                <a:spcPct val="80000"/>
              </a:lnSpc>
            </a:pPr>
            <a:endParaRPr lang="en-US" altLang="it-IT" sz="2000" dirty="0"/>
          </a:p>
          <a:p>
            <a:pPr>
              <a:lnSpc>
                <a:spcPct val="80000"/>
              </a:lnSpc>
            </a:pPr>
            <a:endParaRPr lang="en-US" altLang="it-IT" sz="2000" dirty="0"/>
          </a:p>
        </p:txBody>
      </p:sp>
    </p:spTree>
    <p:extLst>
      <p:ext uri="{BB962C8B-B14F-4D97-AF65-F5344CB8AC3E}">
        <p14:creationId xmlns:p14="http://schemas.microsoft.com/office/powerpoint/2010/main" val="2077343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07504" y="188640"/>
            <a:ext cx="9036496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/>
              <a:t>Premesse</a:t>
            </a:r>
          </a:p>
          <a:p>
            <a:pPr algn="ctr"/>
            <a:endParaRPr lang="it-IT" dirty="0" smtClean="0"/>
          </a:p>
          <a:p>
            <a:pPr algn="ctr"/>
            <a:endParaRPr lang="it-IT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r>
              <a:rPr lang="en-US" dirty="0" err="1" smtClean="0"/>
              <a:t>Regolari</a:t>
            </a:r>
            <a:r>
              <a:rPr lang="en-US" dirty="0" smtClean="0"/>
              <a:t> </a:t>
            </a:r>
            <a:r>
              <a:rPr lang="en-US" dirty="0" err="1" smtClean="0"/>
              <a:t>emotrasfusioni</a:t>
            </a:r>
            <a:r>
              <a:rPr lang="en-US" dirty="0" smtClean="0"/>
              <a:t> </a:t>
            </a:r>
            <a:r>
              <a:rPr lang="en-US" dirty="0" err="1" smtClean="0"/>
              <a:t>sono</a:t>
            </a:r>
            <a:r>
              <a:rPr lang="en-US" dirty="0" smtClean="0"/>
              <a:t> </a:t>
            </a:r>
            <a:r>
              <a:rPr lang="en-US" dirty="0" err="1" smtClean="0"/>
              <a:t>efficaci</a:t>
            </a:r>
            <a:r>
              <a:rPr lang="en-US" dirty="0" smtClean="0"/>
              <a:t> </a:t>
            </a:r>
            <a:r>
              <a:rPr lang="en-US" dirty="0" err="1" smtClean="0"/>
              <a:t>nel</a:t>
            </a:r>
            <a:r>
              <a:rPr lang="en-US" dirty="0" smtClean="0"/>
              <a:t> </a:t>
            </a:r>
            <a:r>
              <a:rPr lang="en-US" dirty="0" err="1" smtClean="0"/>
              <a:t>fornire</a:t>
            </a:r>
            <a:r>
              <a:rPr lang="en-US" dirty="0" smtClean="0"/>
              <a:t> </a:t>
            </a:r>
            <a:r>
              <a:rPr lang="en-US" dirty="0" err="1" smtClean="0"/>
              <a:t>normali</a:t>
            </a:r>
            <a:r>
              <a:rPr lang="en-US" dirty="0" smtClean="0"/>
              <a:t> </a:t>
            </a:r>
            <a:r>
              <a:rPr lang="en-US" dirty="0" err="1" smtClean="0"/>
              <a:t>eritrociti</a:t>
            </a:r>
            <a:r>
              <a:rPr lang="en-US" dirty="0" smtClean="0"/>
              <a:t> e </a:t>
            </a:r>
            <a:r>
              <a:rPr lang="en-US" dirty="0" err="1" smtClean="0"/>
              <a:t>parzialmente</a:t>
            </a:r>
            <a:r>
              <a:rPr lang="en-US" dirty="0" smtClean="0"/>
              <a:t> </a:t>
            </a:r>
            <a:r>
              <a:rPr lang="en-US" dirty="0" err="1" smtClean="0"/>
              <a:t>sopprimere</a:t>
            </a:r>
            <a:r>
              <a:rPr lang="en-US" dirty="0" smtClean="0"/>
              <a:t> la </a:t>
            </a:r>
            <a:r>
              <a:rPr lang="en-US" dirty="0" err="1" smtClean="0"/>
              <a:t>espansione</a:t>
            </a:r>
            <a:r>
              <a:rPr lang="en-US" dirty="0" smtClean="0"/>
              <a:t> del </a:t>
            </a:r>
            <a:r>
              <a:rPr lang="en-US" dirty="0" err="1" smtClean="0"/>
              <a:t>midollo</a:t>
            </a:r>
            <a:r>
              <a:rPr lang="en-US" dirty="0" smtClean="0"/>
              <a:t> </a:t>
            </a:r>
            <a:r>
              <a:rPr lang="en-US" dirty="0" err="1" smtClean="0"/>
              <a:t>eritroide</a:t>
            </a:r>
            <a:r>
              <a:rPr lang="en-US" dirty="0" smtClean="0"/>
              <a:t> in </a:t>
            </a:r>
            <a:r>
              <a:rPr lang="en-US" dirty="0" err="1" smtClean="0"/>
              <a:t>pazienti</a:t>
            </a:r>
            <a:r>
              <a:rPr lang="en-US" dirty="0" smtClean="0"/>
              <a:t> </a:t>
            </a:r>
            <a:r>
              <a:rPr lang="en-US" dirty="0" err="1" smtClean="0"/>
              <a:t>affetti</a:t>
            </a:r>
            <a:r>
              <a:rPr lang="en-US" dirty="0" smtClean="0"/>
              <a:t> da beta-</a:t>
            </a:r>
            <a:r>
              <a:rPr lang="en-US" dirty="0" err="1" smtClean="0"/>
              <a:t>talassemia</a:t>
            </a:r>
            <a:r>
              <a:rPr lang="en-US" dirty="0" smtClean="0"/>
              <a:t> major/intermedia.</a:t>
            </a:r>
          </a:p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In </a:t>
            </a:r>
            <a:r>
              <a:rPr lang="en-US" dirty="0" err="1" smtClean="0"/>
              <a:t>pazienti</a:t>
            </a:r>
            <a:r>
              <a:rPr lang="en-US" dirty="0" smtClean="0"/>
              <a:t> </a:t>
            </a:r>
            <a:r>
              <a:rPr lang="en-US" dirty="0" err="1" smtClean="0"/>
              <a:t>anemici</a:t>
            </a:r>
            <a:r>
              <a:rPr lang="en-US" dirty="0" smtClean="0"/>
              <a:t> </a:t>
            </a:r>
            <a:r>
              <a:rPr lang="en-US" dirty="0" err="1" smtClean="0"/>
              <a:t>trasfusione-dipendenti</a:t>
            </a:r>
            <a:r>
              <a:rPr lang="en-US" dirty="0" smtClean="0"/>
              <a:t>, è </a:t>
            </a:r>
            <a:r>
              <a:rPr lang="en-US" dirty="0" err="1" smtClean="0"/>
              <a:t>stata</a:t>
            </a:r>
            <a:r>
              <a:rPr lang="en-US" dirty="0" smtClean="0"/>
              <a:t> </a:t>
            </a:r>
            <a:r>
              <a:rPr lang="en-US" dirty="0" err="1" smtClean="0"/>
              <a:t>dimostrata</a:t>
            </a:r>
            <a:r>
              <a:rPr lang="en-US" dirty="0" smtClean="0"/>
              <a:t>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buona</a:t>
            </a:r>
            <a:r>
              <a:rPr lang="en-US" dirty="0" smtClean="0"/>
              <a:t>  </a:t>
            </a:r>
            <a:r>
              <a:rPr lang="en-US" dirty="0" err="1" smtClean="0"/>
              <a:t>correlazione</a:t>
            </a:r>
            <a:r>
              <a:rPr lang="en-US" dirty="0" smtClean="0"/>
              <a:t> </a:t>
            </a:r>
            <a:r>
              <a:rPr lang="en-US" dirty="0" err="1" smtClean="0"/>
              <a:t>tra</a:t>
            </a:r>
            <a:r>
              <a:rPr lang="en-US" dirty="0" smtClean="0"/>
              <a:t> </a:t>
            </a:r>
            <a:r>
              <a:rPr lang="en-US" dirty="0" err="1" smtClean="0"/>
              <a:t>risposta</a:t>
            </a:r>
            <a:r>
              <a:rPr lang="en-US" dirty="0" smtClean="0"/>
              <a:t> </a:t>
            </a:r>
            <a:r>
              <a:rPr lang="en-US" dirty="0" err="1" smtClean="0"/>
              <a:t>ematologica</a:t>
            </a:r>
            <a:r>
              <a:rPr lang="en-US" dirty="0" smtClean="0"/>
              <a:t> e  </a:t>
            </a:r>
            <a:r>
              <a:rPr lang="en-US" dirty="0" err="1" smtClean="0"/>
              <a:t>livelli</a:t>
            </a:r>
            <a:r>
              <a:rPr lang="en-US" dirty="0" smtClean="0"/>
              <a:t> di </a:t>
            </a:r>
            <a:r>
              <a:rPr lang="en-US" dirty="0" err="1" smtClean="0"/>
              <a:t>staminali</a:t>
            </a:r>
            <a:r>
              <a:rPr lang="en-US" dirty="0" smtClean="0"/>
              <a:t> </a:t>
            </a:r>
            <a:r>
              <a:rPr lang="en-US" dirty="0" err="1" smtClean="0"/>
              <a:t>circolanti</a:t>
            </a:r>
            <a:r>
              <a:rPr lang="en-US" dirty="0" smtClean="0"/>
              <a:t> (PBSC).</a:t>
            </a:r>
          </a:p>
          <a:p>
            <a:pPr algn="ctr"/>
            <a:endParaRPr lang="en-US" dirty="0" smtClean="0"/>
          </a:p>
          <a:p>
            <a:endParaRPr lang="en-US" dirty="0"/>
          </a:p>
          <a:p>
            <a:pPr algn="ctr"/>
            <a:r>
              <a:rPr lang="en-US" dirty="0" err="1" smtClean="0"/>
              <a:t>Necessari</a:t>
            </a:r>
            <a:r>
              <a:rPr lang="en-US" dirty="0" smtClean="0"/>
              <a:t> markers </a:t>
            </a:r>
            <a:r>
              <a:rPr lang="en-US" dirty="0" err="1" smtClean="0"/>
              <a:t>sensibili</a:t>
            </a:r>
            <a:r>
              <a:rPr lang="en-US" dirty="0" smtClean="0"/>
              <a:t> </a:t>
            </a:r>
            <a:r>
              <a:rPr lang="en-US" dirty="0" err="1" smtClean="0"/>
              <a:t>capaci</a:t>
            </a:r>
            <a:r>
              <a:rPr lang="en-US" dirty="0" smtClean="0"/>
              <a:t> di </a:t>
            </a:r>
            <a:r>
              <a:rPr lang="en-US" dirty="0" err="1" smtClean="0"/>
              <a:t>aiutare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clinci</a:t>
            </a:r>
            <a:r>
              <a:rPr lang="en-US" dirty="0" smtClean="0"/>
              <a:t> </a:t>
            </a:r>
            <a:r>
              <a:rPr lang="en-US" dirty="0" err="1" smtClean="0"/>
              <a:t>nel</a:t>
            </a:r>
            <a:r>
              <a:rPr lang="en-US" dirty="0" smtClean="0"/>
              <a:t> </a:t>
            </a:r>
            <a:r>
              <a:rPr lang="en-US" dirty="0" err="1" smtClean="0"/>
              <a:t>determinare</a:t>
            </a:r>
            <a:r>
              <a:rPr lang="en-US" dirty="0" smtClean="0"/>
              <a:t> e  </a:t>
            </a:r>
            <a:r>
              <a:rPr lang="en-US" dirty="0" err="1" smtClean="0"/>
              <a:t>monitorare</a:t>
            </a:r>
            <a:r>
              <a:rPr lang="en-US" dirty="0" smtClean="0"/>
              <a:t> la </a:t>
            </a:r>
            <a:r>
              <a:rPr lang="en-US" dirty="0" err="1" smtClean="0"/>
              <a:t>efficacia</a:t>
            </a:r>
            <a:r>
              <a:rPr lang="en-US" dirty="0" smtClean="0"/>
              <a:t> di </a:t>
            </a:r>
            <a:r>
              <a:rPr lang="en-US" dirty="0" err="1" smtClean="0"/>
              <a:t>eritropoiesi</a:t>
            </a:r>
            <a:r>
              <a:rPr lang="en-US" dirty="0" smtClean="0"/>
              <a:t> in </a:t>
            </a:r>
            <a:r>
              <a:rPr lang="en-US" dirty="0" err="1" smtClean="0"/>
              <a:t>ciascun</a:t>
            </a:r>
            <a:r>
              <a:rPr lang="en-US" dirty="0" smtClean="0"/>
              <a:t> </a:t>
            </a:r>
            <a:r>
              <a:rPr lang="en-US" dirty="0" err="1" smtClean="0"/>
              <a:t>paziente</a:t>
            </a:r>
            <a:r>
              <a:rPr lang="en-US" dirty="0" smtClean="0"/>
              <a:t> con beta-</a:t>
            </a:r>
            <a:r>
              <a:rPr lang="en-US" dirty="0" err="1" smtClean="0"/>
              <a:t>talassemia</a:t>
            </a:r>
            <a:r>
              <a:rPr lang="en-US" dirty="0" smtClean="0"/>
              <a:t>, </a:t>
            </a:r>
            <a:r>
              <a:rPr lang="en-US" dirty="0" err="1" smtClean="0"/>
              <a:t>consentendo</a:t>
            </a:r>
            <a:r>
              <a:rPr lang="en-US" dirty="0" smtClean="0"/>
              <a:t> un regime </a:t>
            </a:r>
            <a:r>
              <a:rPr lang="en-US" dirty="0" err="1" smtClean="0"/>
              <a:t>trasfusionale</a:t>
            </a:r>
            <a:r>
              <a:rPr lang="en-US" dirty="0" smtClean="0"/>
              <a:t> </a:t>
            </a:r>
            <a:r>
              <a:rPr lang="en-US" dirty="0" err="1" smtClean="0"/>
              <a:t>individualizzato</a:t>
            </a:r>
            <a:r>
              <a:rPr lang="en-US" dirty="0" smtClean="0"/>
              <a:t>.</a:t>
            </a:r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it-IT" sz="1200" dirty="0"/>
              <a:t>Cazzola M, </a:t>
            </a:r>
            <a:r>
              <a:rPr lang="it-IT" sz="1200" dirty="0" smtClean="0"/>
              <a:t>et al.</a:t>
            </a:r>
            <a:r>
              <a:rPr lang="it-IT" sz="1200" dirty="0"/>
              <a:t> </a:t>
            </a:r>
            <a:r>
              <a:rPr lang="it-IT" sz="1200" dirty="0" err="1"/>
              <a:t>Erythroid</a:t>
            </a:r>
            <a:r>
              <a:rPr lang="it-IT" sz="1200" dirty="0"/>
              <a:t> </a:t>
            </a:r>
            <a:r>
              <a:rPr lang="it-IT" sz="1200" dirty="0" err="1"/>
              <a:t>marrow</a:t>
            </a:r>
            <a:r>
              <a:rPr lang="it-IT" sz="1200" dirty="0"/>
              <a:t> </a:t>
            </a:r>
            <a:r>
              <a:rPr lang="it-IT" sz="1200" dirty="0" err="1"/>
              <a:t>function</a:t>
            </a:r>
            <a:r>
              <a:rPr lang="it-IT" sz="1200" dirty="0"/>
              <a:t> in </a:t>
            </a:r>
            <a:r>
              <a:rPr lang="it-IT" sz="1200" dirty="0" err="1"/>
              <a:t>anemic</a:t>
            </a:r>
            <a:r>
              <a:rPr lang="it-IT" sz="1200" dirty="0"/>
              <a:t> </a:t>
            </a:r>
            <a:r>
              <a:rPr lang="it-IT" sz="1200" dirty="0" err="1"/>
              <a:t>patients</a:t>
            </a:r>
            <a:r>
              <a:rPr lang="it-IT" sz="1200" dirty="0"/>
              <a:t>. Blood. 1987;69(1):</a:t>
            </a:r>
            <a:r>
              <a:rPr lang="it-IT" sz="1200" dirty="0" smtClean="0"/>
              <a:t>296-301; </a:t>
            </a:r>
            <a:r>
              <a:rPr lang="it-IT" sz="1200" dirty="0"/>
              <a:t>Cazzola M, </a:t>
            </a:r>
            <a:r>
              <a:rPr lang="it-IT" sz="1200" dirty="0" smtClean="0"/>
              <a:t>et </a:t>
            </a:r>
            <a:r>
              <a:rPr lang="it-IT" sz="1200" dirty="0"/>
              <a:t>al. </a:t>
            </a:r>
            <a:r>
              <a:rPr lang="it-IT" sz="1200" dirty="0" err="1"/>
              <a:t>Relationship</a:t>
            </a:r>
            <a:r>
              <a:rPr lang="it-IT" sz="1200" dirty="0"/>
              <a:t> </a:t>
            </a:r>
            <a:r>
              <a:rPr lang="it-IT" sz="1200" dirty="0" err="1"/>
              <a:t>between</a:t>
            </a:r>
            <a:r>
              <a:rPr lang="it-IT" sz="1200" dirty="0"/>
              <a:t> </a:t>
            </a:r>
            <a:r>
              <a:rPr lang="it-IT" sz="1200" dirty="0" err="1"/>
              <a:t>transfusion</a:t>
            </a:r>
            <a:r>
              <a:rPr lang="it-IT" sz="1200" dirty="0"/>
              <a:t> </a:t>
            </a:r>
            <a:r>
              <a:rPr lang="it-IT" sz="1200" dirty="0" err="1"/>
              <a:t>regimen</a:t>
            </a:r>
            <a:r>
              <a:rPr lang="it-IT" sz="1200" dirty="0"/>
              <a:t> and </a:t>
            </a:r>
            <a:r>
              <a:rPr lang="it-IT" sz="1200" dirty="0" err="1"/>
              <a:t>suppression</a:t>
            </a:r>
            <a:r>
              <a:rPr lang="it-IT" sz="1200" dirty="0"/>
              <a:t> of </a:t>
            </a:r>
            <a:r>
              <a:rPr lang="it-IT" sz="1200" dirty="0" err="1"/>
              <a:t>erythropoiesis</a:t>
            </a:r>
            <a:r>
              <a:rPr lang="it-IT" sz="1200" dirty="0"/>
              <a:t> in beta-</a:t>
            </a:r>
            <a:r>
              <a:rPr lang="it-IT" sz="1200" dirty="0" err="1"/>
              <a:t>thalassaemia</a:t>
            </a:r>
            <a:r>
              <a:rPr lang="it-IT" sz="1200" dirty="0"/>
              <a:t> major. Br J Haematol. 1995;89(3):</a:t>
            </a:r>
            <a:r>
              <a:rPr lang="it-IT" sz="1200" dirty="0" smtClean="0"/>
              <a:t>473-8.</a:t>
            </a:r>
            <a:r>
              <a:rPr lang="it-IT" sz="1200" dirty="0"/>
              <a:t> </a:t>
            </a:r>
            <a:r>
              <a:rPr lang="it-IT" sz="1200" dirty="0" smtClean="0"/>
              <a:t> </a:t>
            </a:r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val="56029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n external file that holds a picture, illustration, etc.&#10;Object name is zh899911775500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3424" y="1412776"/>
            <a:ext cx="4546848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2627784" y="260648"/>
            <a:ext cx="6912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Eritropoiesi Normale e Inefficace</a:t>
            </a:r>
            <a:endParaRPr lang="it-IT" sz="2400" b="1" dirty="0"/>
          </a:p>
        </p:txBody>
      </p:sp>
    </p:spTree>
    <p:extLst>
      <p:ext uri="{BB962C8B-B14F-4D97-AF65-F5344CB8AC3E}">
        <p14:creationId xmlns:p14="http://schemas.microsoft.com/office/powerpoint/2010/main" val="2175932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n external file that holds a picture, illustration, etc.&#10;Object name is zh899911775500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857" y="620688"/>
            <a:ext cx="4524375" cy="585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1403648" y="188640"/>
            <a:ext cx="6048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Effetti di emotrasfusioni in beta-talassemia</a:t>
            </a:r>
            <a:endParaRPr lang="it-IT" sz="2000" b="1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572000" y="6505599"/>
            <a:ext cx="48965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Ginzburg</a:t>
            </a:r>
            <a:r>
              <a:rPr lang="en-US" sz="1400" dirty="0" smtClean="0"/>
              <a:t> Y et </a:t>
            </a:r>
            <a:r>
              <a:rPr lang="en-US" sz="1400" dirty="0" err="1" smtClean="0"/>
              <a:t>al,Blood</a:t>
            </a:r>
            <a:r>
              <a:rPr lang="en-US" sz="1400" dirty="0"/>
              <a:t>. 2011 Oct 20; 118(16): 4321–4330</a:t>
            </a:r>
            <a:endParaRPr lang="it-IT" sz="1400" dirty="0"/>
          </a:p>
        </p:txBody>
      </p:sp>
      <p:sp>
        <p:nvSpPr>
          <p:cNvPr id="4" name="Rettangolo 3"/>
          <p:cNvSpPr/>
          <p:nvPr/>
        </p:nvSpPr>
        <p:spPr>
          <a:xfrm>
            <a:off x="2339752" y="5877272"/>
            <a:ext cx="2376264" cy="2160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0116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67544" y="548680"/>
            <a:ext cx="8496944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err="1" smtClean="0"/>
              <a:t>Markers</a:t>
            </a:r>
            <a:r>
              <a:rPr lang="it-IT" sz="2400" b="1" dirty="0" smtClean="0"/>
              <a:t> determinati  per individualizzare i regimi trasfusionali in beta-talassemia</a:t>
            </a:r>
          </a:p>
          <a:p>
            <a:pPr algn="ctr"/>
            <a:endParaRPr lang="it-IT" sz="2400" b="1" dirty="0" smtClean="0"/>
          </a:p>
          <a:p>
            <a:pPr algn="ctr"/>
            <a:endParaRPr lang="it-IT" sz="2000" dirty="0" smtClean="0"/>
          </a:p>
          <a:p>
            <a:pPr algn="ctr"/>
            <a:r>
              <a:rPr lang="it-IT" sz="2400" dirty="0" smtClean="0"/>
              <a:t>-Recettore </a:t>
            </a:r>
            <a:r>
              <a:rPr lang="it-IT" sz="2400" dirty="0" err="1" smtClean="0"/>
              <a:t>sierico</a:t>
            </a:r>
            <a:r>
              <a:rPr lang="it-IT" sz="2400" dirty="0" smtClean="0"/>
              <a:t> di transferrina;</a:t>
            </a:r>
          </a:p>
          <a:p>
            <a:pPr algn="ctr"/>
            <a:endParaRPr lang="it-IT" sz="2400" dirty="0" smtClean="0"/>
          </a:p>
          <a:p>
            <a:pPr algn="ctr"/>
            <a:r>
              <a:rPr lang="it-IT" sz="2400" dirty="0" smtClean="0"/>
              <a:t>-Livelli di </a:t>
            </a:r>
            <a:r>
              <a:rPr lang="it-IT" sz="2400" dirty="0" err="1" smtClean="0"/>
              <a:t>Hgb</a:t>
            </a:r>
            <a:r>
              <a:rPr lang="it-IT" sz="2400" dirty="0" smtClean="0"/>
              <a:t> F circolanti;</a:t>
            </a:r>
          </a:p>
          <a:p>
            <a:pPr algn="ctr"/>
            <a:endParaRPr lang="it-IT" sz="2400" dirty="0" smtClean="0"/>
          </a:p>
          <a:p>
            <a:pPr algn="ctr"/>
            <a:r>
              <a:rPr lang="it-IT" sz="2400" dirty="0" smtClean="0"/>
              <a:t>-Livelli </a:t>
            </a:r>
            <a:r>
              <a:rPr lang="it-IT" sz="2400" dirty="0" err="1" smtClean="0"/>
              <a:t>sierici</a:t>
            </a:r>
            <a:r>
              <a:rPr lang="it-IT" sz="2400" dirty="0" smtClean="0"/>
              <a:t> di eritropoietina</a:t>
            </a:r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r>
              <a:rPr lang="it-IT" dirty="0" err="1" smtClean="0"/>
              <a:t>Singhal</a:t>
            </a:r>
            <a:r>
              <a:rPr lang="it-IT" dirty="0" smtClean="0"/>
              <a:t> </a:t>
            </a:r>
            <a:r>
              <a:rPr lang="it-IT" dirty="0" err="1" smtClean="0"/>
              <a:t>et</a:t>
            </a:r>
            <a:r>
              <a:rPr lang="it-IT" dirty="0" smtClean="0"/>
              <a:t> al,1993 </a:t>
            </a:r>
            <a:r>
              <a:rPr lang="it-IT" dirty="0" err="1" smtClean="0"/>
              <a:t>BrJHaemat</a:t>
            </a:r>
            <a:r>
              <a:rPr lang="it-IT" dirty="0" smtClean="0"/>
              <a:t>;84,301-304;</a:t>
            </a:r>
            <a:r>
              <a:rPr lang="it-IT" dirty="0" err="1" smtClean="0"/>
              <a:t>Cazzola</a:t>
            </a:r>
            <a:r>
              <a:rPr lang="it-IT" dirty="0" smtClean="0"/>
              <a:t> M </a:t>
            </a:r>
            <a:r>
              <a:rPr lang="it-IT" dirty="0" err="1" smtClean="0"/>
              <a:t>et</a:t>
            </a:r>
            <a:r>
              <a:rPr lang="it-IT" dirty="0" smtClean="0"/>
              <a:t> al,1987 </a:t>
            </a:r>
            <a:r>
              <a:rPr lang="it-IT" dirty="0" err="1" smtClean="0"/>
              <a:t>Bllodd</a:t>
            </a:r>
            <a:r>
              <a:rPr lang="it-IT" dirty="0" smtClean="0"/>
              <a:t> 69:296-301</a:t>
            </a:r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83568" y="548680"/>
            <a:ext cx="8136904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/>
              <a:t>PBSC in Talassemia</a:t>
            </a:r>
          </a:p>
          <a:p>
            <a:endParaRPr lang="it-IT" dirty="0"/>
          </a:p>
          <a:p>
            <a:endParaRPr lang="it-IT" dirty="0" smtClean="0"/>
          </a:p>
          <a:p>
            <a:endParaRPr lang="it-IT" sz="2000" b="1" dirty="0"/>
          </a:p>
          <a:p>
            <a:r>
              <a:rPr lang="it-IT" sz="2000" b="1" dirty="0" smtClean="0"/>
              <a:t>PBSC aumentano in relazione 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Chemioterapia;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Fattori di Crescita;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Stress emopoietico</a:t>
            </a:r>
          </a:p>
          <a:p>
            <a:endParaRPr lang="it-IT" dirty="0"/>
          </a:p>
          <a:p>
            <a:r>
              <a:rPr lang="it-IT" sz="2000" b="1" dirty="0" smtClean="0"/>
              <a:t>Utilizzo clinico e di ricerca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Trapianto Autologo;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Trapianto allogenico;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Terapia cellulare;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Terapia genica;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Espansione Ex vivo.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34637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83568" y="404664"/>
            <a:ext cx="813690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/>
              <a:t>Obiettivi dello studio</a:t>
            </a:r>
          </a:p>
          <a:p>
            <a:pPr algn="ctr"/>
            <a:endParaRPr lang="it-IT" sz="2400" dirty="0"/>
          </a:p>
          <a:p>
            <a:pPr algn="ctr"/>
            <a:endParaRPr lang="it-IT" sz="2400" dirty="0" smtClean="0"/>
          </a:p>
          <a:p>
            <a:pPr algn="ctr"/>
            <a:endParaRPr lang="it-IT" sz="2400" dirty="0"/>
          </a:p>
          <a:p>
            <a:pPr algn="ctr"/>
            <a:r>
              <a:rPr lang="it-IT" sz="2400" dirty="0" smtClean="0"/>
              <a:t>Determinare i livelli di PBSC circolanti in pazienti sottoposti a stress emopoietico cronico con </a:t>
            </a:r>
            <a:r>
              <a:rPr lang="it-IT" sz="2400" dirty="0" err="1" smtClean="0"/>
              <a:t>Beta-Thalassemia</a:t>
            </a:r>
            <a:r>
              <a:rPr lang="it-IT" sz="2400" dirty="0" smtClean="0"/>
              <a:t> Major e Intermedia</a:t>
            </a:r>
          </a:p>
          <a:p>
            <a:pPr algn="ctr"/>
            <a:endParaRPr lang="it-IT" sz="2400" dirty="0"/>
          </a:p>
          <a:p>
            <a:pPr algn="ctr"/>
            <a:r>
              <a:rPr lang="it-IT" sz="2400" dirty="0" smtClean="0"/>
              <a:t>Valutare eventuali correlazione tra PBSC circolanti con:</a:t>
            </a:r>
          </a:p>
          <a:p>
            <a:pPr algn="ctr"/>
            <a:r>
              <a:rPr lang="it-IT" sz="2400" dirty="0" smtClean="0"/>
              <a:t>Età;</a:t>
            </a:r>
          </a:p>
          <a:p>
            <a:pPr algn="ctr"/>
            <a:r>
              <a:rPr lang="it-IT" sz="2400" dirty="0" smtClean="0"/>
              <a:t>Sesso;</a:t>
            </a:r>
          </a:p>
          <a:p>
            <a:pPr algn="ctr"/>
            <a:r>
              <a:rPr lang="it-IT" sz="2400" dirty="0" smtClean="0"/>
              <a:t>Diagnosi;</a:t>
            </a:r>
          </a:p>
          <a:p>
            <a:pPr algn="ctr"/>
            <a:r>
              <a:rPr lang="it-IT" sz="2400" dirty="0" smtClean="0"/>
              <a:t> Fabbisogno trasfusionale;</a:t>
            </a:r>
          </a:p>
          <a:p>
            <a:pPr algn="ctr"/>
            <a:r>
              <a:rPr lang="it-IT" sz="2400" dirty="0" smtClean="0"/>
              <a:t> </a:t>
            </a:r>
            <a:r>
              <a:rPr lang="it-IT" sz="2400" dirty="0" err="1" smtClean="0"/>
              <a:t>Comorbidità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4240882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79512" y="620688"/>
            <a:ext cx="9073008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Materiali e metodi</a:t>
            </a:r>
          </a:p>
          <a:p>
            <a:pPr algn="ctr"/>
            <a:endParaRPr lang="it-IT" sz="2400" b="1" dirty="0" smtClean="0"/>
          </a:p>
          <a:p>
            <a:pPr algn="ctr"/>
            <a:endParaRPr lang="it-IT" sz="2000" dirty="0" smtClean="0"/>
          </a:p>
          <a:p>
            <a:pPr algn="ctr"/>
            <a:endParaRPr lang="it-IT" sz="2000" dirty="0" smtClean="0"/>
          </a:p>
          <a:p>
            <a:pPr algn="ctr"/>
            <a:endParaRPr lang="it-IT" sz="2000" dirty="0" smtClean="0"/>
          </a:p>
          <a:p>
            <a:pPr algn="ctr"/>
            <a:r>
              <a:rPr lang="it-IT" sz="2000" dirty="0" smtClean="0"/>
              <a:t>Tra Gennaio 2013 e Gennaio 2014 arruolati pazienti con Beta- Talassemia Major e Intermedia</a:t>
            </a:r>
          </a:p>
          <a:p>
            <a:pPr algn="ctr"/>
            <a:endParaRPr lang="it-IT" sz="2000" dirty="0" smtClean="0"/>
          </a:p>
          <a:p>
            <a:pPr algn="ctr"/>
            <a:r>
              <a:rPr lang="it-IT" sz="2000" dirty="0" smtClean="0"/>
              <a:t>Livelli di emoglobina </a:t>
            </a:r>
            <a:r>
              <a:rPr lang="it-IT" sz="2000" dirty="0" err="1" smtClean="0"/>
              <a:t>pre-trasfusione</a:t>
            </a:r>
            <a:r>
              <a:rPr lang="it-IT" sz="2000" dirty="0" smtClean="0"/>
              <a:t> stabilmente &gt;9.5 g/dl;</a:t>
            </a:r>
          </a:p>
          <a:p>
            <a:pPr algn="ctr"/>
            <a:r>
              <a:rPr lang="it-IT" sz="2000" dirty="0" smtClean="0"/>
              <a:t>Prelievi effettuati 15 giorni dopo l’ultima trasfusione,</a:t>
            </a:r>
          </a:p>
          <a:p>
            <a:pPr algn="ctr"/>
            <a:endParaRPr lang="it-IT" sz="2000" dirty="0" smtClean="0"/>
          </a:p>
          <a:p>
            <a:pPr algn="ctr"/>
            <a:r>
              <a:rPr lang="it-IT" sz="2000" dirty="0" smtClean="0"/>
              <a:t> PBSC CD34+ determinate al </a:t>
            </a:r>
            <a:r>
              <a:rPr lang="it-IT" sz="2000" dirty="0" err="1" smtClean="0"/>
              <a:t>citofluorimetro</a:t>
            </a:r>
            <a:r>
              <a:rPr lang="it-IT" sz="2000" dirty="0" smtClean="0"/>
              <a:t> secondo ISHAGE </a:t>
            </a:r>
          </a:p>
          <a:p>
            <a:pPr algn="ctr"/>
            <a:r>
              <a:rPr lang="it-IT" sz="2000" dirty="0" smtClean="0"/>
              <a:t>(BD </a:t>
            </a:r>
            <a:r>
              <a:rPr lang="it-IT" sz="2000" dirty="0" err="1"/>
              <a:t>stem</a:t>
            </a:r>
            <a:r>
              <a:rPr lang="it-IT" sz="2000" dirty="0"/>
              <a:t> </a:t>
            </a:r>
            <a:r>
              <a:rPr lang="it-IT" sz="2000" dirty="0" err="1"/>
              <a:t>cell</a:t>
            </a:r>
            <a:r>
              <a:rPr lang="it-IT" sz="2000" dirty="0"/>
              <a:t> </a:t>
            </a:r>
            <a:r>
              <a:rPr lang="it-IT" sz="2000" dirty="0" err="1"/>
              <a:t>enumeration</a:t>
            </a:r>
            <a:r>
              <a:rPr lang="it-IT" sz="2000" dirty="0"/>
              <a:t> kit, </a:t>
            </a:r>
            <a:r>
              <a:rPr lang="it-IT" sz="2000" dirty="0" err="1"/>
              <a:t>Becton</a:t>
            </a:r>
            <a:r>
              <a:rPr lang="it-IT" sz="2000" dirty="0"/>
              <a:t> Dickinson;  H4434, </a:t>
            </a:r>
            <a:r>
              <a:rPr lang="it-IT" sz="2000" dirty="0" err="1"/>
              <a:t>Stem</a:t>
            </a:r>
            <a:r>
              <a:rPr lang="it-IT" sz="2000" dirty="0"/>
              <a:t> Cell Technology</a:t>
            </a:r>
            <a:r>
              <a:rPr lang="it-IT" sz="2000" dirty="0" smtClean="0"/>
              <a:t>);</a:t>
            </a:r>
          </a:p>
          <a:p>
            <a:pPr algn="ctr"/>
            <a:endParaRPr lang="it-IT" sz="2000" dirty="0" smtClean="0"/>
          </a:p>
          <a:p>
            <a:pPr algn="ctr"/>
            <a:r>
              <a:rPr lang="it-IT" sz="2000" dirty="0" smtClean="0"/>
              <a:t>CFU-GM,BFU-E e CFU-GEMM determinate secondo metodica standardizzata</a:t>
            </a:r>
          </a:p>
          <a:p>
            <a:pPr algn="ctr"/>
            <a:r>
              <a:rPr lang="en-GB" sz="2000" dirty="0" smtClean="0"/>
              <a:t>(</a:t>
            </a:r>
            <a:r>
              <a:rPr lang="en-GB" sz="2000" dirty="0" err="1" smtClean="0"/>
              <a:t>Methocult</a:t>
            </a:r>
            <a:r>
              <a:rPr lang="en-GB" sz="2000" dirty="0" smtClean="0"/>
              <a:t> H 4434; Stem Cell Technologies Inc., Vancouver, BC, Canada)</a:t>
            </a:r>
            <a:r>
              <a:rPr lang="it-IT" sz="2000" dirty="0" smtClean="0"/>
              <a:t>.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4824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463</TotalTime>
  <Words>592</Words>
  <Application>Microsoft Office PowerPoint</Application>
  <PresentationFormat>Presentazione su schermo (4:3)</PresentationFormat>
  <Paragraphs>152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4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Utente_2013</dc:creator>
  <cp:lastModifiedBy>user</cp:lastModifiedBy>
  <cp:revision>68</cp:revision>
  <dcterms:created xsi:type="dcterms:W3CDTF">2015-09-18T10:50:00Z</dcterms:created>
  <dcterms:modified xsi:type="dcterms:W3CDTF">2016-01-04T10:50:19Z</dcterms:modified>
</cp:coreProperties>
</file>